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7" r:id="rId2"/>
    <p:sldId id="403" r:id="rId3"/>
    <p:sldId id="378" r:id="rId4"/>
    <p:sldId id="526" r:id="rId5"/>
    <p:sldId id="485" r:id="rId6"/>
    <p:sldId id="503" r:id="rId7"/>
    <p:sldId id="504" r:id="rId8"/>
    <p:sldId id="505" r:id="rId9"/>
    <p:sldId id="506" r:id="rId10"/>
    <p:sldId id="508" r:id="rId11"/>
    <p:sldId id="544" r:id="rId12"/>
    <p:sldId id="545" r:id="rId13"/>
    <p:sldId id="546" r:id="rId14"/>
    <p:sldId id="547" r:id="rId15"/>
    <p:sldId id="548" r:id="rId16"/>
    <p:sldId id="549" r:id="rId17"/>
    <p:sldId id="518" r:id="rId18"/>
    <p:sldId id="550" r:id="rId19"/>
    <p:sldId id="551" r:id="rId20"/>
    <p:sldId id="552" r:id="rId21"/>
    <p:sldId id="553" r:id="rId22"/>
    <p:sldId id="554" r:id="rId23"/>
    <p:sldId id="555" r:id="rId24"/>
    <p:sldId id="556" r:id="rId25"/>
    <p:sldId id="557" r:id="rId26"/>
    <p:sldId id="558" r:id="rId27"/>
    <p:sldId id="559" r:id="rId28"/>
    <p:sldId id="560" r:id="rId29"/>
    <p:sldId id="561" r:id="rId30"/>
    <p:sldId id="562" r:id="rId31"/>
    <p:sldId id="563" r:id="rId32"/>
    <p:sldId id="543" r:id="rId33"/>
    <p:sldId id="402" r:id="rId34"/>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CC66"/>
    <a:srgbClr val="FF9933"/>
    <a:srgbClr val="FFFFCC"/>
    <a:srgbClr val="CCFF99"/>
    <a:srgbClr val="FFFF66"/>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2" d="100"/>
          <a:sy n="62" d="100"/>
        </p:scale>
        <p:origin x="-1386" y="-78"/>
      </p:cViewPr>
      <p:guideLst>
        <p:guide orient="horz" pos="2087"/>
        <p:guide pos="283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2049"/>
          <p:cNvSpPr>
            <a:spLocks noGrp="1"/>
          </p:cNvSpPr>
          <p:nvPr>
            <p:ph type="hdr" sz="quarter"/>
          </p:nvPr>
        </p:nvSpPr>
        <p:spPr>
          <a:xfrm>
            <a:off x="0" y="0"/>
            <a:ext cx="2971800" cy="457200"/>
          </a:xfrm>
          <a:prstGeom prst="rect">
            <a:avLst/>
          </a:prstGeom>
          <a:noFill/>
          <a:ln w="9525">
            <a:noFill/>
            <a:miter/>
          </a:ln>
        </p:spPr>
        <p:txBody>
          <a:bodyPr/>
          <a:lstStyle/>
          <a:p>
            <a:pPr lvl="0" fontAlgn="base"/>
            <a:endParaRPr lang="zh-CN" altLang="en-US" sz="1200" strike="noStrike" noProof="1"/>
          </a:p>
        </p:txBody>
      </p:sp>
      <p:sp>
        <p:nvSpPr>
          <p:cNvPr id="2051" name="日期占位符 2050"/>
          <p:cNvSpPr>
            <a:spLocks noGrp="1"/>
          </p:cNvSpPr>
          <p:nvPr>
            <p:ph type="dt" idx="1"/>
          </p:nvPr>
        </p:nvSpPr>
        <p:spPr>
          <a:xfrm>
            <a:off x="3884613" y="0"/>
            <a:ext cx="2971800" cy="457200"/>
          </a:xfrm>
          <a:prstGeom prst="rect">
            <a:avLst/>
          </a:prstGeom>
          <a:noFill/>
          <a:ln w="9525">
            <a:noFill/>
            <a:miter/>
          </a:ln>
        </p:spPr>
        <p:txBody>
          <a:bodyPr/>
          <a:lstStyle/>
          <a:p>
            <a:pPr lvl="0" algn="r" fontAlgn="base"/>
            <a:endParaRPr lang="en-US" altLang="x-none" sz="1200" strike="noStrike" noProof="1"/>
          </a:p>
        </p:txBody>
      </p:sp>
      <p:sp>
        <p:nvSpPr>
          <p:cNvPr id="2052" name="幻灯片图像占位符 2051"/>
          <p:cNvSpPr>
            <a:spLocks noGrp="1" noRot="1" noChangeAspect="1"/>
          </p:cNvSpPr>
          <p:nvPr>
            <p:ph type="sldImg"/>
          </p:nvPr>
        </p:nvSpPr>
        <p:spPr>
          <a:xfrm>
            <a:off x="1143000" y="685800"/>
            <a:ext cx="4572000" cy="3429000"/>
          </a:xfrm>
          <a:prstGeom prst="rect">
            <a:avLst/>
          </a:prstGeom>
          <a:noFill/>
          <a:ln w="9525">
            <a:noFill/>
          </a:ln>
        </p:spPr>
      </p:sp>
      <p:sp>
        <p:nvSpPr>
          <p:cNvPr id="2053" name="文本占位符 2052"/>
          <p:cNvSpPr>
            <a:spLocks noGrp="1" noRot="1"/>
          </p:cNvSpPr>
          <p:nvPr>
            <p:ph type="body" sz="quarter"/>
          </p:nvPr>
        </p:nvSpPr>
        <p:spPr>
          <a:xfrm>
            <a:off x="685800" y="4343400"/>
            <a:ext cx="5486400" cy="4114800"/>
          </a:xfrm>
          <a:prstGeom prst="rect">
            <a:avLst/>
          </a:prstGeom>
          <a:noFill/>
          <a:ln w="9525">
            <a:noFill/>
          </a:ln>
        </p:spPr>
        <p:txBody>
          <a:bodyPr anchor="ctr"/>
          <a:lstStyle/>
          <a:p>
            <a:pPr lvl="0"/>
            <a:r>
              <a:rPr lang="zh-CN" altLang="en-US" dirty="0"/>
              <a:t>单击此处编辑母版文本样式</a:t>
            </a:r>
          </a:p>
          <a:p>
            <a:pPr lvl="1" indent="0"/>
            <a:r>
              <a:rPr lang="zh-CN" altLang="en-US" dirty="0"/>
              <a:t>第二级</a:t>
            </a:r>
          </a:p>
          <a:p>
            <a:pPr lvl="2" indent="0"/>
            <a:r>
              <a:rPr lang="zh-CN" altLang="en-US" dirty="0"/>
              <a:t>第三级</a:t>
            </a:r>
          </a:p>
          <a:p>
            <a:pPr lvl="3" indent="0"/>
            <a:r>
              <a:rPr lang="zh-CN" altLang="en-US" dirty="0"/>
              <a:t>第四级</a:t>
            </a:r>
          </a:p>
          <a:p>
            <a:pPr lvl="4" indent="0"/>
            <a:r>
              <a:rPr lang="zh-CN" altLang="en-US" dirty="0"/>
              <a:t>第五级</a:t>
            </a:r>
          </a:p>
        </p:txBody>
      </p:sp>
      <p:sp>
        <p:nvSpPr>
          <p:cNvPr id="2054" name="页脚占位符 2053"/>
          <p:cNvSpPr>
            <a:spLocks noGrp="1"/>
          </p:cNvSpPr>
          <p:nvPr>
            <p:ph type="ftr" sz="quarter" idx="4"/>
          </p:nvPr>
        </p:nvSpPr>
        <p:spPr>
          <a:xfrm>
            <a:off x="0" y="8685213"/>
            <a:ext cx="2971800" cy="457200"/>
          </a:xfrm>
          <a:prstGeom prst="rect">
            <a:avLst/>
          </a:prstGeom>
          <a:noFill/>
          <a:ln w="9525">
            <a:noFill/>
            <a:miter/>
          </a:ln>
        </p:spPr>
        <p:txBody>
          <a:bodyPr anchor="b"/>
          <a:lstStyle/>
          <a:p>
            <a:pPr lvl="0" fontAlgn="base"/>
            <a:endParaRPr lang="en-US" altLang="x-none" sz="1200" strike="noStrike" noProof="1"/>
          </a:p>
        </p:txBody>
      </p:sp>
      <p:sp>
        <p:nvSpPr>
          <p:cNvPr id="2055" name="灯片编号占位符 2054"/>
          <p:cNvSpPr>
            <a:spLocks noGrp="1"/>
          </p:cNvSpPr>
          <p:nvPr>
            <p:ph type="sldNum" sz="quarter" idx="5"/>
          </p:nvPr>
        </p:nvSpPr>
        <p:spPr>
          <a:xfrm>
            <a:off x="3884613" y="8685213"/>
            <a:ext cx="2971800" cy="457200"/>
          </a:xfrm>
          <a:prstGeom prst="rect">
            <a:avLst/>
          </a:prstGeom>
          <a:noFill/>
          <a:ln w="9525">
            <a:noFill/>
            <a:miter/>
          </a:ln>
        </p:spPr>
        <p:txBody>
          <a:bodyPr anchor="b"/>
          <a:lstStyle/>
          <a:p>
            <a:pPr lvl="0" algn="r" fontAlgn="base"/>
            <a:fld id="{9A0DB2DC-4C9A-4742-B13C-FB6460FD3503}" type="slidenum">
              <a:rPr lang="zh-CN" altLang="en-US" sz="1200" strike="noStrike" noProof="1" dirty="0">
                <a:latin typeface="Arial" panose="020B0604020202020204" pitchFamily="34" charset="0"/>
                <a:ea typeface="宋体" panose="02010600030101010101" pitchFamily="2" charset="-122"/>
                <a:cs typeface="+mn-ea"/>
              </a:rPr>
              <a:pPr lvl="0" algn="r" fontAlgn="base"/>
              <a:t>‹#›</a:t>
            </a:fld>
            <a:endParaRPr lang="en-US" altLang="x-none" sz="1200" strike="noStrike" noProof="1"/>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altLang="en-US"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p>
        </p:txBody>
      </p:sp>
      <p:sp>
        <p:nvSpPr>
          <p:cNvPr id="8" name="页脚占位符 7"/>
          <p:cNvSpPr>
            <a:spLocks noGrp="1"/>
          </p:cNvSpPr>
          <p:nvPr>
            <p:ph type="ftr" sz="quarter" idx="11"/>
          </p:nvPr>
        </p:nvSpPr>
        <p:spPr/>
        <p:txBody>
          <a:bodyPr/>
          <a:lstStyle/>
          <a:p>
            <a:pPr lvl="0" fontAlgn="base"/>
            <a:endParaRPr lang="zh-CN" altLang="en-US" strike="noStrike" noProof="1"/>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altLang="en-US"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p>
        </p:txBody>
      </p:sp>
      <p:sp>
        <p:nvSpPr>
          <p:cNvPr id="3" name="页脚占位符 2"/>
          <p:cNvSpPr>
            <a:spLocks noGrp="1"/>
          </p:cNvSpPr>
          <p:nvPr>
            <p:ph type="ftr" sz="quarter" idx="11"/>
          </p:nvPr>
        </p:nvSpPr>
        <p:spPr/>
        <p:txBody>
          <a:bodyPr/>
          <a:lstStyle/>
          <a:p>
            <a:pPr lvl="0" fontAlgn="base"/>
            <a:endParaRPr lang="zh-CN" altLang="en-US"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miter/>
          </a:ln>
        </p:spPr>
        <p:txBody>
          <a:bodyPr/>
          <a:lstStyle>
            <a:lvl1pPr>
              <a:defRPr sz="1400"/>
            </a:lvl1pPr>
          </a:lstStyle>
          <a:p>
            <a:pPr lvl="0" fontAlgn="base"/>
            <a:endParaRPr lang="zh-CN" altLang="en-US" strike="noStrike" noProof="1"/>
          </a:p>
        </p:txBody>
      </p:sp>
      <p:sp>
        <p:nvSpPr>
          <p:cNvPr id="1029" name="页脚占位符 1028"/>
          <p:cNvSpPr>
            <a:spLocks noGrp="1"/>
          </p:cNvSpPr>
          <p:nvPr>
            <p:ph type="ftr" sz="quarter" idx="3"/>
          </p:nvPr>
        </p:nvSpPr>
        <p:spPr>
          <a:xfrm>
            <a:off x="3124200" y="6245225"/>
            <a:ext cx="2895600" cy="476250"/>
          </a:xfrm>
          <a:prstGeom prst="rect">
            <a:avLst/>
          </a:prstGeom>
          <a:noFill/>
          <a:ln w="9525">
            <a:noFill/>
            <a:miter/>
          </a:ln>
        </p:spPr>
        <p:txBody>
          <a:bodyPr/>
          <a:lstStyle>
            <a:lvl1pPr algn="ctr">
              <a:defRPr sz="1400"/>
            </a:lvl1pPr>
          </a:lstStyle>
          <a:p>
            <a:pPr lvl="0" fontAlgn="base"/>
            <a:endParaRPr lang="zh-CN" altLang="en-US" strike="noStrike" noProof="1"/>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miter/>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pPr lvl="0" fontAlgn="base"/>
              <a:t>‹#›</a:t>
            </a:fld>
            <a:endParaRPr lang="zh-CN" altLang="en-US" strike="noStrike" noProof="1"/>
          </a:p>
        </p:txBody>
      </p:sp>
      <p:sp>
        <p:nvSpPr>
          <p:cNvPr id="1031" name="矩形 1030"/>
          <p:cNvSpPr/>
          <p:nvPr userDrawn="1"/>
        </p:nvSpPr>
        <p:spPr>
          <a:xfrm>
            <a:off x="0" y="0"/>
            <a:ext cx="9144000" cy="6858000"/>
          </a:xfrm>
          <a:prstGeom prst="rect">
            <a:avLst/>
          </a:prstGeom>
          <a:gradFill rotWithShape="1">
            <a:gsLst>
              <a:gs pos="0">
                <a:srgbClr val="FFCC99"/>
              </a:gs>
              <a:gs pos="50000">
                <a:srgbClr val="FFF5EB"/>
              </a:gs>
              <a:gs pos="100000">
                <a:srgbClr val="FFCC99"/>
              </a:gs>
            </a:gsLst>
            <a:lin ang="2700000" scaled="1"/>
            <a:tileRect/>
          </a:gradFill>
          <a:ln w="9525" cap="flat" cmpd="sng">
            <a:solidFill>
              <a:schemeClr val="tx1"/>
            </a:solidFill>
            <a:prstDash val="solid"/>
            <a:miter/>
            <a:headEnd type="none" w="med" len="med"/>
            <a:tailEnd type="none" w="med" len="med"/>
          </a:ln>
        </p:spPr>
        <p:txBody>
          <a:bodyPr anchor="t"/>
          <a:lstStyle/>
          <a:p>
            <a:pPr lvl="0"/>
            <a:endParaRPr lang="zh-CN" altLang="en-US">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0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3073"/>
          <p:cNvSpPr>
            <a:spLocks noGrp="1"/>
          </p:cNvSpPr>
          <p:nvPr>
            <p:ph type="ctrTitle"/>
          </p:nvPr>
        </p:nvSpPr>
        <p:spPr>
          <a:xfrm>
            <a:off x="427355" y="1555750"/>
            <a:ext cx="8410575" cy="1719580"/>
          </a:xfrm>
        </p:spPr>
        <p:txBody>
          <a:bodyPr anchor="ctr"/>
          <a:lstStyle/>
          <a:p>
            <a:pPr defTabSz="914400">
              <a:lnSpc>
                <a:spcPct val="130000"/>
              </a:lnSpc>
              <a:buNone/>
            </a:pPr>
            <a:r>
              <a:rPr lang="zh-CN" altLang="en-US" sz="3600" b="1" kern="1200" baseline="0" dirty="0">
                <a:solidFill>
                  <a:srgbClr val="FF0000"/>
                </a:solidFill>
                <a:latin typeface="隶书" panose="02010509060101010101" pitchFamily="1" charset="-122"/>
                <a:ea typeface="隶书" panose="02010509060101010101" pitchFamily="1" charset="-122"/>
                <a:cs typeface="+mj-cs"/>
              </a:rPr>
              <a:t>新常态下高中物理集体备课</a:t>
            </a:r>
            <a:r>
              <a:rPr lang="zh-CN" altLang="en-US" sz="3600" b="1" kern="1200" baseline="0" dirty="0" smtClean="0">
                <a:solidFill>
                  <a:srgbClr val="FF0000"/>
                </a:solidFill>
                <a:latin typeface="隶书" panose="02010509060101010101" pitchFamily="1" charset="-122"/>
                <a:ea typeface="隶书" panose="02010509060101010101" pitchFamily="1" charset="-122"/>
                <a:cs typeface="+mj-cs"/>
              </a:rPr>
              <a:t>的思考</a:t>
            </a:r>
            <a:endParaRPr lang="zh-CN" altLang="en-US" sz="3600" b="1" kern="1200" baseline="0" dirty="0">
              <a:solidFill>
                <a:srgbClr val="FF0000"/>
              </a:solidFill>
              <a:latin typeface="隶书" panose="02010509060101010101" pitchFamily="1" charset="-122"/>
              <a:ea typeface="隶书" panose="02010509060101010101" pitchFamily="1" charset="-122"/>
              <a:cs typeface="+mj-cs"/>
            </a:endParaRPr>
          </a:p>
        </p:txBody>
      </p:sp>
      <p:sp>
        <p:nvSpPr>
          <p:cNvPr id="3075" name="矩形 3074"/>
          <p:cNvSpPr/>
          <p:nvPr/>
        </p:nvSpPr>
        <p:spPr>
          <a:xfrm>
            <a:off x="1116330" y="4128135"/>
            <a:ext cx="6264275" cy="507365"/>
          </a:xfrm>
          <a:prstGeom prst="rect">
            <a:avLst/>
          </a:prstGeom>
          <a:noFill/>
          <a:ln w="9525">
            <a:noFill/>
            <a:miter/>
          </a:ln>
        </p:spPr>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Arial" panose="020B0604020202020204" pitchFamily="34" charset="0"/>
                <a:ea typeface="宋体" panose="02010600030101010101" pitchFamily="2" charset="-122"/>
              </a:defRPr>
            </a:lvl1pPr>
          </a:lstStyle>
          <a:p>
            <a:pPr lvl="0" algn="ctr" fontAlgn="base">
              <a:lnSpc>
                <a:spcPct val="50000"/>
              </a:lnSpc>
              <a:spcBef>
                <a:spcPts val="0"/>
              </a:spcBef>
              <a:spcAft>
                <a:spcPts val="0"/>
              </a:spcAft>
            </a:pPr>
            <a:r>
              <a:rPr lang="zh-CN" altLang="en-US" sz="1800" b="1" strike="noStrike" noProof="1">
                <a:solidFill>
                  <a:schemeClr val="tx1"/>
                </a:solidFill>
                <a:effectLst>
                  <a:outerShdw blurRad="38100" dist="38100" dir="2700000">
                    <a:srgbClr val="C0C0C0"/>
                  </a:outerShdw>
                </a:effectLst>
                <a:latin typeface="楷体_GB2312" panose="02010609030101010101" pitchFamily="1" charset="-122"/>
                <a:ea typeface="楷体_GB2312" panose="02010609030101010101" pitchFamily="1" charset="-122"/>
                <a:cs typeface="+mn-ea"/>
              </a:rPr>
              <a:t>泰兴市教师发展中心</a:t>
            </a:r>
            <a:r>
              <a:rPr lang="en-US" altLang="x-none" sz="1800" b="1" strike="noStrike" noProof="1">
                <a:solidFill>
                  <a:schemeClr val="tx1"/>
                </a:solidFill>
                <a:effectLst>
                  <a:outerShdw blurRad="38100" dist="38100" dir="2700000">
                    <a:srgbClr val="C0C0C0"/>
                  </a:outerShdw>
                </a:effectLst>
                <a:latin typeface="楷体_GB2312" panose="02010609030101010101" pitchFamily="1" charset="-122"/>
                <a:ea typeface="楷体_GB2312" panose="02010609030101010101" pitchFamily="1" charset="-122"/>
                <a:cs typeface="+mn-ea"/>
              </a:rPr>
              <a:t> </a:t>
            </a:r>
            <a:r>
              <a:rPr lang="zh-CN" altLang="en-US" sz="1800" b="1" dirty="0">
                <a:solidFill>
                  <a:schemeClr val="tx1"/>
                </a:solidFill>
                <a:effectLst>
                  <a:outerShdw blurRad="38100" dist="38100" dir="2700000">
                    <a:srgbClr val="C0C0C0"/>
                  </a:outerShdw>
                </a:effectLst>
                <a:latin typeface="楷体_GB2312" panose="02010609030101010101" pitchFamily="1" charset="-122"/>
                <a:ea typeface="楷体_GB2312" panose="02010609030101010101" pitchFamily="1" charset="-122"/>
                <a:cs typeface="+mn-ea"/>
                <a:sym typeface="+mn-ea"/>
              </a:rPr>
              <a:t>顾建新</a:t>
            </a:r>
            <a:endParaRPr lang="zh-CN" altLang="en-US" sz="1600" b="1" strike="noStrike" noProof="1">
              <a:solidFill>
                <a:schemeClr val="tx1"/>
              </a:solidFill>
              <a:effectLst>
                <a:outerShdw blurRad="38100" dist="38100" dir="2700000">
                  <a:srgbClr val="C0C0C0"/>
                </a:outerShdw>
              </a:effectLst>
              <a:latin typeface="楷体_GB2312" panose="02010609030101010101" pitchFamily="1" charset="-122"/>
              <a:ea typeface="楷体_GB2312" panose="02010609030101010101" pitchFamily="1" charset="-122"/>
            </a:endParaRPr>
          </a:p>
        </p:txBody>
      </p:sp>
      <p:sp>
        <p:nvSpPr>
          <p:cNvPr id="2" name="文本占位符 4097"/>
          <p:cNvSpPr>
            <a:spLocks noGrp="1"/>
          </p:cNvSpPr>
          <p:nvPr>
            <p:ph type="subTitle" idx="1"/>
          </p:nvPr>
        </p:nvSpPr>
        <p:spPr>
          <a:xfrm>
            <a:off x="179705" y="476250"/>
            <a:ext cx="4649470" cy="641985"/>
          </a:xfrm>
        </p:spPr>
        <p:txBody>
          <a:bodyPr anchor="t"/>
          <a:lstStyle/>
          <a:p>
            <a:pPr defTabSz="914400">
              <a:lnSpc>
                <a:spcPct val="150000"/>
              </a:lnSpc>
              <a:buNone/>
            </a:pPr>
            <a:r>
              <a:rPr lang="en-US" altLang="zh-CN" b="1" kern="1200" baseline="0" dirty="0">
                <a:latin typeface="仿宋_GB2312" panose="02010609030101010101" pitchFamily="1" charset="-122"/>
                <a:ea typeface="仿宋_GB2312" panose="02010609030101010101" pitchFamily="1" charset="-122"/>
                <a:cs typeface="+mn-cs"/>
              </a:rPr>
              <a:t>2016</a:t>
            </a:r>
            <a:r>
              <a:rPr lang="zh-CN" altLang="en-US" b="1" kern="1200" baseline="0" dirty="0">
                <a:latin typeface="仿宋_GB2312" panose="02010609030101010101" pitchFamily="1" charset="-122"/>
                <a:ea typeface="仿宋_GB2312" panose="02010609030101010101" pitchFamily="1" charset="-122"/>
                <a:cs typeface="+mn-cs"/>
              </a:rPr>
              <a:t>年泰州市高中物理展示活动专题讲座</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075"/>
                                        </p:tgtEl>
                                        <p:attrNameLst>
                                          <p:attrName>style.visibility</p:attrName>
                                        </p:attrNameLst>
                                      </p:cBhvr>
                                      <p:to>
                                        <p:strVal val="visible"/>
                                      </p:to>
                                    </p:set>
                                    <p:animEffect transition="in" filter="blinds(horizontal)">
                                      <p:cBhvr>
                                        <p:cTn id="13"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323533" y="1154430"/>
            <a:ext cx="8194675" cy="37490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2.存在的主要问题有</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集体讨论不深入，即不能针对课堂中可能生成的问题讨论，主要是知识传授方法的讨论，而忽视学生能力的培养和情感态度价值观的培养</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2</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个性化教案少，即常常是千人一面，老师的复备、教师反思少，不能因材施教，普通班实验班教案无区别</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endPar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endParaRP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323533" y="1242695"/>
            <a:ext cx="8194675" cy="37490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2.存在的主要问题有</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相互交流讨论少，即备课组只是在统一的时间研究教案，老师之间相互交流少</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4</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备课研究实验少，即多数老师只有基础理论知识教学的教案没有实验备课教案，而物理是一门实验基础学科，实验是物理教学的重要组成部分，现行教学方式不利于学生实验动手能力和创新能力的培养。</a:t>
            </a:r>
            <a:endPar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endParaRP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323533" y="1242695"/>
            <a:ext cx="8194675" cy="37490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2.存在的主要问题有</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5</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）备课组长一人备课众人享受，组长压力大任务重，由于各项考核竞争导致部分骨干教师不愿意亮出自己的教学特色。</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6</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三年统安排筹少，即各备课组都只着眼于本年级本年度，应对学校或上级主管部门的联考、统考，不能统筹安排好三年高中物理的教学计划和教学进度。</a:t>
            </a:r>
            <a:endPar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endParaRP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323533" y="1242695"/>
            <a:ext cx="8194675" cy="37490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3.产生上述现象的主要原因</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随着社会生产力水平的提高，社会发展的城市化进程加强，城区学校的规模不断扩张，同年级班级数量规模学校都在</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十几</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个班，物理教师一般都在6-8人，而学校办公室多数由过去的教研组改为年级组办公室，同学科的老师之间交流的机会相对减少，骨干教师、学科带头人的引领少（一个年级的骨干教师、学科带头人毕竟是少的）</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323533" y="991235"/>
            <a:ext cx="8194675" cy="5273040"/>
          </a:xfrm>
          <a:prstGeom prst="rect">
            <a:avLst/>
          </a:prstGeom>
          <a:noFill/>
          <a:ln w="9525">
            <a:noFill/>
          </a:ln>
        </p:spPr>
        <p:txBody>
          <a:bodyPr wrap="square" anchor="t">
            <a:spAutoFit/>
          </a:bodyPr>
          <a:lstStyle/>
          <a:p>
            <a:pPr lvl="0">
              <a:lnSpc>
                <a:spcPct val="17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3.产生上述现象的主要原因</a:t>
            </a:r>
          </a:p>
          <a:p>
            <a:pPr lvl="0">
              <a:lnSpc>
                <a:spcPct val="170000"/>
              </a:lnSpc>
              <a:spcBef>
                <a:spcPts val="0"/>
              </a:spcBef>
              <a:spcAft>
                <a:spcPts val="0"/>
              </a:spcAft>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2</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随着年级组地位的上升（有不少学校年级组几乎是学校独立的单位），学科教研组地位的明显下降，教研组长的引领作用被削弱甚至消失，往往三个年级各自独立安排教学内容教学计划，以短期近期目标为重（学校考核的需求），从起始年级起就加大教学难度，盲目增加教学内容，不能科学搭建教学台阶，安排好衔接内容，造成学生进高一后就畏惧物理，学校不能做到“三年一盘棋”统筹安排教学内容</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、教学难度和</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教学进度，教学不能达到逐步提高学生的物理思维能力</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的</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目的，学生的物理素养也得不到提升，只会盲目的、机械性的应对各种各样的物理习题</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478155" y="1242695"/>
            <a:ext cx="8040370" cy="37490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3.产生上述现象的主要原因</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刚刚走上工作岗位的</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年轻人</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，由于生活条件的优越，工作缺少上进心</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教育缺少责任心</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教学缺少进取心</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通常是应付教学，学校安排的师徒结对，他们课都懒得听，整天埋在网络电脑里，他们不能做到潜心研究教材教法，集体备课对他们来说是“一人劳动众人享受”，是他们坐享其成的好途径</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6146"/>
          <p:cNvSpPr txBox="1"/>
          <p:nvPr/>
        </p:nvSpPr>
        <p:spPr>
          <a:xfrm>
            <a:off x="709930" y="1242695"/>
            <a:ext cx="7808595" cy="31394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3.产生上述现象的主要原因</a:t>
            </a:r>
          </a:p>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4</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高考的考查方式和命题的特点弱化了对动手实验能力的考查，出现了学生不做实验照样能考实验，学生三年不进实验室照样考高分的怪现象，这直接导致了高中物理教学中不重视物理动手实验的教学，教师集体备课时也就不备实验课的教学了。</a:t>
            </a:r>
          </a:p>
        </p:txBody>
      </p:sp>
      <p:sp>
        <p:nvSpPr>
          <p:cNvPr id="13314"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
        <p:nvSpPr>
          <p:cNvPr id="2" name="文本框 1"/>
          <p:cNvSpPr txBox="1"/>
          <p:nvPr/>
        </p:nvSpPr>
        <p:spPr>
          <a:xfrm>
            <a:off x="769620" y="578485"/>
            <a:ext cx="6162040" cy="518160"/>
          </a:xfrm>
          <a:prstGeom prst="rect">
            <a:avLst/>
          </a:prstGeom>
          <a:noFill/>
        </p:spPr>
        <p:txBody>
          <a:bodyPr wrap="square" rtlCol="0" anchor="t">
            <a:spAutoFit/>
          </a:bodyPr>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endParaRPr lang="zh-CN"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828675" y="1484313"/>
            <a:ext cx="7386638" cy="502920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技术的大背景需要进一步增强集体备课的意识</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信息技术的迅猛发展已经对社会的各行各业带来了深远的影响，在科研、医疗、交通、文化、通讯、航天等领域已广泛应用，而在我们普通高中教育的应用远落后于其他领域（这与教育投入的不足、教师的信息意识薄弱有关，这严重影响和制约了教育的发展），而现在学生接受知识的渠道十分广阔，不再是局限的教室在课堂了，学生的学习方式方法也是多样化的。因此，处于信息技术飞速发展环境中的教师，应该具有并要不断增强利用现代信息技术为我们的教学服务，为集体备课服务的意识。</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828675" y="1484313"/>
            <a:ext cx="7386638" cy="393192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技术的大背景需要进一步增强集体备课的意识</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集体备课的成果是教师集体智慧的结晶，是激活课堂教学活力的“点子库”，是大幅度、大面积提高课堂教学效率的“突破口”。它能充分发挥教师参与教学改革、教学探索的积极性和创造性，它不仅积累大量的宝贵经验和实践材料，而且能更为有效地提高教师教学技能和专业水平，通过教师们的集思广益，</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接</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长补短，从而达到合作、交流、共赢的目的。</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828675" y="1484313"/>
            <a:ext cx="7386638" cy="393192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技术的大背景需要进一步增强集体备课的意识</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信息技术条件下的集体备课要增强三个意识：⑴合作意识。合作是进行集体备课的前提条件，集体备课时要创造一种平等、民主、互相尊重、互相合作的学术研究氛围，做到畅所欲言，言无不尽，每个人都要将自己平时从网络获取的信息、教学课件、视屏资料、优秀课例等与大家共享，坚决克服狭隘的保守思想，要倡导真诚合作，做到教学相长，杜绝信息封闭，避免虚伪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占位符 4097"/>
          <p:cNvSpPr>
            <a:spLocks noGrp="1"/>
          </p:cNvSpPr>
          <p:nvPr>
            <p:ph idx="1"/>
          </p:nvPr>
        </p:nvSpPr>
        <p:spPr>
          <a:xfrm>
            <a:off x="395288" y="404813"/>
            <a:ext cx="6923087" cy="534987"/>
          </a:xfrm>
        </p:spPr>
        <p:txBody>
          <a:bodyPr anchor="t"/>
          <a:lstStyle/>
          <a:p>
            <a:pPr>
              <a:buNone/>
            </a:pPr>
            <a:r>
              <a:rPr lang="zh-CN" altLang="en-US" sz="2800" b="1" dirty="0">
                <a:solidFill>
                  <a:srgbClr val="FF0000"/>
                </a:solidFill>
                <a:ea typeface="华文行楷" panose="02010800040101010101" charset="-122"/>
              </a:rPr>
              <a:t>引言</a:t>
            </a:r>
          </a:p>
        </p:txBody>
      </p:sp>
      <p:sp>
        <p:nvSpPr>
          <p:cNvPr id="4098" name="文本框 99"/>
          <p:cNvSpPr txBox="1"/>
          <p:nvPr/>
        </p:nvSpPr>
        <p:spPr>
          <a:xfrm>
            <a:off x="684213" y="981075"/>
            <a:ext cx="7564437" cy="640080"/>
          </a:xfrm>
          <a:prstGeom prst="rect">
            <a:avLst/>
          </a:prstGeom>
          <a:noFill/>
          <a:ln w="9525">
            <a:noFill/>
          </a:ln>
        </p:spPr>
        <p:txBody>
          <a:bodyPr wrap="square" anchor="t">
            <a:spAutoFit/>
          </a:bodyPr>
          <a:lstStyle/>
          <a:p>
            <a:pPr lvl="0">
              <a:lnSpc>
                <a:spcPct val="150000"/>
              </a:lnSpc>
            </a:pPr>
            <a:r>
              <a:rPr lang="en-US" altLang="zh-CN" sz="2400" b="1">
                <a:solidFill>
                  <a:srgbClr val="333333"/>
                </a:solidFill>
                <a:latin typeface="华文楷体" panose="02010600040101010101" charset="-122"/>
                <a:ea typeface="华文楷体" panose="02010600040101010101" charset="-122"/>
              </a:rPr>
              <a:t>     </a:t>
            </a:r>
            <a:r>
              <a:rPr lang="en-US" altLang="en-US" sz="1800" b="1">
                <a:solidFill>
                  <a:srgbClr val="333333"/>
                </a:solidFill>
                <a:latin typeface="仿宋_GB2312" panose="02010609030101010101" pitchFamily="1" charset="-122"/>
                <a:ea typeface="仿宋_GB2312" panose="02010609030101010101" pitchFamily="1" charset="-122"/>
              </a:rPr>
              <a:t> </a:t>
            </a:r>
            <a:endParaRPr lang="zh-CN" altLang="en-US" sz="1800" b="1">
              <a:solidFill>
                <a:srgbClr val="333333"/>
              </a:solidFill>
              <a:latin typeface="仿宋_GB2312" panose="02010609030101010101" pitchFamily="1" charset="-122"/>
              <a:ea typeface="仿宋_GB2312" panose="02010609030101010101" pitchFamily="1" charset="-122"/>
            </a:endParaRPr>
          </a:p>
        </p:txBody>
      </p:sp>
      <p:sp>
        <p:nvSpPr>
          <p:cNvPr id="100" name="文本框 99"/>
          <p:cNvSpPr txBox="1"/>
          <p:nvPr/>
        </p:nvSpPr>
        <p:spPr>
          <a:xfrm>
            <a:off x="684530" y="1188720"/>
            <a:ext cx="7840345" cy="4480560"/>
          </a:xfrm>
          <a:prstGeom prst="rect">
            <a:avLst/>
          </a:prstGeom>
          <a:noFill/>
          <a:ln w="9525">
            <a:noFill/>
          </a:ln>
        </p:spPr>
        <p:txBody>
          <a:bodyPr wrap="square">
            <a:spAutoFit/>
          </a:bodyPr>
          <a:lstStyle/>
          <a:p>
            <a:pPr marL="0" indent="266700" algn="l">
              <a:lnSpc>
                <a:spcPct val="150000"/>
              </a:lnSpc>
            </a:pPr>
            <a:r>
              <a:rPr lang="en-US" altLang="zh-CN" sz="2400" b="0" u="none">
                <a:solidFill>
                  <a:srgbClr val="323E32"/>
                </a:solidFill>
                <a:highlight>
                  <a:srgbClr val="FFFFFF"/>
                </a:highlight>
                <a:latin typeface="仿宋_GB2312" panose="02010609030101010101" pitchFamily="1" charset="-122"/>
                <a:ea typeface="仿宋_GB2312" panose="02010609030101010101" pitchFamily="1" charset="-122"/>
                <a:cs typeface="仿宋_GB2312" panose="02010609030101010101" pitchFamily="1" charset="-122"/>
              </a:rPr>
              <a:t>  </a:t>
            </a:r>
            <a:r>
              <a:rPr lang="zh-CN" altLang="en-US" sz="2400" b="1" u="none">
                <a:solidFill>
                  <a:srgbClr val="323E32"/>
                </a:solidFill>
                <a:highlight>
                  <a:srgbClr val="FFFFFF"/>
                </a:highlight>
                <a:latin typeface="仿宋_GB2312" panose="02010609030101010101" pitchFamily="1" charset="-122"/>
                <a:ea typeface="仿宋_GB2312" panose="02010609030101010101" pitchFamily="1" charset="-122"/>
                <a:cs typeface="仿宋_GB2312" panose="02010609030101010101" pitchFamily="1" charset="-122"/>
              </a:rPr>
              <a:t>教师专业发展是全面实施素质教育，提升教育质量的必要条件。校本教研是引领教师专业成长的主要途径，集体备课又是校本教研的常用形式。集体备课其主要目的就是为了充分发挥教师群体的集体智慧，集思广益，博采众长，接长补短，从而提高教研和课堂教学的效率，促进教学质量的全面提高。在新常态下，信息技术日渐成熟，如何充分发挥信息量大、互动性好的优势，进一步集体备课的方式、方法和手段，使集体备课的效益达到最优化。</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828675" y="1484313"/>
            <a:ext cx="7386638" cy="448056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技术的大背景需要进一步增强集体备课的意识</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技术条件下的集体备课要增强三个意识：⑵全局意识。全局包括两个层面的含义：一是每位教师要有全局意识，集体讨论时要将自己好的做法、成功经验与人分享， 要倡导集思广益，做到责任分担，杜绝唱独角戏，避免专制化 。二是教学内容安排的全局性，即先是纵览全局 “三年一盘棋”统筹安排，不能因近期目标过多影响整体目标，后是制定学期或学年的教学计划，包括理论教学、实验教学以及高三复习工作；另外，要保证备课内容的系统性和连续性。</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606425" y="1484630"/>
            <a:ext cx="7899400" cy="448056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1.</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技术的大背景需要进一步增强集体备课的意识</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现代</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技术条件下的集体备课要增强三个意识：⑶反思意识。我们教师每上一节课后都要反思自己的教学行为，了解学生知识的落实、能力的提升情况，同时要相互交流了解其他教师的教学体会和心得，也可借鉴网络资源了解一些名师的教学感悟，教师通过对教学行为的反思来提高教学能力，是教师成长的重要途径。教师只有通过不断反思自身的教学行为，才能扬长避短。“写教学后记”是教师反思自身教学行为的行之有效的办法，要倡导百花齐放，做到张扬个性，杜绝按图索骥，避免同质化。</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606425" y="1484630"/>
            <a:ext cx="7899400" cy="393192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2.信息技术的大容量可以进一步丰富集体备课的资源</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信息技术</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为我们提供了</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十分丰富教育教学资源，我们要积极寻找适合自己集体备课的资源和素材。由于教育发展的不均衡，办学条件的不均衡，导致了教学手段教学方式的不同。全国各地都在进行教师集体备课模式的探索，其中不少优秀的研究成果已经可供我们借鉴参考和使用。</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现在</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已经普及了办公自动化、信息化，这对集体备课提出了新的要求，需要对集体备课形式做进一步的研究和探讨。过去的“几定”有些已不能适应社会的发展</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606425" y="1484630"/>
            <a:ext cx="7899400" cy="393192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2.信息技术的大容量可以进一步丰富集体备课的资源</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我个人</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认为可实现：⑴网上备课。已具备条件的学校可在原有的基础上采用网上集体备课，即个体主备，主备后的材料通过校园局域网站</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QQ</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群、微信群</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发给同组老师，网上集体讨论交流，最终形成纸质教案和电子文档两种形式，电子教案通过网络平台可广泛接受同行的批评指正，这样不但只是接受本校教师的指导，还可直接与外校教师交流，甚至与专家对话，近距离感受专家的指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981075"/>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466725" y="1484630"/>
            <a:ext cx="8039100" cy="448056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2.信息技术的大容量可以进一步丰富集体备课的资源</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我个人</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认为可实现：⑵资源共享。已经实现网上集体备课的学校可以上传本校的各项备课成果与其他学校进行交流，同时还可以从网上借鉴其他学校或机构的集体备课资料或其他相关资料，更大范围内实现资源共享，从而促进校际交流，整合教育教学资源，提升学校科研水平。尤其是我们物理学科的教学更要充分利用网络资源。比如，讲授人造卫星时，就要运用视屏介绍前沿科学，播放我国神九、神十</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、神十一</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发射的视屏，一方面引入新课，帮助学生接受物理知识，另一方面培养学生崇尚科学的精神和爱国主义情怀。</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466725" y="1083310"/>
            <a:ext cx="8039100" cy="557784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2.信息技术的大容量可以进一步丰富集体备课的资源</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我个人</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认为可实现：⑶更新手段。随着信息技术的不断发展，教具制作途径日益增多，CAI课件图象、文字、声音、动画兼备，给学生多方位的视听感受，自制教具富于创意，能较直接地为教学目的服务，从而激发学生的学习兴趣，提升教学质量。集体备课时我们可以发挥年轻教师电脑及信息技术水平高的优势，让他们去下载、搜索、制作为我们教学服务的软件供大家使用。比如，讲解万有引力定律一章，各种教学课件、卫星发射视屏为教学提供了强大的技术支撑；讲带电粒子在电磁场中运动时，通过课件演绎其运动轨迹的变化，让学生一目了然；讲解与现代技术相关的物理现象时通过下载的视屏课件，让学生如临其境。</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756920" y="1083310"/>
            <a:ext cx="7497445" cy="338328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 信息技术的互动性可以进一步优化集体备课的环节</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集体备课是一个经常性的教学研究工作，要不断优化其各个环节，不能变成教条式、形式化的教学研究</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例如，教师之间的相互交流就是随时可以进行的，有什么好的想法随时可以通过网络发送给其他老师共享。就现行的各个环节是远不能满足教育教学的需求，我们必须增加一些环节来提升备课质量。</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756920" y="1083310"/>
            <a:ext cx="7497445" cy="338328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 信息技术的互动性可以进一步优化集体备课的环节</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⑴上先行课。通过上先行课的方式，让一名教师先执教课（新教师老教师均可），组内成员集体参与听课，并做好听课记录和评课准备，集体评课讨论后形成统一的教案供组内老师参考，这种通过先实践再讨论研究的教案，更能贴近学生实际，更能针对课堂生成，教学的效果会更好。</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756920" y="1083310"/>
            <a:ext cx="7497445" cy="393192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 信息技术的互动性可以进一步优化集体备课的环节</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⑵评课反思。由学科组对本节课进行评课，从教学目标达成、主体参与程度、反馈矫正落实、情感意识变化、基本素质养成等进行评议交流，更重要的是针对情境的创设、亮点的促成、评价的激励、学生的活动、合作与交流等进行讨论，这样既联系自己的课、听过的课，又联系集体备课时形成的“共识”，从而探索成功的做法和存在的不足，对教师个人专业水平的提升是十分有益的。</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756920" y="1083310"/>
            <a:ext cx="7497445" cy="338328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 信息技术的互动性可以进一步优化集体备课的环节</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⑶</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相互</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交流。集体备课形成的教案结合个人实践在组织课堂教学后各人、各班的效果不尽相同，老师之间及时交流教学情况，进行教后反思，从而探索备课存在的问题及应对的策略，让教师把实践的疑难、体验的困惑带到集体备课与同行交流，让学科资深教师诊断，寻求解决问题的办法，从而提高教学的有效性，这对今后的教学的大有帮助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文本框 5121"/>
          <p:cNvSpPr txBox="1"/>
          <p:nvPr/>
        </p:nvSpPr>
        <p:spPr>
          <a:xfrm>
            <a:off x="1403350" y="1628775"/>
            <a:ext cx="5761038" cy="701675"/>
          </a:xfrm>
          <a:prstGeom prst="rect">
            <a:avLst/>
          </a:prstGeom>
          <a:noFill/>
          <a:ln w="9525">
            <a:noFill/>
          </a:ln>
        </p:spPr>
        <p:txBody>
          <a:bodyPr anchor="t">
            <a:spAutoFit/>
          </a:bodyPr>
          <a:lstStyle/>
          <a:p>
            <a:pPr lvl="0">
              <a:lnSpc>
                <a:spcPct val="200000"/>
              </a:lnSpc>
            </a:pPr>
            <a:endParaRPr lang="zh-CN" altLang="en-US" sz="2000" b="1" dirty="0">
              <a:latin typeface="Arial" panose="020B0604020202020204" pitchFamily="34" charset="0"/>
              <a:ea typeface="楷体_GB2312" panose="02010609030101010101" pitchFamily="1" charset="-122"/>
            </a:endParaRPr>
          </a:p>
        </p:txBody>
      </p:sp>
      <p:sp>
        <p:nvSpPr>
          <p:cNvPr id="6146" name="文本占位符 5122"/>
          <p:cNvSpPr>
            <a:spLocks noGrp="1"/>
          </p:cNvSpPr>
          <p:nvPr>
            <p:ph idx="1"/>
          </p:nvPr>
        </p:nvSpPr>
        <p:spPr>
          <a:xfrm>
            <a:off x="539750" y="763905"/>
            <a:ext cx="4709160" cy="749300"/>
          </a:xfrm>
        </p:spPr>
        <p:txBody>
          <a:bodyPr anchor="t"/>
          <a:lstStyle/>
          <a:p>
            <a:pPr marL="0" indent="0">
              <a:buNone/>
            </a:pPr>
            <a:r>
              <a:rPr lang="zh-CN" altLang="en-US" sz="2800" b="1" dirty="0">
                <a:solidFill>
                  <a:srgbClr val="FF0000"/>
                </a:solidFill>
                <a:latin typeface="华文行楷" panose="02010800040101010101" charset="-122"/>
                <a:ea typeface="华文行楷" panose="02010800040101010101" charset="-122"/>
              </a:rPr>
              <a:t>一、集体备课的目的和意义</a:t>
            </a:r>
          </a:p>
        </p:txBody>
      </p:sp>
      <p:sp>
        <p:nvSpPr>
          <p:cNvPr id="6147" name="矩形 5123"/>
          <p:cNvSpPr/>
          <p:nvPr/>
        </p:nvSpPr>
        <p:spPr>
          <a:xfrm>
            <a:off x="539750" y="1557338"/>
            <a:ext cx="8280400" cy="4608512"/>
          </a:xfrm>
          <a:prstGeom prst="rect">
            <a:avLst/>
          </a:prstGeom>
          <a:noFill/>
          <a:ln w="9525">
            <a:noFill/>
          </a:ln>
        </p:spPr>
        <p:txBody>
          <a:bodyPr anchor="t"/>
          <a:lstStyle/>
          <a:p>
            <a:pPr marL="609600" lvl="0" indent="-609600">
              <a:lnSpc>
                <a:spcPct val="150000"/>
              </a:lnSpc>
              <a:spcBef>
                <a:spcPct val="20000"/>
              </a:spcBef>
            </a:pPr>
            <a:endParaRPr sz="2000" b="1">
              <a:latin typeface="楷体_GB2312" panose="02010609030101010101" pitchFamily="1" charset="-122"/>
              <a:ea typeface="楷体_GB2312" panose="02010609030101010101" pitchFamily="1" charset="-122"/>
            </a:endParaRPr>
          </a:p>
        </p:txBody>
      </p:sp>
      <p:sp>
        <p:nvSpPr>
          <p:cNvPr id="6148" name="文本框 5124"/>
          <p:cNvSpPr txBox="1"/>
          <p:nvPr/>
        </p:nvSpPr>
        <p:spPr>
          <a:xfrm>
            <a:off x="629920" y="1325880"/>
            <a:ext cx="7884795" cy="4206240"/>
          </a:xfrm>
          <a:prstGeom prst="rect">
            <a:avLst/>
          </a:prstGeom>
          <a:noFill/>
          <a:ln w="9525">
            <a:noFill/>
          </a:ln>
        </p:spPr>
        <p:txBody>
          <a:bodyPr wrap="square" anchor="t">
            <a:spAutoFit/>
          </a:bodyPr>
          <a:lstStyle/>
          <a:p>
            <a:pPr lvl="0" indent="304800">
              <a:lnSpc>
                <a:spcPct val="15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1800" b="1">
                <a:solidFill>
                  <a:srgbClr val="333333"/>
                </a:solidFill>
                <a:latin typeface="仿宋_GB2312" panose="02010609030101010101" pitchFamily="1" charset="-122"/>
                <a:ea typeface="仿宋_GB2312" panose="02010609030101010101" pitchFamily="1" charset="-122"/>
                <a:sym typeface="仿宋_GB2312" panose="02010609030101010101" pitchFamily="1" charset="-122"/>
              </a:rPr>
              <a:t> 1</a:t>
            </a:r>
            <a:r>
              <a:rPr lang="en-US" altLang="zh-CN" sz="1800" b="1">
                <a:solidFill>
                  <a:srgbClr val="333333"/>
                </a:solidFill>
                <a:latin typeface="仿宋_GB2312" panose="02010609030101010101" pitchFamily="1" charset="-122"/>
                <a:ea typeface="仿宋_GB2312" panose="02010609030101010101" pitchFamily="1" charset="-122"/>
                <a:sym typeface="仿宋_GB2312" panose="02010609030101010101" pitchFamily="1" charset="-122"/>
              </a:rPr>
              <a:t>.</a:t>
            </a:r>
            <a:r>
              <a:rPr lang="zh-CN" altLang="en-US" sz="1800" b="1">
                <a:solidFill>
                  <a:srgbClr val="333333"/>
                </a:solidFill>
                <a:latin typeface="仿宋_GB2312" panose="02010609030101010101" pitchFamily="1" charset="-122"/>
                <a:ea typeface="仿宋_GB2312" panose="02010609030101010101" pitchFamily="1" charset="-122"/>
                <a:sym typeface="仿宋_GB2312" panose="02010609030101010101" pitchFamily="1" charset="-122"/>
              </a:rPr>
              <a:t>实现资源共享</a:t>
            </a:r>
          </a:p>
          <a:p>
            <a:pPr lvl="0" indent="304800">
              <a:lnSpc>
                <a:spcPct val="150000"/>
              </a:lnSpc>
            </a:pPr>
            <a:r>
              <a:rPr lang="zh-CN" altLang="en-US" sz="1800" b="1">
                <a:solidFill>
                  <a:srgbClr val="333333"/>
                </a:solidFill>
                <a:latin typeface="仿宋_GB2312" panose="02010609030101010101" pitchFamily="1" charset="-122"/>
                <a:ea typeface="仿宋_GB2312" panose="02010609030101010101" pitchFamily="1" charset="-122"/>
                <a:sym typeface="仿宋_GB2312" panose="02010609030101010101" pitchFamily="1" charset="-122"/>
              </a:rPr>
              <a:t> 集体备课为教师的交流互动、共同提高、共同发展搭建了舞台。教师在集体备课中，可以凭借自己的经验和各自独特的表现形式，通过心灵的对接、意见的交换、思想的碰撞、方法的探讨，实现知识的共同拥有与个性的全面发展。在这样的教研中，他人的信息为自己所吸收，自己的经验被别人所学习，不同的意识在研讨中相互同化。于是每个人的看法都进行了改造和重组，每个人都获得了新义的“学习共同体”。真正实现“有形的和无形”的资源共享。（</a:t>
            </a:r>
            <a:r>
              <a:rPr lang="zh-CN" altLang="en-US"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但防止</a:t>
            </a:r>
            <a:r>
              <a:rPr lang="en-US" altLang="zh-CN"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有些教师，并不自己备课，而是手握教育信息化这把“双刃剑”，直接将互联网上的有关内容下载、另存……集体备课等同于一人提供教案，大家“拿来”使用</a:t>
            </a:r>
            <a:r>
              <a:rPr lang="zh-CN" altLang="en-US"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756920" y="1083310"/>
            <a:ext cx="7497445" cy="228600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 信息技术的互动性可以进一步优化集体备课的环节</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⑷专家引领。专家引领可以使我们少走弯路，平时工作中要珍惜专家参加的集体备课、点课评课以及教学指导，学校要多为教师创设机会，让教师多与专家交流讨论。</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7169"/>
          <p:cNvSpPr txBox="1"/>
          <p:nvPr/>
        </p:nvSpPr>
        <p:spPr>
          <a:xfrm>
            <a:off x="466725" y="642620"/>
            <a:ext cx="6329363" cy="518160"/>
          </a:xfrm>
          <a:prstGeom prst="rect">
            <a:avLst/>
          </a:prstGeom>
          <a:noFill/>
          <a:ln w="9525">
            <a:noFill/>
          </a:ln>
        </p:spPr>
        <p:txBody>
          <a:bodyPr wrap="square" anchor="t">
            <a:spAutoFit/>
          </a:bodyPr>
          <a:lstStyle/>
          <a:p>
            <a:pPr lvl="0"/>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三、新常态下高中物理集体备课的思考</a:t>
            </a:r>
          </a:p>
        </p:txBody>
      </p:sp>
      <p:sp>
        <p:nvSpPr>
          <p:cNvPr id="14338" name="文本框 7170"/>
          <p:cNvSpPr txBox="1"/>
          <p:nvPr/>
        </p:nvSpPr>
        <p:spPr>
          <a:xfrm>
            <a:off x="466725" y="1083310"/>
            <a:ext cx="7787640" cy="5027930"/>
          </a:xfrm>
          <a:prstGeom prst="rect">
            <a:avLst/>
          </a:prstGeom>
          <a:noFill/>
          <a:ln w="9525">
            <a:noFill/>
          </a:ln>
        </p:spPr>
        <p:txBody>
          <a:bodyPr wrap="square" anchor="t">
            <a:spAutoFit/>
          </a:bodyPr>
          <a:lstStyle/>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4. 信息技术的共享性可以进一步提升集体备课的品味</a:t>
            </a:r>
          </a:p>
          <a:p>
            <a:pPr lvl="0">
              <a:lnSpc>
                <a:spcPct val="160000"/>
              </a:lnSpc>
              <a:spcBef>
                <a:spcPts val="0"/>
              </a:spcBef>
              <a:spcAft>
                <a:spcPts val="0"/>
              </a:spcAft>
            </a:pP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集体备课是一项合作、交流、共赢的工程，它能增强备课实效，创新教学研究模式，提高课堂教学效率，它能通过合作研讨，积累集体教学经验，提高教师业务能力。但要真正做好还必须全员参与，脚踏实地，坚决杜绝形式主义，这样的备课活动，确定了教师在研究中的主体地位，有利于激发教师广泛参与，激发教师主动研究的热情，教师们可以针对问题，各抒己见，言人之未言，通过不同的观点交锋，讨论争鸣，进行碰撞、比较、鉴别、质疑、生成，达到教师各取所需之目的，让教师在互相辩论的氛围里，个人感悟、认识、体验、并与其他教师之间互动、兼容、批判、保留自己的意见。最终让研讨、研究回归实践、回归课堂，在教育教学实践中统一认识，建立教师间开放的、批判的、民主、合作的新型教研模式。</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1945" y="749300"/>
            <a:ext cx="8229600" cy="5173980"/>
          </a:xfrm>
        </p:spPr>
        <p:txBody>
          <a:bodyPr/>
          <a:lstStyle/>
          <a:p>
            <a:pPr>
              <a:lnSpc>
                <a:spcPct val="200000"/>
              </a:lnSpc>
            </a:pPr>
            <a:r>
              <a:rPr lang="zh-CN" altLang="en-US" sz="2400"/>
              <a:t>       </a:t>
            </a:r>
            <a:r>
              <a:rPr lang="zh-CN" altLang="en-US" sz="2000" b="1">
                <a:latin typeface="仿宋_GB2312" panose="02010609030101010101" pitchFamily="1" charset="-122"/>
                <a:ea typeface="仿宋_GB2312" panose="02010609030101010101" pitchFamily="1" charset="-122"/>
              </a:rPr>
              <a:t>总之，集体备课就是集中大家的智慧，引导教师加深对教材的理解、优化教学设计、提高课堂教学效益的一条重要途径；有利于充分发挥名特优骨干教师的作用，带动和提高新教师的教学设计水平。集体备课的本质是“研究”，核心环节是</a:t>
            </a:r>
            <a:r>
              <a:rPr lang="en-US" altLang="zh-CN" sz="2000" b="1">
                <a:latin typeface="仿宋_GB2312" panose="02010609030101010101" pitchFamily="1" charset="-122"/>
                <a:ea typeface="仿宋_GB2312" panose="02010609030101010101" pitchFamily="1" charset="-122"/>
              </a:rPr>
              <a:t>“</a:t>
            </a:r>
            <a:r>
              <a:rPr lang="zh-CN" altLang="en-US" sz="2000" b="1">
                <a:latin typeface="仿宋_GB2312" panose="02010609030101010101" pitchFamily="1" charset="-122"/>
                <a:ea typeface="仿宋_GB2312" panose="02010609030101010101" pitchFamily="1" charset="-122"/>
              </a:rPr>
              <a:t>集体研讨</a:t>
            </a:r>
            <a:r>
              <a:rPr lang="en-US" altLang="zh-CN" sz="2000" b="1">
                <a:latin typeface="仿宋_GB2312" panose="02010609030101010101" pitchFamily="1" charset="-122"/>
                <a:ea typeface="仿宋_GB2312" panose="02010609030101010101" pitchFamily="1" charset="-122"/>
              </a:rPr>
              <a:t>”</a:t>
            </a:r>
            <a:r>
              <a:rPr lang="zh-CN" altLang="en-US" sz="2000" b="1">
                <a:latin typeface="仿宋_GB2312" panose="02010609030101010101" pitchFamily="1" charset="-122"/>
                <a:ea typeface="仿宋_GB2312" panose="02010609030101010101" pitchFamily="1" charset="-122"/>
              </a:rPr>
              <a:t>，前提条件是教师个人的思考、分析各反思；除设计教学过程、方法外，教材的解读、学情的分析、习题的设计、试卷的编制等都应该作为集体备课的重要内容。同时，我认为：集体备课还要与集体听课、相互评课有机结合起来，使集体备课更具特色。</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15361"/>
          <p:cNvSpPr txBox="1"/>
          <p:nvPr/>
        </p:nvSpPr>
        <p:spPr>
          <a:xfrm>
            <a:off x="520700" y="1052513"/>
            <a:ext cx="8215313" cy="1096962"/>
          </a:xfrm>
          <a:prstGeom prst="rect">
            <a:avLst/>
          </a:prstGeom>
          <a:noFill/>
          <a:ln w="9525">
            <a:noFill/>
          </a:ln>
        </p:spPr>
        <p:txBody>
          <a:bodyPr wrap="square" anchor="t">
            <a:spAutoFit/>
          </a:bodyPr>
          <a:lstStyle/>
          <a:p>
            <a:pPr lvl="0">
              <a:lnSpc>
                <a:spcPct val="150000"/>
              </a:lnSpc>
              <a:spcBef>
                <a:spcPct val="50000"/>
              </a:spcBef>
            </a:pPr>
            <a:r>
              <a:rPr lang="zh-CN" altLang="en-US" sz="4400" b="1" i="1" dirty="0">
                <a:solidFill>
                  <a:srgbClr val="FF0000"/>
                </a:solidFill>
                <a:latin typeface="华文行楷" panose="02010800040101010101" charset="-122"/>
                <a:ea typeface="华文行楷" panose="02010800040101010101" charset="-122"/>
              </a:rPr>
              <a:t>不足之处敬请批评指正！谢谢！</a:t>
            </a:r>
          </a:p>
        </p:txBody>
      </p:sp>
      <p:graphicFrame>
        <p:nvGraphicFramePr>
          <p:cNvPr id="15363" name="内容占位符 15362"/>
          <p:cNvGraphicFramePr>
            <a:graphicFrameLocks/>
          </p:cNvGraphicFramePr>
          <p:nvPr>
            <p:ph idx="4294967295"/>
          </p:nvPr>
        </p:nvGraphicFramePr>
        <p:xfrm>
          <a:off x="1979613" y="2276475"/>
          <a:ext cx="5060950" cy="2754313"/>
        </p:xfrm>
        <a:graphic>
          <a:graphicData uri="http://schemas.openxmlformats.org/presentationml/2006/ole">
            <p:oleObj spid="_x0000_s3076" r:id="rId3" imgW="5349875" imgH="2911475"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0" fill="hold"/>
                                        <p:tgtEl>
                                          <p:spTgt spid="15362"/>
                                        </p:tgtEl>
                                        <p:attrNameLst>
                                          <p:attrName>ppt_x</p:attrName>
                                        </p:attrNameLst>
                                      </p:cBhvr>
                                      <p:tavLst>
                                        <p:tav tm="0">
                                          <p:val>
                                            <p:strVal val="#ppt_x"/>
                                          </p:val>
                                        </p:tav>
                                        <p:tav tm="100000">
                                          <p:val>
                                            <p:strVal val="#ppt_x"/>
                                          </p:val>
                                        </p:tav>
                                      </p:tavLst>
                                    </p:anim>
                                    <p:anim calcmode="lin" valueType="num">
                                      <p:cBhvr additive="base">
                                        <p:cTn id="8" dur="5000" fill="hold"/>
                                        <p:tgtEl>
                                          <p:spTgt spid="15362"/>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5363"/>
                                        </p:tgtEl>
                                        <p:attrNameLst>
                                          <p:attrName>style.visibility</p:attrName>
                                        </p:attrNameLst>
                                      </p:cBhvr>
                                      <p:to>
                                        <p:strVal val="visible"/>
                                      </p:to>
                                    </p:set>
                                    <p:animEffect transition="in" filter="fade">
                                      <p:cBhvr>
                                        <p:cTn id="11" dur="5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p:cNvSpPr>
          <p:nvPr>
            <p:ph type="title"/>
          </p:nvPr>
        </p:nvSpPr>
        <p:spPr>
          <a:xfrm>
            <a:off x="395288" y="331788"/>
            <a:ext cx="5183187" cy="941387"/>
          </a:xfrm>
        </p:spPr>
        <p:txBody>
          <a:bodyPr anchor="ctr"/>
          <a:lstStyle/>
          <a:p>
            <a:pPr algn="l"/>
            <a:r>
              <a:rPr lang="zh-CN" altLang="en-US" sz="2800" b="1" dirty="0">
                <a:solidFill>
                  <a:srgbClr val="FF0000"/>
                </a:solidFill>
                <a:latin typeface="华文行楷" panose="02010800040101010101" charset="-122"/>
                <a:ea typeface="华文行楷" panose="02010800040101010101" charset="-122"/>
                <a:sym typeface="+mn-ea"/>
              </a:rPr>
              <a:t>一、集体备课的目的和意义</a:t>
            </a:r>
            <a:endParaRPr lang="zh-CN" altLang="en-US"/>
          </a:p>
        </p:txBody>
      </p:sp>
      <p:sp>
        <p:nvSpPr>
          <p:cNvPr id="7170" name="内容占位符 2"/>
          <p:cNvSpPr>
            <a:spLocks noGrp="1"/>
          </p:cNvSpPr>
          <p:nvPr>
            <p:ph idx="1"/>
          </p:nvPr>
        </p:nvSpPr>
        <p:spPr>
          <a:xfrm>
            <a:off x="466725" y="1123950"/>
            <a:ext cx="8229600" cy="5199063"/>
          </a:xfrm>
        </p:spPr>
        <p:txBody>
          <a:bodyPr anchor="t"/>
          <a:lstStyle/>
          <a:p>
            <a:pPr marL="0" indent="304800">
              <a:lnSpc>
                <a:spcPct val="200000"/>
              </a:lnSpc>
              <a:buNone/>
            </a:pPr>
            <a:r>
              <a:rPr lang="en-US" altLang="zh-CN" sz="2000" b="1">
                <a:solidFill>
                  <a:srgbClr val="333333"/>
                </a:solidFill>
                <a:latin typeface="仿宋_GB2312" panose="02010609030101010101" pitchFamily="1" charset="-122"/>
                <a:ea typeface="仿宋_GB2312" panose="02010609030101010101" pitchFamily="1" charset="-122"/>
              </a:rPr>
              <a:t> </a:t>
            </a:r>
            <a:r>
              <a:rPr lang="zh-CN" altLang="en-US" sz="1800" b="1">
                <a:solidFill>
                  <a:srgbClr val="333333"/>
                </a:solidFill>
                <a:latin typeface="仿宋_GB2312" panose="02010609030101010101" pitchFamily="1" charset="-122"/>
                <a:ea typeface="仿宋_GB2312" panose="02010609030101010101" pitchFamily="1" charset="-122"/>
              </a:rPr>
              <a:t>2</a:t>
            </a:r>
            <a:r>
              <a:rPr lang="en-US" altLang="zh-CN" sz="1800" b="1">
                <a:solidFill>
                  <a:srgbClr val="333333"/>
                </a:solidFill>
                <a:latin typeface="仿宋_GB2312" panose="02010609030101010101" pitchFamily="1" charset="-122"/>
                <a:ea typeface="仿宋_GB2312" panose="02010609030101010101" pitchFamily="1" charset="-122"/>
              </a:rPr>
              <a:t>.</a:t>
            </a:r>
            <a:r>
              <a:rPr lang="zh-CN" altLang="en-US" sz="1800" b="1">
                <a:solidFill>
                  <a:srgbClr val="333333"/>
                </a:solidFill>
                <a:latin typeface="仿宋_GB2312" panose="02010609030101010101" pitchFamily="1" charset="-122"/>
                <a:ea typeface="仿宋_GB2312" panose="02010609030101010101" pitchFamily="1" charset="-122"/>
              </a:rPr>
              <a:t>体现合作精神</a:t>
            </a:r>
          </a:p>
          <a:p>
            <a:pPr marL="0" indent="304800">
              <a:lnSpc>
                <a:spcPct val="200000"/>
              </a:lnSpc>
              <a:buNone/>
            </a:pPr>
            <a:r>
              <a:rPr lang="zh-CN" altLang="en-US" sz="1800" b="1">
                <a:solidFill>
                  <a:srgbClr val="333333"/>
                </a:solidFill>
                <a:latin typeface="仿宋_GB2312" panose="02010609030101010101" pitchFamily="1" charset="-122"/>
                <a:ea typeface="仿宋_GB2312" panose="02010609030101010101" pitchFamily="1" charset="-122"/>
              </a:rPr>
              <a:t> 日趋激烈的竞争背景下，个体的优势已显得力不从心。如同冰心所言：墙角的花！你孤芳自赏时，天地便小了。这就客观要求我们必须</a:t>
            </a:r>
            <a:r>
              <a:rPr lang="zh-CN" altLang="en-US" sz="1800" b="1">
                <a:solidFill>
                  <a:srgbClr val="333333"/>
                </a:solidFill>
                <a:latin typeface="仿宋_GB2312" panose="02010609030101010101" pitchFamily="1" charset="-122"/>
                <a:ea typeface="仿宋_GB2312" panose="02010609030101010101" pitchFamily="1" charset="-122"/>
                <a:sym typeface="+mn-ea"/>
              </a:rPr>
              <a:t>增强团体意识、形成团结的集体，通过</a:t>
            </a:r>
            <a:r>
              <a:rPr lang="zh-CN" altLang="en-US" sz="1800" b="1">
                <a:solidFill>
                  <a:srgbClr val="333333"/>
                </a:solidFill>
                <a:latin typeface="仿宋_GB2312" panose="02010609030101010101" pitchFamily="1" charset="-122"/>
                <a:ea typeface="仿宋_GB2312" panose="02010609030101010101" pitchFamily="1" charset="-122"/>
              </a:rPr>
              <a:t>团结协作，共同努力，集思广益，接长补短，最大限度地发挥群体优势。俗话说：“众人拾柴火焰高”。相信随着规范集体备课活动的深入开展，全体教师的教学业务水平和集体主义思想都得到质的提高。</a:t>
            </a:r>
          </a:p>
          <a:p>
            <a:pPr marL="0" indent="304800">
              <a:lnSpc>
                <a:spcPct val="200000"/>
              </a:lnSpc>
              <a:buNone/>
            </a:pPr>
            <a:r>
              <a:rPr lang="zh-CN" altLang="en-US" sz="1800" b="1">
                <a:solidFill>
                  <a:srgbClr val="333333"/>
                </a:solidFill>
                <a:latin typeface="仿宋_GB2312" panose="02010609030101010101" pitchFamily="1" charset="-122"/>
                <a:ea typeface="仿宋_GB2312" panose="02010609030101010101" pitchFamily="1" charset="-122"/>
              </a:rPr>
              <a:t>  （</a:t>
            </a:r>
            <a:r>
              <a:rPr lang="zh-CN" altLang="en-US" sz="1800" b="1" u="sng">
                <a:solidFill>
                  <a:srgbClr val="333333"/>
                </a:solidFill>
                <a:latin typeface="仿宋_GB2312" panose="02010609030101010101" pitchFamily="1" charset="-122"/>
                <a:ea typeface="仿宋_GB2312" panose="02010609030101010101" pitchFamily="1" charset="-122"/>
              </a:rPr>
              <a:t>优秀留美学生的案例充分说明合作的重要</a:t>
            </a:r>
            <a:r>
              <a:rPr lang="zh-CN" altLang="en-US" sz="1800" b="1">
                <a:solidFill>
                  <a:srgbClr val="333333"/>
                </a:solidFill>
                <a:latin typeface="仿宋_GB2312" panose="02010609030101010101" pitchFamily="1" charset="-122"/>
                <a:ea typeface="仿宋_GB2312" panose="02010609030101010101" pitchFamily="1" charset="-122"/>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框 6146"/>
          <p:cNvSpPr txBox="1"/>
          <p:nvPr/>
        </p:nvSpPr>
        <p:spPr>
          <a:xfrm>
            <a:off x="503238" y="1123950"/>
            <a:ext cx="8194675" cy="46634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3</a:t>
            </a:r>
            <a:r>
              <a:rPr 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共同提高</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质量</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p>
          <a:p>
            <a:pPr lvl="0">
              <a:lnSpc>
                <a:spcPct val="200000"/>
              </a:lnSpc>
            </a:pP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集体备课要求每一位教师在活动前都要精心准备，同时可以在活动中听取他人的成功经验，如对某一教材内容的教法、学法、重点、难点、关键点的确定和处理等。此外，还能使青年教师特别是刚走上工作岗位的新教师能够尽快成熟起来，</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使</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老教师在充满活力积极进取的青年教师面前更加谦虚谨慎、严谨治学。</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zh-CN"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防止教师不</a:t>
            </a:r>
            <a:r>
              <a:rPr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根据本班学生的实际情况进行“二次加工”，没有对教案适当修改、增补、删减、提醒、强调和解释。这种有名无实的集体备课，其效果比单人独备更差</a:t>
            </a:r>
            <a:r>
              <a:rPr lang="zh-CN"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，达不到提高的目的</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2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rgbClr val="FF0000"/>
                </a:solidFill>
                <a:latin typeface="仿宋_GB2312" panose="02010609030101010101" pitchFamily="1" charset="-122"/>
                <a:ea typeface="仿宋_GB2312" panose="02010609030101010101" pitchFamily="1" charset="-122"/>
                <a:sym typeface="仿宋_GB2312" panose="02010609030101010101" pitchFamily="1" charset="-122"/>
              </a:rPr>
              <a:t> </a:t>
            </a:r>
          </a:p>
        </p:txBody>
      </p:sp>
      <p:sp>
        <p:nvSpPr>
          <p:cNvPr id="8194" name="文本占位符 5122"/>
          <p:cNvSpPr>
            <a:spLocks noGrp="1"/>
          </p:cNvSpPr>
          <p:nvPr/>
        </p:nvSpPr>
        <p:spPr>
          <a:xfrm>
            <a:off x="538163" y="620713"/>
            <a:ext cx="4464050" cy="749300"/>
          </a:xfrm>
          <a:prstGeom prst="rect">
            <a:avLst/>
          </a:prstGeom>
          <a:noFill/>
          <a:ln w="9525">
            <a:noFill/>
          </a:ln>
        </p:spPr>
        <p:txBody>
          <a:bodyPr anchor="t"/>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mn-ea"/>
              </a:rPr>
              <a:t>一、集体备课的目的和意义</a:t>
            </a:r>
            <a:endParaRPr lang="zh-CN" altLang="en-US" sz="2800" b="1" dirty="0">
              <a:solidFill>
                <a:srgbClr val="FF0000"/>
              </a:solidFill>
              <a:latin typeface="华文行楷" panose="02010800040101010101" charset="-122"/>
              <a:ea typeface="华文行楷" panose="0201080004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框 6146"/>
          <p:cNvSpPr txBox="1"/>
          <p:nvPr/>
        </p:nvSpPr>
        <p:spPr>
          <a:xfrm>
            <a:off x="543560" y="1231900"/>
            <a:ext cx="7489190" cy="3352800"/>
          </a:xfrm>
          <a:prstGeom prst="rect">
            <a:avLst/>
          </a:prstGeom>
          <a:noFill/>
          <a:ln w="9525">
            <a:noFill/>
          </a:ln>
        </p:spPr>
        <p:txBody>
          <a:bodyPr wrap="square" anchor="t">
            <a:spAutoFit/>
          </a:bodyPr>
          <a:lstStyle/>
          <a:p>
            <a:pPr lvl="0">
              <a:lnSpc>
                <a:spcPct val="15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4</a:t>
            </a:r>
            <a:r>
              <a:rPr lang="en-US" alt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减轻教师负担  </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通过集体备课，一个人的备课资源与成果同时供多人享用，这在一定程度上</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减少了不必要的低效的重复劳动，增强了对问题的预见性，从而</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减轻了教师的工作负担，同时提高了教师的工作效率。</a:t>
            </a:r>
          </a:p>
          <a:p>
            <a:pPr lvl="0">
              <a:lnSpc>
                <a:spcPct val="200000"/>
              </a:lnSpc>
            </a:pP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zh-CN" sz="1800" b="1" u="sng"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防止“成就”懒汉：集体备课在操作过程中产生了部分教师、备课组借集体备课之名，谋“分工备课”之实。</a:t>
            </a:r>
            <a:r>
              <a:rPr 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2000" b="1" dirty="0">
                <a:solidFill>
                  <a:srgbClr val="FF0000"/>
                </a:solidFill>
                <a:latin typeface="仿宋_GB2312" panose="02010609030101010101" pitchFamily="1" charset="-122"/>
                <a:ea typeface="仿宋_GB2312" panose="02010609030101010101" pitchFamily="1" charset="-122"/>
                <a:sym typeface="仿宋_GB2312" panose="02010609030101010101" pitchFamily="1" charset="-122"/>
              </a:rPr>
              <a:t> </a:t>
            </a:r>
          </a:p>
        </p:txBody>
      </p:sp>
      <p:sp>
        <p:nvSpPr>
          <p:cNvPr id="9218" name="文本占位符 5122"/>
          <p:cNvSpPr>
            <a:spLocks noGrp="1"/>
          </p:cNvSpPr>
          <p:nvPr/>
        </p:nvSpPr>
        <p:spPr>
          <a:xfrm>
            <a:off x="323850" y="405130"/>
            <a:ext cx="4464050" cy="537210"/>
          </a:xfrm>
          <a:prstGeom prst="rect">
            <a:avLst/>
          </a:prstGeom>
          <a:noFill/>
          <a:ln w="9525">
            <a:noFill/>
          </a:ln>
        </p:spPr>
        <p:txBody>
          <a:bodyPr anchor="t"/>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mn-ea"/>
              </a:rPr>
              <a:t>一、集体备课的目的和意义</a:t>
            </a:r>
            <a:endParaRPr lang="zh-CN" altLang="en-US" sz="2800" b="1" dirty="0">
              <a:solidFill>
                <a:srgbClr val="FF0000"/>
              </a:solidFill>
              <a:latin typeface="华文行楷" panose="02010800040101010101" charset="-122"/>
              <a:ea typeface="华文行楷" panose="02010800040101010101" charset="-122"/>
            </a:endParaRPr>
          </a:p>
          <a:p>
            <a:pPr marL="342900" lvl="0" indent="-342900">
              <a:spcBef>
                <a:spcPct val="20000"/>
              </a:spcBef>
            </a:pPr>
            <a:endParaRPr lang="zh-CN" altLang="en-US" sz="2800" b="1" dirty="0">
              <a:solidFill>
                <a:srgbClr val="FF0000"/>
              </a:solidFill>
              <a:latin typeface="华文行楷" panose="02010800040101010101" charset="-122"/>
              <a:ea typeface="华文行楷" panose="0201080004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6146"/>
          <p:cNvSpPr txBox="1"/>
          <p:nvPr/>
        </p:nvSpPr>
        <p:spPr>
          <a:xfrm>
            <a:off x="468313" y="981075"/>
            <a:ext cx="8194675" cy="34442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5</a:t>
            </a:r>
            <a:r>
              <a:rPr lang="en-US" alt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优化教学过程  </a:t>
            </a:r>
          </a:p>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由于教师的教学年限、业务水平和专长各有不同，集体备课时大家围绕某一教材内容进行积极的探讨，可以集思广益、扬长避短，最后形成一个比较完美的教学设计，这样的举措，最终是要实现教师教学的最优化，同时，使学生享受到最优化的教学过程，有利于学生综合素质的提高。（集体备课讨论要深入，尤其是对教学的重点、难点内容，不能应付式。）  </a:t>
            </a:r>
          </a:p>
        </p:txBody>
      </p:sp>
      <p:sp>
        <p:nvSpPr>
          <p:cNvPr id="10242" name="文本占位符 5122"/>
          <p:cNvSpPr>
            <a:spLocks noGrp="1"/>
          </p:cNvSpPr>
          <p:nvPr/>
        </p:nvSpPr>
        <p:spPr>
          <a:xfrm>
            <a:off x="159385" y="395288"/>
            <a:ext cx="4464050" cy="749300"/>
          </a:xfrm>
          <a:prstGeom prst="rect">
            <a:avLst/>
          </a:prstGeom>
          <a:noFill/>
          <a:ln w="9525">
            <a:noFill/>
          </a:ln>
        </p:spPr>
        <p:txBody>
          <a:bodyPr anchor="t"/>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mn-ea"/>
              </a:rPr>
              <a:t>一、集体备课的目的和意义</a:t>
            </a:r>
            <a:endParaRPr lang="zh-CN" altLang="en-US" sz="2800" b="1" dirty="0">
              <a:solidFill>
                <a:srgbClr val="FF0000"/>
              </a:solidFill>
              <a:latin typeface="华文行楷" panose="02010800040101010101" charset="-122"/>
              <a:ea typeface="华文行楷" panose="0201080004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框 6146"/>
          <p:cNvSpPr txBox="1"/>
          <p:nvPr/>
        </p:nvSpPr>
        <p:spPr>
          <a:xfrm>
            <a:off x="628015" y="981075"/>
            <a:ext cx="7449820" cy="34442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6</a:t>
            </a:r>
            <a:r>
              <a:rPr lang="en-US" altLang="zh-CN"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a:t>
            </a: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促进教学均衡</a:t>
            </a:r>
          </a:p>
          <a:p>
            <a:pPr lvl="0">
              <a:lnSpc>
                <a:spcPct val="200000"/>
              </a:lnSpc>
            </a:pPr>
            <a:r>
              <a:rPr lang="zh-CN" altLang="en-US" sz="18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集体备课可以弥补教师发展不平衡的现象，年轻教师喜欢年长教师的丰富经验，年长教师喜欢年轻教师的敏捷思维，“集体备课制度”，对顺利实施课程改革，弥补教师发展不平衡的缺陷，搭建了一个好的舞台。  （集体备课也不只是老教师、骨干教师的事，年轻教师要认真准备积极参与讨论，不能坐享其成。）</a:t>
            </a:r>
          </a:p>
        </p:txBody>
      </p:sp>
      <p:sp>
        <p:nvSpPr>
          <p:cNvPr id="11266" name="文本占位符 5122"/>
          <p:cNvSpPr>
            <a:spLocks noGrp="1"/>
          </p:cNvSpPr>
          <p:nvPr/>
        </p:nvSpPr>
        <p:spPr>
          <a:xfrm>
            <a:off x="323850" y="404813"/>
            <a:ext cx="4464050" cy="749300"/>
          </a:xfrm>
          <a:prstGeom prst="rect">
            <a:avLst/>
          </a:prstGeom>
          <a:noFill/>
          <a:ln w="9525">
            <a:noFill/>
          </a:ln>
        </p:spPr>
        <p:txBody>
          <a:bodyPr anchor="t"/>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mn-ea"/>
              </a:rPr>
              <a:t>一、集体备课的目的和意义</a:t>
            </a:r>
            <a:endParaRPr lang="zh-CN" altLang="en-US" sz="2800" b="1" dirty="0">
              <a:solidFill>
                <a:srgbClr val="FF0000"/>
              </a:solidFill>
              <a:latin typeface="华文行楷" panose="02010800040101010101" charset="-122"/>
              <a:ea typeface="华文行楷" panose="0201080004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6146"/>
          <p:cNvSpPr txBox="1"/>
          <p:nvPr/>
        </p:nvSpPr>
        <p:spPr>
          <a:xfrm>
            <a:off x="724535" y="981075"/>
            <a:ext cx="7788275" cy="3139440"/>
          </a:xfrm>
          <a:prstGeom prst="rect">
            <a:avLst/>
          </a:prstGeom>
          <a:noFill/>
          <a:ln w="9525">
            <a:noFill/>
          </a:ln>
        </p:spPr>
        <p:txBody>
          <a:bodyPr wrap="square" anchor="t">
            <a:spAutoFit/>
          </a:bodyPr>
          <a:lstStyle/>
          <a:p>
            <a:pPr lvl="0">
              <a:lnSpc>
                <a:spcPct val="200000"/>
              </a:lnSpc>
            </a:pP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1. 高中物理现行集体备课情况分析</a:t>
            </a:r>
          </a:p>
          <a:p>
            <a:pPr lvl="0">
              <a:lnSpc>
                <a:spcPct val="200000"/>
              </a:lnSpc>
            </a:pP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现行的集体备课往往是：花样形式多，实质性内容少，多数只能做到“几个统一”，如统一进度、统一习题、统一考查等，</a:t>
            </a: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教师听课研讨少，</a:t>
            </a:r>
            <a:r>
              <a:rPr lang="en-US" altLang="zh-CN"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真正教师之间深层次的讨论、坦诚性的交流少。</a:t>
            </a:r>
          </a:p>
          <a:p>
            <a:pPr lvl="0">
              <a:lnSpc>
                <a:spcPct val="200000"/>
              </a:lnSpc>
            </a:pPr>
            <a:r>
              <a:rPr lang="zh-CN" altLang="en-US" sz="2000" b="1" dirty="0">
                <a:solidFill>
                  <a:schemeClr val="tx2"/>
                </a:solidFill>
                <a:latin typeface="仿宋_GB2312" panose="02010609030101010101" pitchFamily="1" charset="-122"/>
                <a:ea typeface="仿宋_GB2312" panose="02010609030101010101" pitchFamily="1" charset="-122"/>
                <a:sym typeface="仿宋_GB2312" panose="02010609030101010101" pitchFamily="1" charset="-122"/>
              </a:rPr>
              <a:t>    </a:t>
            </a:r>
          </a:p>
        </p:txBody>
      </p:sp>
      <p:sp>
        <p:nvSpPr>
          <p:cNvPr id="12290" name="文本占位符 5122"/>
          <p:cNvSpPr>
            <a:spLocks noGrp="1"/>
          </p:cNvSpPr>
          <p:nvPr/>
        </p:nvSpPr>
        <p:spPr>
          <a:xfrm>
            <a:off x="323850" y="405130"/>
            <a:ext cx="6012815" cy="749300"/>
          </a:xfrm>
          <a:prstGeom prst="rect">
            <a:avLst/>
          </a:prstGeom>
          <a:noFill/>
          <a:ln w="9525">
            <a:noFill/>
          </a:ln>
        </p:spPr>
        <p:txBody>
          <a:bodyPr anchor="t"/>
          <a:lstStyle/>
          <a:p>
            <a:pPr marL="342900" lvl="0" indent="-342900">
              <a:spcBef>
                <a:spcPct val="20000"/>
              </a:spcBef>
            </a:pPr>
            <a:r>
              <a:rPr lang="zh-CN" altLang="en-US" sz="2800" b="1" dirty="0">
                <a:solidFill>
                  <a:srgbClr val="FF0000"/>
                </a:solidFill>
                <a:latin typeface="华文行楷" panose="02010800040101010101" charset="-122"/>
                <a:ea typeface="华文行楷" panose="02010800040101010101" charset="-122"/>
                <a:sym typeface="宋体" panose="02010600030101010101" pitchFamily="2" charset="-122"/>
              </a:rPr>
              <a:t>二、当前教师集体备课的现状及分析</a:t>
            </a: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2022</Words>
  <Application>WPS 演示</Application>
  <PresentationFormat>全屏显示(4:3)</PresentationFormat>
  <Paragraphs>101</Paragraphs>
  <Slides>33</Slides>
  <Notes>0</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33</vt:i4>
      </vt:variant>
    </vt:vector>
  </HeadingPairs>
  <TitlesOfParts>
    <vt:vector size="34" baseType="lpstr">
      <vt:lpstr>默认设计模板</vt:lpstr>
      <vt:lpstr>新常态下高中物理集体备课的思考</vt:lpstr>
      <vt:lpstr>幻灯片 2</vt:lpstr>
      <vt:lpstr>幻灯片 3</vt:lpstr>
      <vt:lpstr>一、集体备课的目的和意义</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e学习</dc:title>
  <dc:creator>顾建新</dc:creator>
  <cp:lastModifiedBy>wangbin</cp:lastModifiedBy>
  <cp:revision>269</cp:revision>
  <dcterms:created xsi:type="dcterms:W3CDTF">2006-10-05T14:31:00Z</dcterms:created>
  <dcterms:modified xsi:type="dcterms:W3CDTF">2016-11-15T13:30:40Z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2052-10.1.0.6029</vt:lpwstr>
  </property>
</Properties>
</file>