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6" r:id="rId3"/>
    <p:sldId id="257" r:id="rId4"/>
    <p:sldId id="259" r:id="rId5"/>
    <p:sldId id="270" r:id="rId6"/>
    <p:sldId id="261" r:id="rId7"/>
    <p:sldId id="263" r:id="rId8"/>
    <p:sldId id="262" r:id="rId9"/>
    <p:sldId id="264" r:id="rId10"/>
    <p:sldId id="265" r:id="rId11"/>
    <p:sldId id="282" r:id="rId12"/>
    <p:sldId id="268" r:id="rId13"/>
    <p:sldId id="283" r:id="rId14"/>
    <p:sldId id="279" r:id="rId15"/>
    <p:sldId id="281" r:id="rId16"/>
    <p:sldId id="27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3A32-A655-4CF6-A365-0EB0E820853F}" type="datetimeFigureOut">
              <a:rPr lang="zh-CN" altLang="en-US" smtClean="0"/>
              <a:pPr/>
              <a:t>2017/9/13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275CA-1462-4756-9CC4-989CDD9165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164305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latin typeface="黑体" panose="02010600030101010101" pitchFamily="49" charset="-122"/>
                <a:ea typeface="黑体" panose="02010600030101010101" pitchFamily="49" charset="-122"/>
              </a:rPr>
              <a:t>14</a:t>
            </a:r>
            <a:r>
              <a:rPr lang="zh-CN" altLang="en-US" sz="4800" b="1" dirty="0" smtClean="0">
                <a:latin typeface="黑体" panose="02010600030101010101" pitchFamily="49" charset="-122"/>
                <a:ea typeface="黑体" panose="02010600030101010101" pitchFamily="49" charset="-122"/>
              </a:rPr>
              <a:t>、高尔基和他的儿子</a:t>
            </a:r>
            <a:endParaRPr lang="zh-CN" altLang="en-US" sz="4800" b="1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472514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</a:rPr>
              <a:t>泰兴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市马甸小学      黄    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4300" y="1271270"/>
            <a:ext cx="65506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dirty="0"/>
              <a:t>     </a:t>
            </a:r>
            <a:r>
              <a:rPr lang="zh-CN" altLang="en-US" sz="2400" b="1" dirty="0"/>
              <a:t>傍晚，彩霞染红了天空。高尔基坐在院子里，欣赏着儿子种的花，心里有说不出的高兴。瞧，那些盛开的花朵多像儿子红扑扑的脸庞啊！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5757" y="747926"/>
            <a:ext cx="446449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品读：父亲给儿子写信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1375" y="1828165"/>
            <a:ext cx="74269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b="1" dirty="0" smtClean="0"/>
              <a:t>默读</a:t>
            </a:r>
            <a:r>
              <a:rPr lang="en-US" altLang="zh-CN" sz="2400" b="1" dirty="0" smtClean="0"/>
              <a:t>6-9</a:t>
            </a:r>
            <a:r>
              <a:rPr lang="zh-CN" altLang="en-US" sz="2400" b="1" dirty="0" smtClean="0"/>
              <a:t>小节，在感受深刻的地方做批注。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 smtClean="0"/>
              <a:t>着重思考：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 smtClean="0"/>
              <a:t>     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）信中提到的两处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美好的东西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分别指什么？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 smtClean="0"/>
              <a:t>     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）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给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，永远比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拿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愉快。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给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指什么？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拿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又指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 smtClean="0"/>
              <a:t>          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20520" y="1310005"/>
            <a:ext cx="511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有一种</a:t>
            </a:r>
            <a:r>
              <a:rPr lang="en-US" altLang="zh-CN" sz="2000" b="1" dirty="0"/>
              <a:t>“</a:t>
            </a:r>
            <a:r>
              <a:rPr lang="zh-CN" altLang="en-US" sz="2000" b="1" dirty="0"/>
              <a:t>给</a:t>
            </a:r>
            <a:r>
              <a:rPr lang="en-US" altLang="zh-CN" sz="2000" b="1" dirty="0"/>
              <a:t>”</a:t>
            </a:r>
            <a:r>
              <a:rPr lang="zh-CN" altLang="en-US" sz="2000" b="1" dirty="0"/>
              <a:t>叫种花，让人们身心愉快。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0200" y="1863725"/>
            <a:ext cx="47339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有一种</a:t>
            </a:r>
            <a:r>
              <a:rPr lang="en-US" altLang="zh-CN" sz="2000" b="1" dirty="0"/>
              <a:t>“</a:t>
            </a:r>
            <a:r>
              <a:rPr lang="zh-CN" altLang="en-US" sz="2000" b="1" dirty="0"/>
              <a:t>给</a:t>
            </a:r>
            <a:r>
              <a:rPr lang="en-US" altLang="zh-CN" sz="2000" b="1" dirty="0"/>
              <a:t>”</a:t>
            </a:r>
            <a:r>
              <a:rPr lang="zh-CN" altLang="en-US" sz="2000" b="1" dirty="0"/>
              <a:t>叫掌声，给别人以勇气。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20520" y="2456180"/>
            <a:ext cx="52400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b="1">
              <a:sym typeface="+mn-ea"/>
            </a:endParaRPr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20520" y="1310005"/>
            <a:ext cx="51136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有一种</a:t>
            </a:r>
            <a:r>
              <a:rPr lang="en-US" altLang="zh-CN" sz="2000" b="1"/>
              <a:t>“</a:t>
            </a:r>
            <a:r>
              <a:rPr lang="zh-CN" altLang="en-US" sz="2000" b="1"/>
              <a:t>给</a:t>
            </a:r>
            <a:r>
              <a:rPr lang="en-US" altLang="zh-CN" sz="2000" b="1"/>
              <a:t>”</a:t>
            </a:r>
            <a:r>
              <a:rPr lang="zh-CN" altLang="en-US" sz="2000" b="1"/>
              <a:t>叫种花，让人们身心愉快。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0200" y="1863725"/>
            <a:ext cx="47339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有一种</a:t>
            </a:r>
            <a:r>
              <a:rPr lang="en-US" altLang="zh-CN" sz="2000" b="1" dirty="0"/>
              <a:t>“</a:t>
            </a:r>
            <a:r>
              <a:rPr lang="zh-CN" altLang="en-US" sz="2000" b="1" dirty="0"/>
              <a:t>给</a:t>
            </a:r>
            <a:r>
              <a:rPr lang="en-US" altLang="zh-CN" sz="2000" b="1" dirty="0"/>
              <a:t>”</a:t>
            </a:r>
            <a:r>
              <a:rPr lang="zh-CN" altLang="en-US" sz="2000" b="1" dirty="0"/>
              <a:t>叫掌声，给别人以勇气。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20520" y="2456180"/>
            <a:ext cx="601980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ym typeface="+mn-ea"/>
              </a:rPr>
              <a:t>有一种</a:t>
            </a:r>
            <a:r>
              <a:rPr lang="en-US" altLang="zh-CN" sz="2000" b="1" dirty="0">
                <a:sym typeface="+mn-ea"/>
              </a:rPr>
              <a:t>“</a:t>
            </a:r>
            <a:r>
              <a:rPr lang="zh-CN" altLang="en-US" sz="2000" b="1" dirty="0">
                <a:sym typeface="+mn-ea"/>
              </a:rPr>
              <a:t>给</a:t>
            </a:r>
            <a:r>
              <a:rPr lang="en-US" altLang="zh-CN" sz="2000" b="1" dirty="0">
                <a:sym typeface="+mn-ea"/>
              </a:rPr>
              <a:t>”</a:t>
            </a:r>
            <a:r>
              <a:rPr lang="zh-CN" altLang="en-US" sz="2000" b="1" dirty="0">
                <a:sym typeface="+mn-ea"/>
              </a:rPr>
              <a:t>叫 </a:t>
            </a:r>
            <a:r>
              <a:rPr lang="zh-CN" altLang="en-US" sz="2000" b="1" u="sng" dirty="0">
                <a:sym typeface="+mn-ea"/>
              </a:rPr>
              <a:t>        </a:t>
            </a:r>
            <a:r>
              <a:rPr lang="zh-CN" altLang="en-US" sz="2000" b="1" dirty="0">
                <a:sym typeface="+mn-ea"/>
              </a:rPr>
              <a:t>，  </a:t>
            </a:r>
            <a:r>
              <a:rPr lang="zh-CN" altLang="en-US" sz="2000" b="1" u="sng" dirty="0">
                <a:sym typeface="+mn-ea"/>
              </a:rPr>
              <a:t>        </a:t>
            </a:r>
            <a:r>
              <a:rPr lang="zh-CN" altLang="en-US" sz="2000" b="1" u="sng" dirty="0" smtClean="0">
                <a:sym typeface="+mn-ea"/>
              </a:rPr>
              <a:t>                 </a:t>
            </a:r>
            <a:r>
              <a:rPr lang="zh-CN" altLang="en-US" sz="2000" b="1" dirty="0" smtClean="0">
                <a:sym typeface="+mn-ea"/>
              </a:rPr>
              <a:t> </a:t>
            </a:r>
            <a:r>
              <a:rPr lang="zh-CN" altLang="en-US" sz="2000" b="1" dirty="0">
                <a:sym typeface="+mn-ea"/>
              </a:rPr>
              <a:t>。</a:t>
            </a:r>
          </a:p>
          <a:p>
            <a:endParaRPr lang="zh-CN" altLang="en-US" sz="2000" dirty="0"/>
          </a:p>
          <a:p>
            <a:r>
              <a:rPr lang="zh-CN" altLang="en-US" sz="2000" b="1" dirty="0"/>
              <a:t>有一种</a:t>
            </a:r>
            <a:r>
              <a:rPr lang="en-US" altLang="zh-CN" sz="2000" b="1" dirty="0"/>
              <a:t>“</a:t>
            </a:r>
            <a:r>
              <a:rPr lang="zh-CN" altLang="en-US" sz="2000" b="1" dirty="0"/>
              <a:t>给</a:t>
            </a:r>
            <a:r>
              <a:rPr lang="en-US" altLang="zh-CN" sz="2000" b="1" dirty="0"/>
              <a:t>”</a:t>
            </a:r>
            <a:r>
              <a:rPr lang="zh-CN" altLang="en-US" sz="2000" b="1" dirty="0"/>
              <a:t>叫 </a:t>
            </a:r>
            <a:r>
              <a:rPr lang="zh-CN" altLang="en-US" sz="2000" b="1" u="sng" dirty="0"/>
              <a:t>        </a:t>
            </a:r>
            <a:r>
              <a:rPr lang="zh-CN" altLang="en-US" sz="2000" b="1" dirty="0"/>
              <a:t>，</a:t>
            </a:r>
            <a:r>
              <a:rPr lang="zh-CN" altLang="en-US" sz="2000" b="1" u="sng" dirty="0"/>
              <a:t>             </a:t>
            </a:r>
            <a:r>
              <a:rPr lang="zh-CN" altLang="en-US" sz="2000" b="1" u="sng" dirty="0" smtClean="0"/>
              <a:t>              </a:t>
            </a:r>
            <a:r>
              <a:rPr lang="zh-CN" altLang="en-US" sz="2000" b="1" dirty="0" smtClean="0"/>
              <a:t> </a:t>
            </a:r>
            <a:r>
              <a:rPr lang="zh-CN" altLang="en-US" sz="2000" b="1" dirty="0"/>
              <a:t>。</a:t>
            </a:r>
          </a:p>
          <a:p>
            <a:endParaRPr lang="zh-CN" altLang="en-US" sz="2000" b="1" dirty="0"/>
          </a:p>
          <a:p>
            <a:r>
              <a:rPr lang="zh-CN" altLang="en-US" sz="2000" b="1" dirty="0">
                <a:latin typeface="Arial" panose="020B0604020202020204" pitchFamily="34" charset="0"/>
              </a:rPr>
              <a:t>…</a:t>
            </a:r>
            <a:r>
              <a:rPr lang="zh-CN" altLang="en-US" sz="2000" b="1" dirty="0">
                <a:latin typeface="Arial" panose="020B0604020202020204" pitchFamily="34" charset="0"/>
                <a:sym typeface="+mn-ea"/>
              </a:rPr>
              <a:t>…</a:t>
            </a:r>
          </a:p>
          <a:p>
            <a:endParaRPr lang="zh-CN" altLang="en-US" sz="2000" b="1" dirty="0">
              <a:latin typeface="Arial" panose="020B0604020202020204" pitchFamily="34" charset="0"/>
              <a:sym typeface="+mn-ea"/>
            </a:endParaRPr>
          </a:p>
          <a:p>
            <a:r>
              <a:rPr lang="zh-CN" altLang="en-US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所以，</a:t>
            </a:r>
            <a:r>
              <a:rPr lang="en-US" altLang="zh-CN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“</a:t>
            </a:r>
            <a:r>
              <a:rPr lang="zh-CN" altLang="en-US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给</a:t>
            </a:r>
            <a:r>
              <a:rPr lang="en-US" altLang="zh-CN" sz="2000" b="1" spc="1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”,</a:t>
            </a:r>
            <a:r>
              <a:rPr lang="zh-CN" altLang="en-US" sz="2000" b="1" spc="100" dirty="0" smtClean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永</a:t>
            </a:r>
            <a:r>
              <a:rPr lang="zh-CN" altLang="en-US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远比</a:t>
            </a:r>
            <a:r>
              <a:rPr lang="en-US" altLang="zh-CN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“</a:t>
            </a:r>
            <a:r>
              <a:rPr lang="zh-CN" altLang="en-US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拿</a:t>
            </a:r>
            <a:r>
              <a:rPr lang="en-US" altLang="zh-CN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”</a:t>
            </a:r>
            <a:r>
              <a:rPr lang="zh-CN" altLang="en-US" sz="2000" b="1" spc="1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+mn-ea"/>
              </a:rPr>
              <a:t>愉快！</a:t>
            </a:r>
          </a:p>
          <a:p>
            <a:endParaRPr lang="zh-CN" altLang="en-US" sz="20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3119755" y="621665"/>
            <a:ext cx="30791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有一种</a:t>
            </a:r>
            <a:r>
              <a:rPr lang="en-US" altLang="zh-CN" sz="3200" b="1">
                <a:solidFill>
                  <a:srgbClr val="FF0000"/>
                </a:solidFill>
              </a:rPr>
              <a:t>“</a:t>
            </a:r>
            <a:r>
              <a:rPr lang="zh-CN" altLang="en-US" sz="3200" b="1">
                <a:solidFill>
                  <a:srgbClr val="FF0000"/>
                </a:solidFill>
              </a:rPr>
              <a:t>给</a:t>
            </a:r>
            <a:r>
              <a:rPr lang="en-US" altLang="zh-CN" sz="3200" b="1">
                <a:solidFill>
                  <a:srgbClr val="FF0000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1255" y="864235"/>
            <a:ext cx="734885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b="1"/>
              <a:t>“</a:t>
            </a:r>
            <a:r>
              <a:rPr lang="zh-CN" altLang="en-US" sz="2000" b="1"/>
              <a:t>你回去了，可是你栽的花留了下来。我望着它们，心里想：我的儿子在岛上留下了美好的东西</a:t>
            </a:r>
            <a:r>
              <a:rPr lang="en-US" altLang="zh-CN" sz="2000" b="1"/>
              <a:t>——</a:t>
            </a:r>
            <a:r>
              <a:rPr lang="zh-CN" altLang="en-US" sz="2000" b="1"/>
              <a:t>鲜花。</a:t>
            </a:r>
          </a:p>
          <a:p>
            <a:pPr fontAlgn="auto">
              <a:lnSpc>
                <a:spcPct val="150000"/>
              </a:lnSpc>
            </a:pPr>
            <a:endParaRPr lang="zh-CN" altLang="en-US" sz="2000" b="1"/>
          </a:p>
          <a:p>
            <a:pPr fontAlgn="auto">
              <a:lnSpc>
                <a:spcPct val="150000"/>
              </a:lnSpc>
            </a:pPr>
            <a:r>
              <a:rPr lang="en-US" altLang="zh-CN" sz="2000" b="1"/>
              <a:t>“</a:t>
            </a:r>
            <a:r>
              <a:rPr lang="zh-CN" altLang="en-US" sz="2000" b="1"/>
              <a:t>要是你无论在什么时候，什么地方，留给人们的都是美好的东西，那你的生活该会多么愉快呀</a:t>
            </a:r>
            <a:r>
              <a:rPr lang="en-US" altLang="zh-CN" sz="2000" b="1"/>
              <a:t>!</a:t>
            </a:r>
          </a:p>
          <a:p>
            <a:pPr fontAlgn="auto">
              <a:lnSpc>
                <a:spcPct val="150000"/>
              </a:lnSpc>
            </a:pPr>
            <a:endParaRPr lang="en-US" altLang="zh-CN" sz="2000" b="1"/>
          </a:p>
          <a:p>
            <a:pPr fontAlgn="auto">
              <a:lnSpc>
                <a:spcPct val="150000"/>
              </a:lnSpc>
            </a:pPr>
            <a:r>
              <a:rPr lang="en-US" altLang="zh-CN" sz="2000" b="1"/>
              <a:t>“</a:t>
            </a:r>
            <a:r>
              <a:rPr lang="zh-CN" altLang="en-US" sz="2000" b="1"/>
              <a:t>那时候，你会感到所有的人都需要你。你要知道，</a:t>
            </a:r>
            <a:r>
              <a:rPr lang="en-US" altLang="zh-CN" sz="2000" b="1"/>
              <a:t>‘</a:t>
            </a:r>
            <a:r>
              <a:rPr lang="zh-CN" altLang="en-US" sz="2000" b="1"/>
              <a:t>给</a:t>
            </a:r>
            <a:r>
              <a:rPr lang="en-US" altLang="zh-CN" sz="2000" b="1"/>
              <a:t>’</a:t>
            </a:r>
            <a:r>
              <a:rPr lang="zh-CN" altLang="en-US" sz="2000" b="1"/>
              <a:t>，永远比</a:t>
            </a:r>
            <a:r>
              <a:rPr lang="en-US" altLang="zh-CN" sz="2000" b="1"/>
              <a:t>‘</a:t>
            </a:r>
            <a:r>
              <a:rPr lang="zh-CN" altLang="en-US" sz="2000" b="1"/>
              <a:t>拿</a:t>
            </a:r>
            <a:r>
              <a:rPr lang="en-US" altLang="zh-CN" sz="2000" b="1"/>
              <a:t>’</a:t>
            </a:r>
            <a:r>
              <a:rPr lang="zh-CN" altLang="en-US" sz="2000" b="1"/>
              <a:t>愉快</a:t>
            </a:r>
            <a:r>
              <a:rPr lang="zh-CN" altLang="en-US" sz="2000" b="1">
                <a:latin typeface="Arial" panose="020B0604020202020204" pitchFamily="34" charset="0"/>
              </a:rPr>
              <a:t>…</a:t>
            </a:r>
            <a:r>
              <a:rPr lang="zh-CN" altLang="en-US" sz="2000" b="1">
                <a:latin typeface="Arial" panose="020B0604020202020204" pitchFamily="34" charset="0"/>
                <a:sym typeface="+mn-ea"/>
              </a:rPr>
              <a:t>…</a:t>
            </a:r>
            <a:r>
              <a:rPr lang="en-US" altLang="zh-CN" sz="2000" b="1">
                <a:latin typeface="Arial" panose="020B0604020202020204" pitchFamily="34" charset="0"/>
                <a:sym typeface="+mn-ea"/>
              </a:rPr>
              <a:t>”</a:t>
            </a:r>
          </a:p>
          <a:p>
            <a:pPr fontAlgn="auto">
              <a:lnSpc>
                <a:spcPct val="150000"/>
              </a:lnSpc>
            </a:pPr>
            <a:endParaRPr lang="zh-CN" altLang="en-US" sz="2000" b="1">
              <a:latin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endParaRPr lang="en-US" altLang="zh-CN" sz="2000"/>
          </a:p>
          <a:p>
            <a:endParaRPr lang="en-US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1420" y="939165"/>
            <a:ext cx="672782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作业：</a:t>
            </a:r>
          </a:p>
          <a:p>
            <a:endParaRPr lang="zh-CN" altLang="en-US"/>
          </a:p>
          <a:p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1</a:t>
            </a:r>
            <a:r>
              <a:rPr lang="zh-CN" altLang="en-US"/>
              <a:t>、相信高尔基在给予儿子教育的时候，也给予了你们很多。请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     你们以自己的名义给高尔基写一封信。</a:t>
            </a:r>
          </a:p>
          <a:p>
            <a:pPr fontAlgn="auto">
              <a:lnSpc>
                <a:spcPct val="150000"/>
              </a:lnSpc>
            </a:pP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en-US" altLang="zh-CN"/>
              <a:t>2</a:t>
            </a:r>
            <a:r>
              <a:rPr lang="zh-CN" altLang="en-US"/>
              <a:t>、好书推荐《童年》、《母亲》等等。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6z58PICSya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0122" y="1557804"/>
            <a:ext cx="446449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</a:rPr>
              <a:t>“让暴风雨来得更猛烈些吧！”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459865"/>
            <a:ext cx="6779895" cy="295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ym typeface="+mn-ea"/>
              </a:rPr>
              <a:t> </a:t>
            </a:r>
            <a:r>
              <a:rPr lang="en-US" altLang="zh-CN" sz="2400" b="1" dirty="0" smtClean="0">
                <a:sym typeface="+mn-ea"/>
              </a:rPr>
              <a:t>                                              </a:t>
            </a:r>
            <a:r>
              <a:rPr lang="zh-CN" altLang="en-US" sz="2000" b="1" spc="100" dirty="0" smtClean="0">
                <a:solidFill>
                  <a:schemeClr val="tx1"/>
                </a:solidFill>
                <a:uFillTx/>
                <a:sym typeface="+mn-ea"/>
              </a:rPr>
              <a:t>高尔基在他的散文诗《海燕之歌》中，把革命者比作与暴风雨搏击的海燕。其实，高尔基本人就是勇敢的</a:t>
            </a:r>
            <a:r>
              <a:rPr lang="en-US" altLang="zh-CN" sz="2000" b="1" spc="100" dirty="0" smtClean="0">
                <a:solidFill>
                  <a:schemeClr val="tx1"/>
                </a:solidFill>
                <a:uFillTx/>
                <a:sym typeface="+mn-ea"/>
              </a:rPr>
              <a:t>“</a:t>
            </a:r>
            <a:r>
              <a:rPr lang="zh-CN" altLang="en-US" sz="2000" b="1" spc="100" dirty="0" smtClean="0">
                <a:solidFill>
                  <a:schemeClr val="tx1"/>
                </a:solidFill>
                <a:uFillTx/>
                <a:sym typeface="+mn-ea"/>
              </a:rPr>
              <a:t>海燕</a:t>
            </a:r>
            <a:r>
              <a:rPr lang="en-US" altLang="zh-CN" sz="2000" b="1" spc="100" dirty="0" smtClean="0">
                <a:solidFill>
                  <a:schemeClr val="tx1"/>
                </a:solidFill>
                <a:uFillTx/>
                <a:sym typeface="+mn-ea"/>
              </a:rPr>
              <a:t>”</a:t>
            </a:r>
            <a:r>
              <a:rPr lang="zh-CN" altLang="en-US" sz="2000" b="1" spc="100" dirty="0" smtClean="0">
                <a:solidFill>
                  <a:schemeClr val="tx1"/>
                </a:solidFill>
                <a:uFillTx/>
                <a:sym typeface="+mn-ea"/>
              </a:rPr>
              <a:t>。他不仅积极投身于无产阶级的革命斗争，而且创作了大量的作品，如《母亲》《童年》《在人间》等，来配合革命。他还为孩子们创作了《意大利童话》《俄罗斯童话》等作品。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3790" y="1412776"/>
            <a:ext cx="70885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      </a:t>
            </a:r>
            <a:r>
              <a:rPr lang="zh-CN" altLang="zh-CN" sz="3200" b="1" dirty="0" smtClean="0"/>
              <a:t>故</a:t>
            </a:r>
            <a:r>
              <a:rPr lang="zh-CN" altLang="zh-CN" sz="3200" b="1" dirty="0"/>
              <a:t>事离不开叙事</a:t>
            </a:r>
            <a:r>
              <a:rPr lang="zh-CN" altLang="zh-CN" sz="3200" b="1" dirty="0">
                <a:solidFill>
                  <a:srgbClr val="FF0000"/>
                </a:solidFill>
              </a:rPr>
              <a:t>六要素</a:t>
            </a:r>
            <a:r>
              <a:rPr lang="zh-CN" altLang="zh-CN" sz="3200" b="1" dirty="0"/>
              <a:t>，时间、地点、人物、事情的起因、经过、结</a:t>
            </a:r>
            <a:r>
              <a:rPr lang="zh-CN" altLang="zh-CN" sz="3200" b="1" dirty="0" smtClean="0"/>
              <a:t>果</a:t>
            </a:r>
            <a:r>
              <a:rPr lang="zh-CN" altLang="en-US" sz="3200" b="1" dirty="0" smtClean="0"/>
              <a:t>，请</a:t>
            </a:r>
            <a:r>
              <a:rPr lang="zh-CN" altLang="zh-CN" sz="3200" b="1" dirty="0" smtClean="0"/>
              <a:t>综</a:t>
            </a:r>
            <a:r>
              <a:rPr lang="zh-CN" altLang="zh-CN" sz="3200" b="1" dirty="0"/>
              <a:t>合六要素概括地说一说课文主要讲了什么？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8525" y="1489710"/>
            <a:ext cx="74250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“‘给’，永远比‘拿’愉快</a:t>
            </a:r>
            <a:r>
              <a:rPr lang="zh-CN" altLang="en-US" sz="3200" b="1" dirty="0" smtClean="0">
                <a:latin typeface="Arial" panose="020B0604020202020204" pitchFamily="34" charset="0"/>
              </a:rPr>
              <a:t>…</a:t>
            </a:r>
            <a:r>
              <a:rPr lang="zh-CN" altLang="en-US" sz="3200" b="1" dirty="0" smtClean="0">
                <a:latin typeface="Arial" panose="020B0604020202020204" pitchFamily="34" charset="0"/>
                <a:sym typeface="+mn-ea"/>
              </a:rPr>
              <a:t>…</a:t>
            </a:r>
            <a:r>
              <a:rPr lang="zh-CN" altLang="en-US" sz="3200" b="1" dirty="0" smtClean="0"/>
              <a:t>”</a:t>
            </a:r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925195" y="2852936"/>
            <a:ext cx="6958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ym typeface="+mn-ea"/>
              </a:rPr>
              <a:t>“‘给’永远比‘拿’愉快</a:t>
            </a:r>
            <a:r>
              <a:rPr lang="zh-CN" altLang="en-US" sz="3200" b="1" dirty="0" smtClean="0">
                <a:latin typeface="Arial" panose="020B0604020202020204" pitchFamily="34" charset="0"/>
                <a:sym typeface="+mn-ea"/>
              </a:rPr>
              <a:t>……</a:t>
            </a:r>
            <a:r>
              <a:rPr lang="zh-CN" altLang="en-US" sz="3200" b="1" dirty="0" smtClean="0">
                <a:sym typeface="+mn-ea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488579"/>
            <a:ext cx="74479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“‘给’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，</a:t>
            </a:r>
            <a:r>
              <a:rPr lang="zh-CN" altLang="en-US" sz="3200" b="1" dirty="0" smtClean="0"/>
              <a:t>永远比‘拿’愉快</a:t>
            </a:r>
            <a:r>
              <a:rPr lang="zh-CN" altLang="en-US" sz="3200" b="1" dirty="0" smtClean="0">
                <a:latin typeface="Arial" panose="020B0604020202020204" pitchFamily="34" charset="0"/>
                <a:sym typeface="+mn-ea"/>
              </a:rPr>
              <a:t>……</a:t>
            </a:r>
            <a:r>
              <a:rPr lang="zh-CN" altLang="en-US" sz="3200" b="1" dirty="0" smtClean="0">
                <a:sym typeface="+mn-ea"/>
              </a:rPr>
              <a:t>”</a:t>
            </a:r>
            <a:endParaRPr lang="zh-CN" altLang="en-US" sz="3200" b="1" dirty="0"/>
          </a:p>
          <a:p>
            <a:endParaRPr lang="zh-CN" altLang="en-US" sz="32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923116" y="2852936"/>
            <a:ext cx="7033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ym typeface="+mn-ea"/>
              </a:rPr>
              <a:t>“‘给’永远比‘拿’愉快</a:t>
            </a:r>
            <a:r>
              <a:rPr lang="zh-CN" altLang="en-US" sz="3200" b="1" dirty="0" smtClean="0">
                <a:latin typeface="Arial" panose="020B0604020202020204" pitchFamily="34" charset="0"/>
                <a:sym typeface="+mn-ea"/>
              </a:rPr>
              <a:t>……</a:t>
            </a:r>
            <a:r>
              <a:rPr lang="zh-CN" altLang="en-US" sz="3200" b="1" dirty="0" smtClean="0">
                <a:sym typeface="+mn-ea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7512" y="1119401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品读：儿子给父亲种花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1177" y="211544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、自由读一读</a:t>
            </a:r>
            <a:r>
              <a:rPr lang="en-US" altLang="zh-CN" sz="2400" b="1" dirty="0" smtClean="0"/>
              <a:t>2-5</a:t>
            </a:r>
            <a:r>
              <a:rPr lang="zh-CN" altLang="en-US" sz="2400" b="1" dirty="0" smtClean="0"/>
              <a:t>小节，画</a:t>
            </a:r>
            <a:r>
              <a:rPr lang="zh-CN" altLang="en-US" sz="2400" b="1" dirty="0" smtClean="0"/>
              <a:t>出</a:t>
            </a:r>
            <a:r>
              <a:rPr lang="zh-CN" altLang="en-US" sz="2400" b="1" dirty="0" smtClean="0"/>
              <a:t>最让你动容</a:t>
            </a:r>
            <a:r>
              <a:rPr lang="zh-CN" altLang="en-US" sz="2400" b="1" dirty="0" smtClean="0"/>
              <a:t>的</a:t>
            </a:r>
            <a:r>
              <a:rPr lang="zh-CN" altLang="en-US" sz="2400" b="1" dirty="0" smtClean="0"/>
              <a:t>句子。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5462" y="329945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、一起来交流。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6180" y="1414780"/>
            <a:ext cx="699897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zh-CN" altLang="zh-CN" sz="2800" b="1" dirty="0" smtClean="0"/>
              <a:t>有</a:t>
            </a:r>
            <a:r>
              <a:rPr lang="zh-CN" altLang="zh-CN" sz="2800" b="1" dirty="0"/>
              <a:t>一年，高尔基在意大利的一个小岛上休养，他的妻子带着儿子前来探望他。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24075" y="3556635"/>
            <a:ext cx="1420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探  望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29860" y="3573016"/>
            <a:ext cx="15024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看  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5853" y="1342286"/>
            <a:ext cx="6696744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zh-CN" altLang="zh-CN" sz="2800" b="1" dirty="0" smtClean="0"/>
              <a:t>高</a:t>
            </a:r>
            <a:r>
              <a:rPr lang="zh-CN" altLang="zh-CN" sz="2800" b="1" dirty="0"/>
              <a:t>尔基的儿子只有</a:t>
            </a:r>
            <a:r>
              <a:rPr lang="en-US" altLang="zh-CN" sz="2800" b="1" dirty="0"/>
              <a:t>10</a:t>
            </a:r>
            <a:r>
              <a:rPr lang="zh-CN" altLang="zh-CN" sz="2800" b="1" dirty="0"/>
              <a:t>岁，还没有镢头那么高。来到爸爸身边以后，他顾不上休息，一直在忙着栽种各种各样的花草。假期很快过去了，他告别爸爸，跟妈妈回苏联去了。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3995" y="1129030"/>
            <a:ext cx="64281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dirty="0" smtClean="0"/>
              <a:t>      </a:t>
            </a:r>
            <a:r>
              <a:rPr lang="zh-CN" altLang="en-US" sz="2400" dirty="0" smtClean="0"/>
              <a:t>春天到了，儿子种的花全开了。春风吹来，姹紫嫣红的花儿轻轻地摇晃着，散发出阵阵芳香，引来了一只只蜜蜂。</a:t>
            </a:r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2416175" y="3616325"/>
            <a:ext cx="4935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颜色         形态             味道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922</Words>
  <Application>Microsoft Office PowerPoint</Application>
  <PresentationFormat>全屏显示(4:3)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22</cp:revision>
  <dcterms:created xsi:type="dcterms:W3CDTF">2017-09-11T12:52:00Z</dcterms:created>
  <dcterms:modified xsi:type="dcterms:W3CDTF">2017-09-13T13:05:58Z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