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4"/>
  </p:notesMasterIdLst>
  <p:sldIdLst>
    <p:sldId id="256" r:id="rId2"/>
    <p:sldId id="257" r:id="rId3"/>
    <p:sldId id="258" r:id="rId4"/>
    <p:sldId id="282" r:id="rId5"/>
    <p:sldId id="295" r:id="rId6"/>
    <p:sldId id="260" r:id="rId7"/>
    <p:sldId id="276" r:id="rId8"/>
    <p:sldId id="296" r:id="rId9"/>
    <p:sldId id="301" r:id="rId10"/>
    <p:sldId id="307" r:id="rId11"/>
    <p:sldId id="302" r:id="rId12"/>
    <p:sldId id="291" r:id="rId13"/>
    <p:sldId id="283" r:id="rId14"/>
    <p:sldId id="293" r:id="rId15"/>
    <p:sldId id="294" r:id="rId16"/>
    <p:sldId id="271" r:id="rId17"/>
    <p:sldId id="284" r:id="rId18"/>
    <p:sldId id="305" r:id="rId19"/>
    <p:sldId id="306" r:id="rId20"/>
    <p:sldId id="285" r:id="rId21"/>
    <p:sldId id="289" r:id="rId22"/>
    <p:sldId id="288"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97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BB8AF-5F17-4ABC-B4EE-C5E23EA53C08}" type="datetimeFigureOut">
              <a:rPr lang="zh-CN" altLang="en-US" smtClean="0"/>
              <a:t>2017/2/17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765E4-60DF-4382-A294-B4B1677132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85800" y="6248400"/>
            <a:ext cx="1905000" cy="457200"/>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8400"/>
            <a:ext cx="1905000" cy="457200"/>
          </a:xfrm>
        </p:spPr>
        <p:txBody>
          <a:bodyPr/>
          <a:lstStyle>
            <a:lvl1pPr>
              <a:defRPr/>
            </a:lvl1pPr>
          </a:lstStyle>
          <a:p>
            <a:fld id="{1E799293-E04C-43BB-A33E-766E724F6214}"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pPr/>
              <a:t>2017/2/17</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pPr/>
              <a:t>2017/2/17</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pPr/>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7" r:id="rId12"/>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chusunlei.02835.com/game/my_big_sail_4.htm" TargetMode="External"/><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slide" Target="slide1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vyou114.com/tuku/31/31026.html"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hyperlink" Target="&#28023;&#19978;&#39532;&#36710;&#22827;.m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0" y="5572140"/>
            <a:ext cx="9144000" cy="954107"/>
          </a:xfrm>
          <a:prstGeom prst="rect">
            <a:avLst/>
          </a:prstGeom>
          <a:solidFill>
            <a:srgbClr val="92D050"/>
          </a:solidFill>
          <a:ln w="9525">
            <a:noFill/>
            <a:miter lim="800000"/>
            <a:headEnd/>
            <a:tailEnd/>
          </a:ln>
          <a:effectLst/>
        </p:spPr>
        <p:txBody>
          <a:bodyPr wrap="square">
            <a:spAutoFit/>
          </a:bodyPr>
          <a:lstStyle/>
          <a:p>
            <a:pPr>
              <a:spcBef>
                <a:spcPct val="50000"/>
              </a:spcBef>
            </a:pPr>
            <a:r>
              <a:rPr lang="zh-CN" altLang="en-US" sz="2800" b="1" dirty="0">
                <a:ea typeface="黑体" pitchFamily="49" charset="-122"/>
              </a:rPr>
              <a:t>你</a:t>
            </a:r>
            <a:r>
              <a:rPr lang="zh-CN" altLang="en-US" sz="2800" b="1" dirty="0" smtClean="0">
                <a:ea typeface="黑体" pitchFamily="49" charset="-122"/>
              </a:rPr>
              <a:t>知道这些</a:t>
            </a:r>
            <a:r>
              <a:rPr lang="zh-CN" altLang="en-US" sz="2800" b="1" dirty="0">
                <a:ea typeface="黑体" pitchFamily="49" charset="-122"/>
              </a:rPr>
              <a:t>黑人</a:t>
            </a:r>
            <a:r>
              <a:rPr lang="zh-CN" altLang="en-US" sz="2800" b="1" dirty="0" smtClean="0">
                <a:ea typeface="黑体" pitchFamily="49" charset="-122"/>
              </a:rPr>
              <a:t>明星吗？你知道他们祖先的</a:t>
            </a:r>
            <a:r>
              <a:rPr lang="zh-CN" altLang="en-US" sz="2800" b="1" dirty="0">
                <a:ea typeface="黑体" pitchFamily="49" charset="-122"/>
              </a:rPr>
              <a:t>故乡在哪里？他们后来为什么生活在美洲大陆上？</a:t>
            </a:r>
          </a:p>
        </p:txBody>
      </p:sp>
      <p:pic>
        <p:nvPicPr>
          <p:cNvPr id="138243" name="Picture 3" descr="05133H1S91_small"/>
          <p:cNvPicPr>
            <a:picLocks noChangeAspect="1" noChangeArrowheads="1"/>
          </p:cNvPicPr>
          <p:nvPr/>
        </p:nvPicPr>
        <p:blipFill>
          <a:blip r:embed="rId2"/>
          <a:srcRect/>
          <a:stretch>
            <a:fillRect/>
          </a:stretch>
        </p:blipFill>
        <p:spPr bwMode="auto">
          <a:xfrm>
            <a:off x="0" y="642918"/>
            <a:ext cx="5244816" cy="4143404"/>
          </a:xfrm>
          <a:prstGeom prst="rect">
            <a:avLst/>
          </a:prstGeom>
          <a:noFill/>
        </p:spPr>
      </p:pic>
      <p:pic>
        <p:nvPicPr>
          <p:cNvPr id="138244" name="Picture 4" descr="c483348b14ee93629e2fb4bd"/>
          <p:cNvPicPr>
            <a:picLocks noChangeAspect="1" noChangeArrowheads="1"/>
          </p:cNvPicPr>
          <p:nvPr/>
        </p:nvPicPr>
        <p:blipFill>
          <a:blip r:embed="rId3"/>
          <a:srcRect/>
          <a:stretch>
            <a:fillRect/>
          </a:stretch>
        </p:blipFill>
        <p:spPr bwMode="auto">
          <a:xfrm>
            <a:off x="5262584" y="214290"/>
            <a:ext cx="3881416" cy="5026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additive="base">
                                        <p:cTn id="7" dur="500" fill="hold"/>
                                        <p:tgtEl>
                                          <p:spTgt spid="138242"/>
                                        </p:tgtEl>
                                        <p:attrNameLst>
                                          <p:attrName>ppt_x</p:attrName>
                                        </p:attrNameLst>
                                      </p:cBhvr>
                                      <p:tavLst>
                                        <p:tav tm="0">
                                          <p:val>
                                            <p:strVal val="#ppt_x"/>
                                          </p:val>
                                        </p:tav>
                                        <p:tav tm="100000">
                                          <p:val>
                                            <p:strVal val="#ppt_x"/>
                                          </p:val>
                                        </p:tav>
                                      </p:tavLst>
                                    </p:anim>
                                    <p:anim calcmode="lin" valueType="num">
                                      <p:cBhvr additive="base">
                                        <p:cTn id="8" dur="500" fill="hold"/>
                                        <p:tgtEl>
                                          <p:spTgt spid="138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alpha val="64000"/>
          </a:srgbClr>
        </a:solidFill>
        <a:effectLst/>
      </p:bgPr>
    </p:bg>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1476375" y="1916113"/>
            <a:ext cx="3887788" cy="1657350"/>
          </a:xfrm>
          <a:prstGeom prst="rect">
            <a:avLst/>
          </a:prstGeom>
          <a:noFill/>
          <a:ln w="9525">
            <a:noFill/>
            <a:miter lim="800000"/>
            <a:headEnd/>
            <a:tailEnd/>
          </a:ln>
          <a:effectLst/>
        </p:spPr>
        <p:txBody>
          <a:bodyPr anchor="ctr"/>
          <a:lstStyle/>
          <a:p>
            <a:pPr>
              <a:spcBef>
                <a:spcPct val="20000"/>
              </a:spcBef>
              <a:buClr>
                <a:schemeClr val="hlink"/>
              </a:buClr>
              <a:buSzPct val="120000"/>
            </a:pPr>
            <a:r>
              <a:rPr lang="zh-CN" altLang="en-US" sz="3600" b="1">
                <a:solidFill>
                  <a:srgbClr val="FFFF00"/>
                </a:solidFill>
                <a:effectLst>
                  <a:outerShdw blurRad="38100" dist="38100" dir="2700000" algn="tl">
                    <a:srgbClr val="000000"/>
                  </a:outerShdw>
                </a:effectLst>
              </a:rPr>
              <a:t>印度沿海、马六甲和锡兰、印度尼西亚、台湾</a:t>
            </a:r>
            <a:r>
              <a:rPr lang="zh-CN" altLang="en-US" sz="2800" b="1">
                <a:solidFill>
                  <a:srgbClr val="FFFF00"/>
                </a:solidFill>
                <a:effectLst>
                  <a:outerShdw blurRad="38100" dist="38100" dir="2700000" algn="tl">
                    <a:srgbClr val="000000"/>
                  </a:outerShdw>
                </a:effectLst>
              </a:rPr>
              <a:t> </a:t>
            </a:r>
          </a:p>
        </p:txBody>
      </p:sp>
      <p:sp>
        <p:nvSpPr>
          <p:cNvPr id="75780" name="Rectangle 4"/>
          <p:cNvSpPr>
            <a:spLocks noChangeArrowheads="1"/>
          </p:cNvSpPr>
          <p:nvPr/>
        </p:nvSpPr>
        <p:spPr bwMode="auto">
          <a:xfrm>
            <a:off x="250825" y="2133600"/>
            <a:ext cx="1312863" cy="944563"/>
          </a:xfrm>
          <a:prstGeom prst="rect">
            <a:avLst/>
          </a:prstGeom>
          <a:noFill/>
          <a:ln w="9525">
            <a:noFill/>
            <a:miter lim="800000"/>
            <a:headEnd/>
            <a:tailEnd/>
          </a:ln>
          <a:effectLst/>
        </p:spPr>
        <p:txBody>
          <a:bodyPr anchor="ctr"/>
          <a:lstStyle/>
          <a:p>
            <a:pPr>
              <a:spcBef>
                <a:spcPct val="20000"/>
              </a:spcBef>
              <a:buClr>
                <a:schemeClr val="hlink"/>
              </a:buClr>
              <a:buSzPct val="120000"/>
            </a:pPr>
            <a:r>
              <a:rPr lang="zh-CN" altLang="en-US" sz="3600" b="1">
                <a:solidFill>
                  <a:srgbClr val="FFFF00"/>
                </a:solidFill>
                <a:effectLst>
                  <a:outerShdw blurRad="38100" dist="38100" dir="2700000" algn="tl">
                    <a:srgbClr val="000000"/>
                  </a:outerShdw>
                </a:effectLst>
              </a:rPr>
              <a:t>亚洲</a:t>
            </a:r>
            <a:r>
              <a:rPr lang="zh-CN" altLang="en-US" sz="2800" b="1">
                <a:effectLst>
                  <a:outerShdw blurRad="38100" dist="38100" dir="2700000" algn="tl">
                    <a:srgbClr val="000000"/>
                  </a:outerShdw>
                </a:effectLst>
              </a:rPr>
              <a:t> </a:t>
            </a:r>
          </a:p>
        </p:txBody>
      </p:sp>
      <p:sp>
        <p:nvSpPr>
          <p:cNvPr id="75781" name="Rectangle 5"/>
          <p:cNvSpPr>
            <a:spLocks noChangeArrowheads="1"/>
          </p:cNvSpPr>
          <p:nvPr/>
        </p:nvSpPr>
        <p:spPr bwMode="auto">
          <a:xfrm>
            <a:off x="2357422" y="3786190"/>
            <a:ext cx="2159000" cy="749300"/>
          </a:xfrm>
          <a:prstGeom prst="rect">
            <a:avLst/>
          </a:prstGeom>
          <a:noFill/>
          <a:ln w="9525">
            <a:noFill/>
            <a:miter lim="800000"/>
            <a:headEnd/>
            <a:tailEnd/>
          </a:ln>
          <a:effectLst/>
        </p:spPr>
        <p:txBody>
          <a:bodyPr anchor="ctr"/>
          <a:lstStyle/>
          <a:p>
            <a:pPr>
              <a:spcBef>
                <a:spcPct val="20000"/>
              </a:spcBef>
              <a:buClr>
                <a:schemeClr val="hlink"/>
              </a:buClr>
              <a:buSzPct val="120000"/>
            </a:pPr>
            <a:r>
              <a:rPr lang="zh-CN" altLang="en-US" sz="3600" b="1" dirty="0">
                <a:solidFill>
                  <a:srgbClr val="FFFF00"/>
                </a:solidFill>
                <a:effectLst>
                  <a:outerShdw blurRad="38100" dist="38100" dir="2700000" algn="tl">
                    <a:srgbClr val="000000"/>
                  </a:outerShdw>
                </a:effectLst>
              </a:rPr>
              <a:t>新尼德兰</a:t>
            </a:r>
            <a:r>
              <a:rPr lang="zh-CN" altLang="en-US" sz="3600" b="1" dirty="0">
                <a:effectLst>
                  <a:outerShdw blurRad="38100" dist="38100" dir="2700000" algn="tl">
                    <a:srgbClr val="000000"/>
                  </a:outerShdw>
                </a:effectLst>
              </a:rPr>
              <a:t> </a:t>
            </a:r>
          </a:p>
        </p:txBody>
      </p:sp>
      <p:sp>
        <p:nvSpPr>
          <p:cNvPr id="75782" name="Rectangle 6"/>
          <p:cNvSpPr>
            <a:spLocks noChangeArrowheads="1"/>
          </p:cNvSpPr>
          <p:nvPr/>
        </p:nvSpPr>
        <p:spPr bwMode="auto">
          <a:xfrm>
            <a:off x="250825" y="3716338"/>
            <a:ext cx="1312863" cy="749300"/>
          </a:xfrm>
          <a:prstGeom prst="rect">
            <a:avLst/>
          </a:prstGeom>
          <a:noFill/>
          <a:ln w="9525">
            <a:noFill/>
            <a:miter lim="800000"/>
            <a:headEnd/>
            <a:tailEnd/>
          </a:ln>
          <a:effectLst/>
        </p:spPr>
        <p:txBody>
          <a:bodyPr anchor="ctr"/>
          <a:lstStyle/>
          <a:p>
            <a:pPr>
              <a:spcBef>
                <a:spcPct val="20000"/>
              </a:spcBef>
              <a:buClr>
                <a:schemeClr val="hlink"/>
              </a:buClr>
              <a:buSzPct val="120000"/>
            </a:pPr>
            <a:r>
              <a:rPr lang="zh-CN" altLang="en-US" sz="3600" b="1">
                <a:solidFill>
                  <a:srgbClr val="FFFF00"/>
                </a:solidFill>
                <a:effectLst>
                  <a:outerShdw blurRad="38100" dist="38100" dir="2700000" algn="tl">
                    <a:srgbClr val="000000"/>
                  </a:outerShdw>
                </a:effectLst>
              </a:rPr>
              <a:t>北美</a:t>
            </a:r>
            <a:r>
              <a:rPr lang="zh-CN" altLang="en-US" sz="2800" b="1">
                <a:solidFill>
                  <a:srgbClr val="FFFF00"/>
                </a:solidFill>
                <a:effectLst>
                  <a:outerShdw blurRad="38100" dist="38100" dir="2700000" algn="tl">
                    <a:srgbClr val="000000"/>
                  </a:outerShdw>
                </a:effectLst>
              </a:rPr>
              <a:t> </a:t>
            </a:r>
          </a:p>
        </p:txBody>
      </p:sp>
      <p:sp>
        <p:nvSpPr>
          <p:cNvPr id="75783" name="Rectangle 7"/>
          <p:cNvSpPr>
            <a:spLocks noChangeArrowheads="1"/>
          </p:cNvSpPr>
          <p:nvPr/>
        </p:nvSpPr>
        <p:spPr bwMode="auto">
          <a:xfrm>
            <a:off x="5292725" y="1341438"/>
            <a:ext cx="3598863" cy="3040062"/>
          </a:xfrm>
          <a:prstGeom prst="rect">
            <a:avLst/>
          </a:prstGeom>
          <a:noFill/>
          <a:ln w="9525">
            <a:noFill/>
            <a:miter lim="800000"/>
            <a:headEnd/>
            <a:tailEnd/>
          </a:ln>
          <a:effectLst/>
        </p:spPr>
        <p:txBody>
          <a:bodyPr anchor="ctr"/>
          <a:lstStyle/>
          <a:p>
            <a:pPr>
              <a:spcBef>
                <a:spcPct val="20000"/>
              </a:spcBef>
              <a:buClr>
                <a:schemeClr val="hlink"/>
              </a:buClr>
              <a:buSzPct val="120000"/>
            </a:pPr>
            <a:r>
              <a:rPr lang="zh-CN" altLang="en-US" sz="3600" b="1" dirty="0">
                <a:solidFill>
                  <a:srgbClr val="FFFF00"/>
                </a:solidFill>
                <a:effectLst>
                  <a:outerShdw blurRad="38100" dist="38100" dir="2700000" algn="tl">
                    <a:srgbClr val="000000"/>
                  </a:outerShdw>
                </a:effectLst>
              </a:rPr>
              <a:t>非洲东岸印度洋北岸和马来半岛沿线的亚洲地区是荷兰殖民扩张的重点 </a:t>
            </a:r>
          </a:p>
        </p:txBody>
      </p:sp>
      <p:sp>
        <p:nvSpPr>
          <p:cNvPr id="75784" name="Rectangle 8"/>
          <p:cNvSpPr>
            <a:spLocks noChangeArrowheads="1"/>
          </p:cNvSpPr>
          <p:nvPr/>
        </p:nvSpPr>
        <p:spPr bwMode="auto">
          <a:xfrm>
            <a:off x="2500298" y="1214422"/>
            <a:ext cx="2024055" cy="625475"/>
          </a:xfrm>
          <a:prstGeom prst="rect">
            <a:avLst/>
          </a:prstGeom>
          <a:noFill/>
          <a:ln w="9525">
            <a:noFill/>
            <a:miter lim="800000"/>
            <a:headEnd/>
            <a:tailEnd/>
          </a:ln>
          <a:effectLst/>
        </p:spPr>
        <p:txBody>
          <a:bodyPr anchor="ctr"/>
          <a:lstStyle/>
          <a:p>
            <a:pPr>
              <a:spcBef>
                <a:spcPct val="20000"/>
              </a:spcBef>
              <a:buClr>
                <a:schemeClr val="hlink"/>
              </a:buClr>
              <a:buSzPct val="120000"/>
            </a:pPr>
            <a:r>
              <a:rPr lang="zh-CN" altLang="en-US" sz="3600" b="1">
                <a:solidFill>
                  <a:srgbClr val="FFFF00"/>
                </a:solidFill>
                <a:effectLst>
                  <a:outerShdw blurRad="38100" dist="38100" dir="2700000" algn="tl">
                    <a:srgbClr val="000000"/>
                  </a:outerShdw>
                </a:effectLst>
              </a:rPr>
              <a:t>好望角</a:t>
            </a:r>
            <a:r>
              <a:rPr lang="zh-CN" altLang="en-US" sz="2800" b="1">
                <a:effectLst>
                  <a:outerShdw blurRad="38100" dist="38100" dir="2700000" algn="tl">
                    <a:srgbClr val="000000"/>
                  </a:outerShdw>
                </a:effectLst>
              </a:rPr>
              <a:t> </a:t>
            </a:r>
          </a:p>
        </p:txBody>
      </p:sp>
      <p:sp>
        <p:nvSpPr>
          <p:cNvPr id="75785" name="Rectangle 9"/>
          <p:cNvSpPr>
            <a:spLocks noChangeArrowheads="1"/>
          </p:cNvSpPr>
          <p:nvPr/>
        </p:nvSpPr>
        <p:spPr bwMode="auto">
          <a:xfrm>
            <a:off x="179388" y="1196975"/>
            <a:ext cx="1152525" cy="625475"/>
          </a:xfrm>
          <a:prstGeom prst="rect">
            <a:avLst/>
          </a:prstGeom>
          <a:noFill/>
          <a:ln w="9525">
            <a:noFill/>
            <a:miter lim="800000"/>
            <a:headEnd/>
            <a:tailEnd/>
          </a:ln>
          <a:effectLst/>
        </p:spPr>
        <p:txBody>
          <a:bodyPr anchor="ctr"/>
          <a:lstStyle/>
          <a:p>
            <a:pPr>
              <a:spcBef>
                <a:spcPct val="20000"/>
              </a:spcBef>
              <a:buClr>
                <a:schemeClr val="hlink"/>
              </a:buClr>
              <a:buSzPct val="120000"/>
            </a:pPr>
            <a:r>
              <a:rPr lang="zh-CN" altLang="en-US" sz="3600" b="1">
                <a:solidFill>
                  <a:srgbClr val="FFFF00"/>
                </a:solidFill>
                <a:effectLst>
                  <a:outerShdw blurRad="38100" dist="38100" dir="2700000" algn="tl">
                    <a:srgbClr val="000000"/>
                  </a:outerShdw>
                </a:effectLst>
              </a:rPr>
              <a:t>非洲</a:t>
            </a:r>
            <a:r>
              <a:rPr lang="zh-CN" altLang="en-US" sz="2800" b="1">
                <a:effectLst>
                  <a:outerShdw blurRad="38100" dist="38100" dir="2700000" algn="tl">
                    <a:srgbClr val="000000"/>
                  </a:outerShdw>
                </a:effectLst>
              </a:rPr>
              <a:t> </a:t>
            </a:r>
          </a:p>
        </p:txBody>
      </p:sp>
      <p:sp>
        <p:nvSpPr>
          <p:cNvPr id="75786" name="Rectangle 10"/>
          <p:cNvSpPr>
            <a:spLocks noChangeArrowheads="1"/>
          </p:cNvSpPr>
          <p:nvPr/>
        </p:nvSpPr>
        <p:spPr bwMode="auto">
          <a:xfrm>
            <a:off x="6011863" y="692150"/>
            <a:ext cx="1584325" cy="517525"/>
          </a:xfrm>
          <a:prstGeom prst="rect">
            <a:avLst/>
          </a:prstGeom>
          <a:noFill/>
          <a:ln w="9525">
            <a:noFill/>
            <a:miter lim="800000"/>
            <a:headEnd/>
            <a:tailEnd/>
          </a:ln>
          <a:effectLst/>
        </p:spPr>
        <p:txBody>
          <a:bodyPr anchor="ctr"/>
          <a:lstStyle/>
          <a:p>
            <a:pPr>
              <a:spcBef>
                <a:spcPct val="20000"/>
              </a:spcBef>
              <a:buClr>
                <a:schemeClr val="hlink"/>
              </a:buClr>
              <a:buSzPct val="120000"/>
            </a:pPr>
            <a:r>
              <a:rPr lang="zh-CN" altLang="en-US" sz="3600" b="1">
                <a:solidFill>
                  <a:srgbClr val="FFFF00"/>
                </a:solidFill>
                <a:effectLst>
                  <a:outerShdw blurRad="38100" dist="38100" dir="2700000" algn="tl">
                    <a:srgbClr val="000000"/>
                  </a:outerShdw>
                </a:effectLst>
              </a:rPr>
              <a:t>重点</a:t>
            </a:r>
            <a:r>
              <a:rPr lang="zh-CN" altLang="en-US" sz="2800" b="1">
                <a:solidFill>
                  <a:srgbClr val="FFFF00"/>
                </a:solidFill>
                <a:effectLst>
                  <a:outerShdw blurRad="38100" dist="38100" dir="2700000" algn="tl">
                    <a:srgbClr val="000000"/>
                  </a:outerShdw>
                </a:effectLst>
              </a:rPr>
              <a:t> </a:t>
            </a:r>
          </a:p>
        </p:txBody>
      </p:sp>
      <p:sp>
        <p:nvSpPr>
          <p:cNvPr id="75787" name="Rectangle 11"/>
          <p:cNvSpPr>
            <a:spLocks noChangeArrowheads="1"/>
          </p:cNvSpPr>
          <p:nvPr/>
        </p:nvSpPr>
        <p:spPr bwMode="auto">
          <a:xfrm>
            <a:off x="1846263" y="685800"/>
            <a:ext cx="4173537" cy="517525"/>
          </a:xfrm>
          <a:prstGeom prst="rect">
            <a:avLst/>
          </a:prstGeom>
          <a:noFill/>
          <a:ln w="9525">
            <a:noFill/>
            <a:miter lim="800000"/>
            <a:headEnd/>
            <a:tailEnd/>
          </a:ln>
          <a:effectLst/>
        </p:spPr>
        <p:txBody>
          <a:bodyPr anchor="ctr"/>
          <a:lstStyle/>
          <a:p>
            <a:pPr>
              <a:spcBef>
                <a:spcPct val="20000"/>
              </a:spcBef>
              <a:buClr>
                <a:schemeClr val="hlink"/>
              </a:buClr>
              <a:buSzPct val="120000"/>
            </a:pPr>
            <a:r>
              <a:rPr lang="zh-CN" altLang="en-US" sz="3600" b="1" dirty="0">
                <a:solidFill>
                  <a:srgbClr val="FFFF00"/>
                </a:solidFill>
                <a:effectLst>
                  <a:outerShdw blurRad="38100" dist="38100" dir="2700000" algn="tl">
                    <a:srgbClr val="000000"/>
                  </a:outerShdw>
                </a:effectLst>
              </a:rPr>
              <a:t>国家和地区</a:t>
            </a:r>
            <a:r>
              <a:rPr lang="zh-CN" altLang="en-US" sz="2800" b="1" dirty="0">
                <a:effectLst>
                  <a:outerShdw blurRad="38100" dist="38100" dir="2700000" algn="tl">
                    <a:srgbClr val="000000"/>
                  </a:outerShdw>
                </a:effectLst>
              </a:rPr>
              <a:t> </a:t>
            </a:r>
          </a:p>
        </p:txBody>
      </p:sp>
      <p:sp>
        <p:nvSpPr>
          <p:cNvPr id="75788" name="Rectangle 12"/>
          <p:cNvSpPr>
            <a:spLocks noChangeArrowheads="1"/>
          </p:cNvSpPr>
          <p:nvPr/>
        </p:nvSpPr>
        <p:spPr bwMode="auto">
          <a:xfrm>
            <a:off x="250825" y="692150"/>
            <a:ext cx="1368425" cy="504825"/>
          </a:xfrm>
          <a:prstGeom prst="rect">
            <a:avLst/>
          </a:prstGeom>
          <a:noFill/>
          <a:ln w="9525">
            <a:noFill/>
            <a:miter lim="800000"/>
            <a:headEnd/>
            <a:tailEnd/>
          </a:ln>
          <a:effectLst/>
        </p:spPr>
        <p:txBody>
          <a:bodyPr anchor="ctr"/>
          <a:lstStyle/>
          <a:p>
            <a:pPr>
              <a:spcBef>
                <a:spcPct val="20000"/>
              </a:spcBef>
              <a:buClr>
                <a:schemeClr val="hlink"/>
              </a:buClr>
              <a:buSzPct val="120000"/>
            </a:pPr>
            <a:r>
              <a:rPr lang="zh-CN" altLang="en-US" sz="3600" b="1" dirty="0">
                <a:solidFill>
                  <a:srgbClr val="FFFF00"/>
                </a:solidFill>
                <a:effectLst>
                  <a:outerShdw blurRad="38100" dist="38100" dir="2700000" algn="tl">
                    <a:srgbClr val="000000"/>
                  </a:outerShdw>
                </a:effectLst>
              </a:rPr>
              <a:t>地区 </a:t>
            </a:r>
          </a:p>
        </p:txBody>
      </p:sp>
      <p:sp>
        <p:nvSpPr>
          <p:cNvPr id="75789" name="Line 13"/>
          <p:cNvSpPr>
            <a:spLocks noChangeShapeType="1"/>
          </p:cNvSpPr>
          <p:nvPr/>
        </p:nvSpPr>
        <p:spPr bwMode="auto">
          <a:xfrm>
            <a:off x="179388" y="692150"/>
            <a:ext cx="8496300" cy="0"/>
          </a:xfrm>
          <a:prstGeom prst="line">
            <a:avLst/>
          </a:prstGeom>
          <a:noFill/>
          <a:ln w="28575" cap="sq">
            <a:solidFill>
              <a:schemeClr val="tx1"/>
            </a:solidFill>
            <a:round/>
            <a:headEnd/>
            <a:tailEnd/>
          </a:ln>
          <a:effectLst/>
        </p:spPr>
        <p:txBody>
          <a:bodyPr anchor="ctr"/>
          <a:lstStyle/>
          <a:p>
            <a:endParaRPr lang="zh-CN" altLang="en-US"/>
          </a:p>
        </p:txBody>
      </p:sp>
      <p:sp>
        <p:nvSpPr>
          <p:cNvPr id="75790" name="Line 14"/>
          <p:cNvSpPr>
            <a:spLocks noChangeShapeType="1"/>
          </p:cNvSpPr>
          <p:nvPr/>
        </p:nvSpPr>
        <p:spPr bwMode="auto">
          <a:xfrm>
            <a:off x="214282" y="1173481"/>
            <a:ext cx="8445531" cy="45719"/>
          </a:xfrm>
          <a:prstGeom prst="line">
            <a:avLst/>
          </a:prstGeom>
          <a:noFill/>
          <a:ln w="25400">
            <a:solidFill>
              <a:schemeClr val="tx1"/>
            </a:solidFill>
            <a:round/>
            <a:headEnd/>
            <a:tailEnd/>
          </a:ln>
          <a:effectLst/>
        </p:spPr>
        <p:txBody>
          <a:bodyPr anchor="ctr"/>
          <a:lstStyle/>
          <a:p>
            <a:endParaRPr lang="zh-CN" altLang="en-US"/>
          </a:p>
        </p:txBody>
      </p:sp>
      <p:sp>
        <p:nvSpPr>
          <p:cNvPr id="75791" name="Line 15"/>
          <p:cNvSpPr>
            <a:spLocks noChangeShapeType="1"/>
          </p:cNvSpPr>
          <p:nvPr/>
        </p:nvSpPr>
        <p:spPr bwMode="auto">
          <a:xfrm>
            <a:off x="179388" y="3644900"/>
            <a:ext cx="5113337" cy="0"/>
          </a:xfrm>
          <a:prstGeom prst="line">
            <a:avLst/>
          </a:prstGeom>
          <a:noFill/>
          <a:ln w="25400">
            <a:solidFill>
              <a:schemeClr val="tx1"/>
            </a:solidFill>
            <a:round/>
            <a:headEnd/>
            <a:tailEnd/>
          </a:ln>
          <a:effectLst/>
        </p:spPr>
        <p:txBody>
          <a:bodyPr anchor="ctr"/>
          <a:lstStyle/>
          <a:p>
            <a:endParaRPr lang="zh-CN" altLang="en-US"/>
          </a:p>
        </p:txBody>
      </p:sp>
      <p:sp>
        <p:nvSpPr>
          <p:cNvPr id="75792" name="Line 16"/>
          <p:cNvSpPr>
            <a:spLocks noChangeShapeType="1"/>
          </p:cNvSpPr>
          <p:nvPr/>
        </p:nvSpPr>
        <p:spPr bwMode="auto">
          <a:xfrm>
            <a:off x="179388" y="4724400"/>
            <a:ext cx="8496300" cy="1588"/>
          </a:xfrm>
          <a:prstGeom prst="line">
            <a:avLst/>
          </a:prstGeom>
          <a:noFill/>
          <a:ln w="28575" cap="sq">
            <a:solidFill>
              <a:schemeClr val="tx1"/>
            </a:solidFill>
            <a:round/>
            <a:headEnd/>
            <a:tailEnd/>
          </a:ln>
          <a:effectLst/>
        </p:spPr>
        <p:txBody>
          <a:bodyPr anchor="ctr"/>
          <a:lstStyle/>
          <a:p>
            <a:endParaRPr lang="zh-CN" altLang="en-US"/>
          </a:p>
        </p:txBody>
      </p:sp>
      <p:sp>
        <p:nvSpPr>
          <p:cNvPr id="75793" name="Line 17"/>
          <p:cNvSpPr>
            <a:spLocks noChangeShapeType="1"/>
          </p:cNvSpPr>
          <p:nvPr/>
        </p:nvSpPr>
        <p:spPr bwMode="auto">
          <a:xfrm>
            <a:off x="179388" y="692150"/>
            <a:ext cx="0" cy="4032250"/>
          </a:xfrm>
          <a:prstGeom prst="line">
            <a:avLst/>
          </a:prstGeom>
          <a:noFill/>
          <a:ln w="28575" cap="sq">
            <a:solidFill>
              <a:schemeClr val="tx1"/>
            </a:solidFill>
            <a:round/>
            <a:headEnd/>
            <a:tailEnd/>
          </a:ln>
          <a:effectLst/>
        </p:spPr>
        <p:txBody>
          <a:bodyPr anchor="ctr"/>
          <a:lstStyle/>
          <a:p>
            <a:endParaRPr lang="zh-CN" altLang="en-US"/>
          </a:p>
        </p:txBody>
      </p:sp>
      <p:sp>
        <p:nvSpPr>
          <p:cNvPr id="75794" name="Line 18"/>
          <p:cNvSpPr>
            <a:spLocks noChangeShapeType="1"/>
          </p:cNvSpPr>
          <p:nvPr/>
        </p:nvSpPr>
        <p:spPr bwMode="auto">
          <a:xfrm>
            <a:off x="1403350" y="692150"/>
            <a:ext cx="0" cy="4032250"/>
          </a:xfrm>
          <a:prstGeom prst="line">
            <a:avLst/>
          </a:prstGeom>
          <a:noFill/>
          <a:ln w="25400">
            <a:solidFill>
              <a:schemeClr val="tx1"/>
            </a:solidFill>
            <a:round/>
            <a:headEnd/>
            <a:tailEnd/>
          </a:ln>
          <a:effectLst/>
        </p:spPr>
        <p:txBody>
          <a:bodyPr anchor="ctr"/>
          <a:lstStyle/>
          <a:p>
            <a:endParaRPr lang="zh-CN" altLang="en-US"/>
          </a:p>
        </p:txBody>
      </p:sp>
      <p:sp>
        <p:nvSpPr>
          <p:cNvPr id="75795" name="Line 19"/>
          <p:cNvSpPr>
            <a:spLocks noChangeShapeType="1"/>
          </p:cNvSpPr>
          <p:nvPr/>
        </p:nvSpPr>
        <p:spPr bwMode="auto">
          <a:xfrm>
            <a:off x="5292725" y="692150"/>
            <a:ext cx="0" cy="4032250"/>
          </a:xfrm>
          <a:prstGeom prst="line">
            <a:avLst/>
          </a:prstGeom>
          <a:noFill/>
          <a:ln w="25400">
            <a:solidFill>
              <a:schemeClr val="tx1"/>
            </a:solidFill>
            <a:round/>
            <a:headEnd/>
            <a:tailEnd/>
          </a:ln>
          <a:effectLst/>
        </p:spPr>
        <p:txBody>
          <a:bodyPr anchor="ctr"/>
          <a:lstStyle/>
          <a:p>
            <a:endParaRPr lang="zh-CN" altLang="en-US"/>
          </a:p>
        </p:txBody>
      </p:sp>
      <p:sp>
        <p:nvSpPr>
          <p:cNvPr id="75796" name="Line 20"/>
          <p:cNvSpPr>
            <a:spLocks noChangeShapeType="1"/>
          </p:cNvSpPr>
          <p:nvPr/>
        </p:nvSpPr>
        <p:spPr bwMode="auto">
          <a:xfrm>
            <a:off x="8675688" y="692150"/>
            <a:ext cx="0" cy="4032250"/>
          </a:xfrm>
          <a:prstGeom prst="line">
            <a:avLst/>
          </a:prstGeom>
          <a:noFill/>
          <a:ln w="28575" cap="sq">
            <a:solidFill>
              <a:schemeClr val="tx1"/>
            </a:solidFill>
            <a:round/>
            <a:headEnd/>
            <a:tailEnd/>
          </a:ln>
          <a:effectLst/>
        </p:spPr>
        <p:txBody>
          <a:bodyPr anchor="ctr"/>
          <a:lstStyle/>
          <a:p>
            <a:endParaRPr lang="zh-CN" altLang="en-US"/>
          </a:p>
        </p:txBody>
      </p:sp>
      <p:sp>
        <p:nvSpPr>
          <p:cNvPr id="75797" name="Line 21"/>
          <p:cNvSpPr>
            <a:spLocks noChangeShapeType="1"/>
          </p:cNvSpPr>
          <p:nvPr/>
        </p:nvSpPr>
        <p:spPr bwMode="auto">
          <a:xfrm flipV="1">
            <a:off x="179388" y="1844675"/>
            <a:ext cx="5113337" cy="0"/>
          </a:xfrm>
          <a:prstGeom prst="line">
            <a:avLst/>
          </a:prstGeom>
          <a:noFill/>
          <a:ln w="25400">
            <a:solidFill>
              <a:schemeClr val="tx1"/>
            </a:solidFill>
            <a:round/>
            <a:headEnd/>
            <a:tailEnd/>
          </a:ln>
          <a:effectLst/>
        </p:spPr>
        <p:txBody>
          <a:bodyPr anchor="ctr"/>
          <a:lstStyle/>
          <a:p>
            <a:endParaRPr lang="zh-CN" altLang="en-US"/>
          </a:p>
        </p:txBody>
      </p:sp>
      <p:sp>
        <p:nvSpPr>
          <p:cNvPr id="75798" name="Text Box 22"/>
          <p:cNvSpPr txBox="1">
            <a:spLocks noChangeArrowheads="1"/>
          </p:cNvSpPr>
          <p:nvPr/>
        </p:nvSpPr>
        <p:spPr bwMode="auto">
          <a:xfrm>
            <a:off x="0" y="4857760"/>
            <a:ext cx="9144000" cy="579437"/>
          </a:xfrm>
          <a:prstGeom prst="rect">
            <a:avLst/>
          </a:prstGeom>
          <a:solidFill>
            <a:schemeClr val="accent6">
              <a:lumMod val="60000"/>
              <a:lumOff val="40000"/>
            </a:schemeClr>
          </a:solidFill>
          <a:ln w="9525">
            <a:noFill/>
            <a:miter lim="800000"/>
            <a:headEnd/>
            <a:tailEnd/>
          </a:ln>
          <a:effectLst/>
        </p:spPr>
        <p:txBody>
          <a:bodyPr wrap="square">
            <a:spAutoFit/>
          </a:bodyPr>
          <a:lstStyle/>
          <a:p>
            <a:pPr>
              <a:spcBef>
                <a:spcPct val="50000"/>
              </a:spcBef>
            </a:pPr>
            <a:r>
              <a:rPr kumimoji="1" lang="zh-CN" altLang="en-US" sz="3200" b="1" dirty="0" smtClean="0">
                <a:latin typeface="Times New Roman" pitchFamily="18" charset="0"/>
              </a:rPr>
              <a:t>荷兰</a:t>
            </a:r>
            <a:r>
              <a:rPr kumimoji="1" lang="zh-CN" altLang="en-US" sz="3200" b="1" dirty="0">
                <a:latin typeface="Times New Roman" pitchFamily="18" charset="0"/>
              </a:rPr>
              <a:t>扩张的重点和</a:t>
            </a:r>
            <a:r>
              <a:rPr kumimoji="1" lang="zh-CN" altLang="en-US" sz="3200" b="1" dirty="0" smtClean="0">
                <a:latin typeface="Times New Roman" pitchFamily="18" charset="0"/>
              </a:rPr>
              <a:t>手段：</a:t>
            </a:r>
            <a:endParaRPr kumimoji="1" lang="zh-CN" altLang="en-US" sz="3200" b="1" dirty="0">
              <a:latin typeface="Times New Roman" pitchFamily="18" charset="0"/>
            </a:endParaRPr>
          </a:p>
        </p:txBody>
      </p:sp>
      <p:sp>
        <p:nvSpPr>
          <p:cNvPr id="75799" name="Text Box 23"/>
          <p:cNvSpPr txBox="1">
            <a:spLocks noChangeArrowheads="1"/>
          </p:cNvSpPr>
          <p:nvPr/>
        </p:nvSpPr>
        <p:spPr bwMode="auto">
          <a:xfrm>
            <a:off x="1403350" y="5373688"/>
            <a:ext cx="6121400" cy="396875"/>
          </a:xfrm>
          <a:prstGeom prst="rect">
            <a:avLst/>
          </a:prstGeom>
          <a:noFill/>
          <a:ln w="9525">
            <a:noFill/>
            <a:miter lim="800000"/>
            <a:headEnd/>
            <a:tailEnd/>
          </a:ln>
          <a:effectLst/>
        </p:spPr>
        <p:txBody>
          <a:bodyPr>
            <a:spAutoFit/>
          </a:bodyPr>
          <a:lstStyle/>
          <a:p>
            <a:pPr>
              <a:spcBef>
                <a:spcPct val="50000"/>
              </a:spcBef>
            </a:pPr>
            <a:endParaRPr lang="zh-CN" altLang="zh-CN" sz="2000">
              <a:latin typeface="Arial" pitchFamily="34" charset="0"/>
            </a:endParaRPr>
          </a:p>
        </p:txBody>
      </p:sp>
      <p:sp>
        <p:nvSpPr>
          <p:cNvPr id="75800" name="Text Box 24"/>
          <p:cNvSpPr txBox="1">
            <a:spLocks noChangeArrowheads="1"/>
          </p:cNvSpPr>
          <p:nvPr/>
        </p:nvSpPr>
        <p:spPr bwMode="auto">
          <a:xfrm>
            <a:off x="0" y="5500702"/>
            <a:ext cx="9144000" cy="1015663"/>
          </a:xfrm>
          <a:prstGeom prst="rect">
            <a:avLst/>
          </a:prstGeom>
          <a:solidFill>
            <a:srgbClr val="0000CC"/>
          </a:solidFill>
          <a:ln w="9525">
            <a:noFill/>
            <a:miter lim="800000"/>
            <a:headEnd/>
            <a:tailEnd/>
          </a:ln>
          <a:effectLst/>
        </p:spPr>
        <p:txBody>
          <a:bodyPr wrap="square">
            <a:spAutoFit/>
          </a:bodyPr>
          <a:lstStyle/>
          <a:p>
            <a:r>
              <a:rPr lang="en-US" altLang="zh-CN" sz="3000" b="1" dirty="0">
                <a:solidFill>
                  <a:schemeClr val="bg2"/>
                </a:solidFill>
                <a:latin typeface="Arial" pitchFamily="34" charset="0"/>
              </a:rPr>
              <a:t>①</a:t>
            </a:r>
            <a:r>
              <a:rPr lang="zh-CN" altLang="en-US" sz="3000" b="1" dirty="0">
                <a:solidFill>
                  <a:schemeClr val="bg2"/>
                </a:solidFill>
                <a:latin typeface="Arial" pitchFamily="34" charset="0"/>
              </a:rPr>
              <a:t>探寻新航路，抢占殖民地</a:t>
            </a:r>
          </a:p>
          <a:p>
            <a:r>
              <a:rPr lang="zh-CN" altLang="en-US" sz="3000" b="1" dirty="0">
                <a:solidFill>
                  <a:schemeClr val="bg2"/>
                </a:solidFill>
                <a:latin typeface="Arial" pitchFamily="34" charset="0"/>
              </a:rPr>
              <a:t>②成立垄断性贸易公司，参与殖民竞争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4"/>
                                        </p:tgtEl>
                                        <p:attrNameLst>
                                          <p:attrName>style.visibility</p:attrName>
                                        </p:attrNameLst>
                                      </p:cBhvr>
                                      <p:to>
                                        <p:strVal val="visible"/>
                                      </p:to>
                                    </p:set>
                                    <p:anim calcmode="lin" valueType="num">
                                      <p:cBhvr additive="base">
                                        <p:cTn id="7" dur="500" fill="hold"/>
                                        <p:tgtEl>
                                          <p:spTgt spid="75784"/>
                                        </p:tgtEl>
                                        <p:attrNameLst>
                                          <p:attrName>ppt_x</p:attrName>
                                        </p:attrNameLst>
                                      </p:cBhvr>
                                      <p:tavLst>
                                        <p:tav tm="0">
                                          <p:val>
                                            <p:strVal val="0-#ppt_w/2"/>
                                          </p:val>
                                        </p:tav>
                                        <p:tav tm="100000">
                                          <p:val>
                                            <p:strVal val="#ppt_x"/>
                                          </p:val>
                                        </p:tav>
                                      </p:tavLst>
                                    </p:anim>
                                    <p:anim calcmode="lin" valueType="num">
                                      <p:cBhvr additive="base">
                                        <p:cTn id="8" dur="500" fill="hold"/>
                                        <p:tgtEl>
                                          <p:spTgt spid="757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gtEl>
                                        <p:attrNameLst>
                                          <p:attrName>style.visibility</p:attrName>
                                        </p:attrNameLst>
                                      </p:cBhvr>
                                      <p:to>
                                        <p:strVal val="visible"/>
                                      </p:to>
                                    </p:set>
                                    <p:anim calcmode="lin" valueType="num">
                                      <p:cBhvr additive="base">
                                        <p:cTn id="13" dur="500" fill="hold"/>
                                        <p:tgtEl>
                                          <p:spTgt spid="75779"/>
                                        </p:tgtEl>
                                        <p:attrNameLst>
                                          <p:attrName>ppt_x</p:attrName>
                                        </p:attrNameLst>
                                      </p:cBhvr>
                                      <p:tavLst>
                                        <p:tav tm="0">
                                          <p:val>
                                            <p:strVal val="0-#ppt_w/2"/>
                                          </p:val>
                                        </p:tav>
                                        <p:tav tm="100000">
                                          <p:val>
                                            <p:strVal val="#ppt_x"/>
                                          </p:val>
                                        </p:tav>
                                      </p:tavLst>
                                    </p:anim>
                                    <p:anim calcmode="lin" valueType="num">
                                      <p:cBhvr additive="base">
                                        <p:cTn id="14" dur="500" fill="hold"/>
                                        <p:tgtEl>
                                          <p:spTgt spid="757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81"/>
                                        </p:tgtEl>
                                        <p:attrNameLst>
                                          <p:attrName>style.visibility</p:attrName>
                                        </p:attrNameLst>
                                      </p:cBhvr>
                                      <p:to>
                                        <p:strVal val="visible"/>
                                      </p:to>
                                    </p:set>
                                    <p:anim calcmode="lin" valueType="num">
                                      <p:cBhvr additive="base">
                                        <p:cTn id="19" dur="500" fill="hold"/>
                                        <p:tgtEl>
                                          <p:spTgt spid="75781"/>
                                        </p:tgtEl>
                                        <p:attrNameLst>
                                          <p:attrName>ppt_x</p:attrName>
                                        </p:attrNameLst>
                                      </p:cBhvr>
                                      <p:tavLst>
                                        <p:tav tm="0">
                                          <p:val>
                                            <p:strVal val="0-#ppt_w/2"/>
                                          </p:val>
                                        </p:tav>
                                        <p:tav tm="100000">
                                          <p:val>
                                            <p:strVal val="#ppt_x"/>
                                          </p:val>
                                        </p:tav>
                                      </p:tavLst>
                                    </p:anim>
                                    <p:anim calcmode="lin" valueType="num">
                                      <p:cBhvr additive="base">
                                        <p:cTn id="20" dur="500" fill="hold"/>
                                        <p:tgtEl>
                                          <p:spTgt spid="7578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783"/>
                                        </p:tgtEl>
                                        <p:attrNameLst>
                                          <p:attrName>style.visibility</p:attrName>
                                        </p:attrNameLst>
                                      </p:cBhvr>
                                      <p:to>
                                        <p:strVal val="visible"/>
                                      </p:to>
                                    </p:set>
                                    <p:anim calcmode="lin" valueType="num">
                                      <p:cBhvr additive="base">
                                        <p:cTn id="25" dur="500" fill="hold"/>
                                        <p:tgtEl>
                                          <p:spTgt spid="75783"/>
                                        </p:tgtEl>
                                        <p:attrNameLst>
                                          <p:attrName>ppt_x</p:attrName>
                                        </p:attrNameLst>
                                      </p:cBhvr>
                                      <p:tavLst>
                                        <p:tav tm="0">
                                          <p:val>
                                            <p:strVal val="0-#ppt_w/2"/>
                                          </p:val>
                                        </p:tav>
                                        <p:tav tm="100000">
                                          <p:val>
                                            <p:strVal val="#ppt_x"/>
                                          </p:val>
                                        </p:tav>
                                      </p:tavLst>
                                    </p:anim>
                                    <p:anim calcmode="lin" valueType="num">
                                      <p:cBhvr additive="base">
                                        <p:cTn id="26" dur="500" fill="hold"/>
                                        <p:tgtEl>
                                          <p:spTgt spid="7578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798"/>
                                        </p:tgtEl>
                                        <p:attrNameLst>
                                          <p:attrName>style.visibility</p:attrName>
                                        </p:attrNameLst>
                                      </p:cBhvr>
                                      <p:to>
                                        <p:strVal val="visible"/>
                                      </p:to>
                                    </p:set>
                                    <p:anim calcmode="lin" valueType="num">
                                      <p:cBhvr additive="base">
                                        <p:cTn id="31" dur="500" fill="hold"/>
                                        <p:tgtEl>
                                          <p:spTgt spid="75798"/>
                                        </p:tgtEl>
                                        <p:attrNameLst>
                                          <p:attrName>ppt_x</p:attrName>
                                        </p:attrNameLst>
                                      </p:cBhvr>
                                      <p:tavLst>
                                        <p:tav tm="0">
                                          <p:val>
                                            <p:strVal val="0-#ppt_w/2"/>
                                          </p:val>
                                        </p:tav>
                                        <p:tav tm="100000">
                                          <p:val>
                                            <p:strVal val="#ppt_x"/>
                                          </p:val>
                                        </p:tav>
                                      </p:tavLst>
                                    </p:anim>
                                    <p:anim calcmode="lin" valueType="num">
                                      <p:cBhvr additive="base">
                                        <p:cTn id="32" dur="500" fill="hold"/>
                                        <p:tgtEl>
                                          <p:spTgt spid="7579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5800"/>
                                        </p:tgtEl>
                                        <p:attrNameLst>
                                          <p:attrName>style.visibility</p:attrName>
                                        </p:attrNameLst>
                                      </p:cBhvr>
                                      <p:to>
                                        <p:strVal val="visible"/>
                                      </p:to>
                                    </p:set>
                                    <p:animEffect transition="in" filter="fade">
                                      <p:cBhvr>
                                        <p:cTn id="37" dur="800" decel="100000"/>
                                        <p:tgtEl>
                                          <p:spTgt spid="75800"/>
                                        </p:tgtEl>
                                      </p:cBhvr>
                                    </p:animEffect>
                                    <p:anim calcmode="lin" valueType="num">
                                      <p:cBhvr>
                                        <p:cTn id="38" dur="800" decel="100000" fill="hold"/>
                                        <p:tgtEl>
                                          <p:spTgt spid="75800"/>
                                        </p:tgtEl>
                                        <p:attrNameLst>
                                          <p:attrName>style.rotation</p:attrName>
                                        </p:attrNameLst>
                                      </p:cBhvr>
                                      <p:tavLst>
                                        <p:tav tm="0">
                                          <p:val>
                                            <p:fltVal val="-90"/>
                                          </p:val>
                                        </p:tav>
                                        <p:tav tm="100000">
                                          <p:val>
                                            <p:fltVal val="0"/>
                                          </p:val>
                                        </p:tav>
                                      </p:tavLst>
                                    </p:anim>
                                    <p:anim calcmode="lin" valueType="num">
                                      <p:cBhvr>
                                        <p:cTn id="39" dur="800" decel="100000" fill="hold"/>
                                        <p:tgtEl>
                                          <p:spTgt spid="75800"/>
                                        </p:tgtEl>
                                        <p:attrNameLst>
                                          <p:attrName>ppt_x</p:attrName>
                                        </p:attrNameLst>
                                      </p:cBhvr>
                                      <p:tavLst>
                                        <p:tav tm="0">
                                          <p:val>
                                            <p:strVal val="#ppt_x+0.4"/>
                                          </p:val>
                                        </p:tav>
                                        <p:tav tm="100000">
                                          <p:val>
                                            <p:strVal val="#ppt_x-0.05"/>
                                          </p:val>
                                        </p:tav>
                                      </p:tavLst>
                                    </p:anim>
                                    <p:anim calcmode="lin" valueType="num">
                                      <p:cBhvr>
                                        <p:cTn id="40" dur="800" decel="100000" fill="hold"/>
                                        <p:tgtEl>
                                          <p:spTgt spid="75800"/>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5800"/>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580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P spid="75781" grpId="0" autoUpdateAnimBg="0"/>
      <p:bldP spid="75783" grpId="0" autoUpdateAnimBg="0"/>
      <p:bldP spid="75784" grpId="0" autoUpdateAnimBg="0"/>
      <p:bldP spid="75798" grpId="0" animBg="1" autoUpdateAnimBg="0"/>
      <p:bldP spid="758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1"/>
            <a:ext cx="9144000" cy="857232"/>
          </a:xfrm>
          <a:prstGeom prst="rect">
            <a:avLst/>
          </a:prstGeom>
          <a:solidFill>
            <a:srgbClr val="7030A0"/>
          </a:solidFill>
          <a:ln w="9525">
            <a:solidFill>
              <a:srgbClr val="0066FF"/>
            </a:solidFill>
            <a:miter lim="800000"/>
            <a:headEnd/>
            <a:tailEnd/>
          </a:ln>
          <a:effectLst/>
        </p:spPr>
        <p:txBody>
          <a:bodyPr anchor="ctr"/>
          <a:lstStyle/>
          <a:p>
            <a:r>
              <a:rPr lang="zh-CN" altLang="en-US" sz="3200" b="1" dirty="0" smtClean="0">
                <a:solidFill>
                  <a:schemeClr val="bg1"/>
                </a:solidFill>
                <a:latin typeface="黑体" pitchFamily="49" charset="-122"/>
                <a:ea typeface="黑体" pitchFamily="49" charset="-122"/>
              </a:rPr>
              <a:t>二、英国的殖民扩张</a:t>
            </a:r>
            <a:r>
              <a:rPr lang="en-US" altLang="zh-CN" sz="3200" b="1" dirty="0" smtClean="0">
                <a:solidFill>
                  <a:schemeClr val="bg1"/>
                </a:solidFill>
                <a:latin typeface="黑体" pitchFamily="49" charset="-122"/>
                <a:ea typeface="黑体" pitchFamily="49" charset="-122"/>
              </a:rPr>
              <a:t>——</a:t>
            </a:r>
            <a:r>
              <a:rPr lang="zh-CN" altLang="en-US" sz="3200" b="1" dirty="0" smtClean="0">
                <a:solidFill>
                  <a:srgbClr val="FF0000"/>
                </a:solidFill>
                <a:ea typeface="黑体" pitchFamily="49" charset="-122"/>
              </a:rPr>
              <a:t>“</a:t>
            </a:r>
            <a:r>
              <a:rPr lang="zh-CN" altLang="en-US" sz="3200" b="1" dirty="0" smtClean="0">
                <a:solidFill>
                  <a:srgbClr val="FF0000"/>
                </a:solidFill>
                <a:ea typeface="黑体" pitchFamily="49" charset="-122"/>
              </a:rPr>
              <a:t>日不落帝国”</a:t>
            </a:r>
            <a:endParaRPr lang="zh-CN" altLang="en-US" sz="3200" b="1" dirty="0">
              <a:solidFill>
                <a:schemeClr val="bg1"/>
              </a:solidFill>
              <a:latin typeface="黑体" pitchFamily="49" charset="-122"/>
              <a:ea typeface="黑体" pitchFamily="49" charset="-122"/>
            </a:endParaRPr>
          </a:p>
        </p:txBody>
      </p:sp>
      <p:pic>
        <p:nvPicPr>
          <p:cNvPr id="8" name="Picture 2" descr="europe_c"/>
          <p:cNvPicPr>
            <a:picLocks noChangeAspect="1" noChangeArrowheads="1"/>
          </p:cNvPicPr>
          <p:nvPr/>
        </p:nvPicPr>
        <p:blipFill>
          <a:blip r:embed="rId2"/>
          <a:srcRect/>
          <a:stretch>
            <a:fillRect/>
          </a:stretch>
        </p:blipFill>
        <p:spPr bwMode="auto">
          <a:xfrm>
            <a:off x="0" y="857232"/>
            <a:ext cx="9144000" cy="6000768"/>
          </a:xfrm>
          <a:prstGeom prst="rect">
            <a:avLst/>
          </a:prstGeom>
          <a:noFill/>
        </p:spPr>
      </p:pic>
      <p:sp>
        <p:nvSpPr>
          <p:cNvPr id="10" name="Oval 4"/>
          <p:cNvSpPr>
            <a:spLocks noChangeArrowheads="1"/>
          </p:cNvSpPr>
          <p:nvPr/>
        </p:nvSpPr>
        <p:spPr bwMode="auto">
          <a:xfrm>
            <a:off x="2000232" y="3286124"/>
            <a:ext cx="1357322" cy="1143008"/>
          </a:xfrm>
          <a:prstGeom prst="ellipse">
            <a:avLst/>
          </a:prstGeom>
          <a:noFill/>
          <a:ln w="57150">
            <a:solidFill>
              <a:srgbClr val="FF0000"/>
            </a:solidFill>
            <a:round/>
            <a:headEnd/>
            <a:tailEnd/>
          </a:ln>
          <a:effectLst/>
        </p:spPr>
        <p:txBody>
          <a:bodyPr wrap="none" anchor="ctr"/>
          <a:lstStyle/>
          <a:p>
            <a:endParaRPr lang="zh-CN" altLang="en-US"/>
          </a:p>
        </p:txBody>
      </p:sp>
      <p:sp>
        <p:nvSpPr>
          <p:cNvPr id="11" name="WordArt 5"/>
          <p:cNvSpPr>
            <a:spLocks noChangeArrowheads="1" noChangeShapeType="1" noTextEdit="1"/>
          </p:cNvSpPr>
          <p:nvPr/>
        </p:nvSpPr>
        <p:spPr bwMode="auto">
          <a:xfrm>
            <a:off x="2438400" y="1371600"/>
            <a:ext cx="457200" cy="533400"/>
          </a:xfrm>
          <a:prstGeom prst="rect">
            <a:avLst/>
          </a:prstGeom>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zh-CN" altLang="en-US" sz="3600" kern="10" dirty="0">
                <a:ln w="9525">
                  <a:round/>
                  <a:headEnd/>
                  <a:tailEnd/>
                </a:ln>
                <a:gradFill rotWithShape="0">
                  <a:gsLst>
                    <a:gs pos="0">
                      <a:srgbClr val="FFE701"/>
                    </a:gs>
                    <a:gs pos="100000">
                      <a:srgbClr val="FE3E02"/>
                    </a:gs>
                  </a:gsLst>
                  <a:lin ang="5400000" scaled="1"/>
                </a:gradFill>
                <a:latin typeface="宋体"/>
                <a:ea typeface="宋体"/>
              </a:rPr>
              <a:t>大</a:t>
            </a:r>
          </a:p>
        </p:txBody>
      </p:sp>
      <p:sp>
        <p:nvSpPr>
          <p:cNvPr id="12" name="WordArt 6"/>
          <p:cNvSpPr>
            <a:spLocks noChangeArrowheads="1" noChangeShapeType="1" noTextEdit="1"/>
          </p:cNvSpPr>
          <p:nvPr/>
        </p:nvSpPr>
        <p:spPr bwMode="auto">
          <a:xfrm>
            <a:off x="914400" y="2667000"/>
            <a:ext cx="457200" cy="700088"/>
          </a:xfrm>
          <a:prstGeom prst="rect">
            <a:avLst/>
          </a:prstGeom>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zh-CN" altLang="en-US" sz="3600" kern="10" dirty="0">
                <a:ln w="9525">
                  <a:round/>
                  <a:headEnd/>
                  <a:tailEnd/>
                </a:ln>
                <a:gradFill rotWithShape="0">
                  <a:gsLst>
                    <a:gs pos="0">
                      <a:srgbClr val="FFE701"/>
                    </a:gs>
                    <a:gs pos="100000">
                      <a:srgbClr val="FE3E02"/>
                    </a:gs>
                  </a:gsLst>
                  <a:lin ang="5400000" scaled="1"/>
                </a:gradFill>
                <a:latin typeface="宋体"/>
                <a:ea typeface="宋体"/>
              </a:rPr>
              <a:t>西</a:t>
            </a:r>
          </a:p>
        </p:txBody>
      </p:sp>
      <p:sp>
        <p:nvSpPr>
          <p:cNvPr id="13" name="WordArt 7"/>
          <p:cNvSpPr>
            <a:spLocks noChangeArrowheads="1" noChangeShapeType="1" noTextEdit="1"/>
          </p:cNvSpPr>
          <p:nvPr/>
        </p:nvSpPr>
        <p:spPr bwMode="auto">
          <a:xfrm>
            <a:off x="609600" y="4343400"/>
            <a:ext cx="457200" cy="700088"/>
          </a:xfrm>
          <a:prstGeom prst="rect">
            <a:avLst/>
          </a:prstGeom>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zh-CN" altLang="en-US" sz="3600" kern="10" dirty="0">
                <a:ln w="9525">
                  <a:round/>
                  <a:headEnd/>
                  <a:tailEnd/>
                </a:ln>
                <a:gradFill rotWithShape="0">
                  <a:gsLst>
                    <a:gs pos="0">
                      <a:srgbClr val="FFE701"/>
                    </a:gs>
                    <a:gs pos="100000">
                      <a:srgbClr val="FE3E02"/>
                    </a:gs>
                  </a:gsLst>
                  <a:lin ang="5400000" scaled="1"/>
                </a:gradFill>
                <a:latin typeface="宋体"/>
                <a:ea typeface="宋体"/>
              </a:rPr>
              <a:t>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14282" y="928670"/>
            <a:ext cx="3200400" cy="579438"/>
          </a:xfrm>
          <a:prstGeom prst="rect">
            <a:avLst/>
          </a:prstGeom>
          <a:noFill/>
          <a:ln w="9525">
            <a:noFill/>
            <a:miter lim="800000"/>
            <a:headEnd/>
            <a:tailEnd/>
          </a:ln>
          <a:effectLst/>
        </p:spPr>
        <p:txBody>
          <a:bodyPr>
            <a:spAutoFit/>
          </a:bodyPr>
          <a:lstStyle/>
          <a:p>
            <a:r>
              <a:rPr lang="zh-CN" altLang="zh-CN" sz="3200" b="1" dirty="0">
                <a:solidFill>
                  <a:srgbClr val="000000"/>
                </a:solidFill>
                <a:latin typeface="宋体" pitchFamily="2" charset="-122"/>
              </a:rPr>
              <a:t>1</a:t>
            </a:r>
            <a:r>
              <a:rPr lang="zh-CN" sz="3200" b="1" dirty="0" smtClean="0">
                <a:solidFill>
                  <a:srgbClr val="000000"/>
                </a:solidFill>
                <a:latin typeface="宋体" pitchFamily="2" charset="-122"/>
              </a:rPr>
              <a:t>、</a:t>
            </a:r>
            <a:r>
              <a:rPr lang="zh-CN" altLang="en-US" sz="3200" b="1" dirty="0" smtClean="0">
                <a:solidFill>
                  <a:srgbClr val="000000"/>
                </a:solidFill>
                <a:latin typeface="宋体" pitchFamily="2" charset="-122"/>
              </a:rPr>
              <a:t>扩张</a:t>
            </a:r>
            <a:r>
              <a:rPr lang="zh-CN" sz="3200" b="1" dirty="0" smtClean="0">
                <a:solidFill>
                  <a:srgbClr val="000000"/>
                </a:solidFill>
                <a:latin typeface="宋体" pitchFamily="2" charset="-122"/>
              </a:rPr>
              <a:t>的</a:t>
            </a:r>
            <a:r>
              <a:rPr lang="zh-CN" sz="3200" b="1" dirty="0">
                <a:solidFill>
                  <a:srgbClr val="000000"/>
                </a:solidFill>
                <a:latin typeface="宋体" pitchFamily="2" charset="-122"/>
              </a:rPr>
              <a:t>过程</a:t>
            </a:r>
          </a:p>
        </p:txBody>
      </p:sp>
      <p:graphicFrame>
        <p:nvGraphicFramePr>
          <p:cNvPr id="14341" name="Group 5"/>
          <p:cNvGraphicFramePr>
            <a:graphicFrameLocks noGrp="1"/>
          </p:cNvGraphicFramePr>
          <p:nvPr/>
        </p:nvGraphicFramePr>
        <p:xfrm>
          <a:off x="76200" y="1612900"/>
          <a:ext cx="8991600" cy="5168902"/>
        </p:xfrm>
        <a:graphic>
          <a:graphicData uri="http://schemas.openxmlformats.org/drawingml/2006/table">
            <a:tbl>
              <a:tblPr/>
              <a:tblGrid>
                <a:gridCol w="1606550"/>
                <a:gridCol w="3651250"/>
                <a:gridCol w="3733800"/>
              </a:tblGrid>
              <a:tr h="560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1" i="0" u="none" strike="noStrike" cap="none" normalizeH="0" baseline="0" dirty="0" smtClean="0">
                          <a:ln>
                            <a:noFill/>
                          </a:ln>
                          <a:solidFill>
                            <a:schemeClr val="tx1"/>
                          </a:solidFill>
                          <a:effectLst/>
                          <a:latin typeface="微软雅黑" pitchFamily="34" charset="-122"/>
                          <a:ea typeface="黑体" pitchFamily="49" charset="-122"/>
                        </a:rPr>
                        <a:t> </a:t>
                      </a:r>
                      <a:r>
                        <a:rPr kumimoji="0" lang="zh-CN" sz="2800" b="1" i="0" u="none" strike="noStrike" cap="none" normalizeH="0" baseline="0" dirty="0" smtClean="0">
                          <a:ln>
                            <a:noFill/>
                          </a:ln>
                          <a:solidFill>
                            <a:schemeClr val="tx1"/>
                          </a:solidFill>
                          <a:effectLst/>
                          <a:latin typeface="微软雅黑" pitchFamily="34" charset="-122"/>
                          <a:ea typeface="黑体" pitchFamily="49" charset="-122"/>
                        </a:rPr>
                        <a:t>战 争</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1" i="0" u="none" strike="noStrike" cap="none" normalizeH="0" baseline="0" dirty="0" smtClean="0">
                          <a:ln>
                            <a:noFill/>
                          </a:ln>
                          <a:solidFill>
                            <a:schemeClr val="tx1"/>
                          </a:solidFill>
                          <a:effectLst/>
                          <a:latin typeface="微软雅黑" pitchFamily="34" charset="-122"/>
                          <a:ea typeface="黑体" pitchFamily="49" charset="-122"/>
                        </a:rPr>
                        <a:t>      </a:t>
                      </a:r>
                      <a:r>
                        <a:rPr kumimoji="0" lang="zh-CN" sz="2800" b="1" i="0" u="none" strike="noStrike" cap="none" normalizeH="0" baseline="0" dirty="0" smtClean="0">
                          <a:ln>
                            <a:noFill/>
                          </a:ln>
                          <a:solidFill>
                            <a:schemeClr val="tx1"/>
                          </a:solidFill>
                          <a:effectLst/>
                          <a:latin typeface="微软雅黑" pitchFamily="34" charset="-122"/>
                          <a:ea typeface="黑体" pitchFamily="49" charset="-122"/>
                        </a:rPr>
                        <a:t>背 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sz="2800" b="1" i="0" u="none" strike="noStrike" cap="none" normalizeH="0" baseline="0" dirty="0" smtClean="0">
                          <a:ln>
                            <a:noFill/>
                          </a:ln>
                          <a:solidFill>
                            <a:schemeClr val="tx1"/>
                          </a:solidFill>
                          <a:effectLst/>
                          <a:latin typeface="微软雅黑" pitchFamily="34" charset="-122"/>
                          <a:ea typeface="黑体" pitchFamily="49" charset="-122"/>
                        </a:rPr>
                        <a:t>结果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1039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dirty="0" smtClean="0">
                        <a:ln>
                          <a:noFill/>
                        </a:ln>
                        <a:solidFill>
                          <a:schemeClr val="tx1"/>
                        </a:solidFill>
                        <a:effectLst/>
                        <a:latin typeface="仿宋_GB2312" pitchFamily="1" charset="-122"/>
                        <a:ea typeface="仿宋_GB2312" pitchFamily="1"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dirty="0" smtClean="0">
                        <a:ln>
                          <a:noFill/>
                        </a:ln>
                        <a:solidFill>
                          <a:schemeClr val="tx1"/>
                        </a:solidFill>
                        <a:effectLst/>
                        <a:latin typeface="仿宋_GB2312" pitchFamily="1" charset="-122"/>
                        <a:ea typeface="仿宋_GB2312" pitchFamily="1"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smtClean="0">
                        <a:ln>
                          <a:noFill/>
                        </a:ln>
                        <a:solidFill>
                          <a:srgbClr val="FFFFFF"/>
                        </a:solidFill>
                        <a:effectLst/>
                        <a:latin typeface="仿宋_GB2312" pitchFamily="1" charset="-122"/>
                        <a:ea typeface="仿宋_GB2312" pitchFamily="1"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1890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仿宋_GB2312" pitchFamily="1" charset="-122"/>
                          <a:ea typeface="仿宋_GB2312" pitchFamily="1"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dirty="0" smtClean="0">
                        <a:ln>
                          <a:noFill/>
                        </a:ln>
                        <a:solidFill>
                          <a:schemeClr val="tx1"/>
                        </a:solidFill>
                        <a:effectLst/>
                        <a:latin typeface="仿宋_GB2312" pitchFamily="1" charset="-122"/>
                        <a:ea typeface="仿宋_GB2312" pitchFamily="1"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dirty="0" smtClean="0">
                        <a:ln>
                          <a:noFill/>
                        </a:ln>
                        <a:solidFill>
                          <a:schemeClr val="tx1"/>
                        </a:solidFill>
                        <a:effectLst/>
                        <a:latin typeface="仿宋_GB2312" pitchFamily="1" charset="-122"/>
                        <a:ea typeface="仿宋_GB2312" pitchFamily="1"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167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smtClean="0">
                        <a:ln>
                          <a:noFill/>
                        </a:ln>
                        <a:solidFill>
                          <a:schemeClr val="tx1"/>
                        </a:solidFill>
                        <a:effectLst/>
                        <a:latin typeface="仿宋_GB2312" pitchFamily="1" charset="-122"/>
                        <a:ea typeface="仿宋_GB2312" pitchFamily="1"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zh-CN" altLang="zh-CN" sz="2400" b="0" i="0" u="none" strike="noStrike" cap="none" normalizeH="0" baseline="0" smtClean="0">
                        <a:ln>
                          <a:noFill/>
                        </a:ln>
                        <a:solidFill>
                          <a:schemeClr val="tx1"/>
                        </a:solidFill>
                        <a:effectLst/>
                        <a:latin typeface="微软雅黑" pitchFamily="34" charset="-122"/>
                        <a:ea typeface="仿宋_GB2312" pitchFamily="1"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zh-CN" altLang="zh-CN" sz="2400" b="1" i="0" u="none" strike="noStrike" cap="none" normalizeH="0" baseline="0" dirty="0" smtClean="0">
                        <a:ln>
                          <a:noFill/>
                        </a:ln>
                        <a:solidFill>
                          <a:schemeClr val="tx1"/>
                        </a:solidFill>
                        <a:effectLst/>
                        <a:latin typeface="微软雅黑" pitchFamily="34" charset="-122"/>
                        <a:ea typeface="仿宋_GB2312" pitchFamily="1"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14363" name="Text Box 27"/>
          <p:cNvSpPr txBox="1">
            <a:spLocks noChangeArrowheads="1"/>
          </p:cNvSpPr>
          <p:nvPr/>
        </p:nvSpPr>
        <p:spPr bwMode="auto">
          <a:xfrm>
            <a:off x="2879725" y="2701925"/>
            <a:ext cx="184150" cy="366713"/>
          </a:xfrm>
          <a:prstGeom prst="rect">
            <a:avLst/>
          </a:prstGeom>
          <a:noFill/>
          <a:ln w="9525">
            <a:noFill/>
            <a:miter lim="800000"/>
            <a:headEnd/>
            <a:tailEnd/>
          </a:ln>
          <a:effectLst/>
        </p:spPr>
        <p:txBody>
          <a:bodyPr wrap="none">
            <a:spAutoFit/>
          </a:bodyPr>
          <a:lstStyle/>
          <a:p>
            <a:endParaRPr lang="zh-CN" altLang="zh-CN">
              <a:latin typeface="Tahoma" pitchFamily="34" charset="0"/>
            </a:endParaRPr>
          </a:p>
        </p:txBody>
      </p:sp>
      <p:sp>
        <p:nvSpPr>
          <p:cNvPr id="14364" name="Text Box 28">
            <a:hlinkClick r:id="rId2" action="ppaction://hlinksldjump"/>
          </p:cNvPr>
          <p:cNvSpPr txBox="1">
            <a:spLocks noChangeArrowheads="1"/>
          </p:cNvSpPr>
          <p:nvPr/>
        </p:nvSpPr>
        <p:spPr bwMode="auto">
          <a:xfrm>
            <a:off x="0" y="2514600"/>
            <a:ext cx="1643042" cy="461665"/>
          </a:xfrm>
          <a:prstGeom prst="rect">
            <a:avLst/>
          </a:prstGeom>
          <a:noFill/>
          <a:ln w="9525">
            <a:noFill/>
            <a:miter lim="800000"/>
            <a:headEnd/>
            <a:tailEnd/>
          </a:ln>
          <a:effectLst/>
        </p:spPr>
        <p:txBody>
          <a:bodyPr wrap="square">
            <a:spAutoFit/>
          </a:bodyPr>
          <a:lstStyle/>
          <a:p>
            <a:pPr algn="ctr">
              <a:spcBef>
                <a:spcPct val="50000"/>
              </a:spcBef>
            </a:pPr>
            <a:r>
              <a:rPr lang="zh-CN" sz="2400" b="1" dirty="0">
                <a:solidFill>
                  <a:srgbClr val="FF0000"/>
                </a:solidFill>
                <a:effectLst>
                  <a:outerShdw blurRad="38100" dist="38100" dir="2700000" algn="tl">
                    <a:srgbClr val="C0C0C0"/>
                  </a:outerShdw>
                </a:effectLst>
                <a:latin typeface="Tahoma" pitchFamily="34" charset="0"/>
              </a:rPr>
              <a:t>英西战争</a:t>
            </a:r>
          </a:p>
        </p:txBody>
      </p:sp>
      <p:sp>
        <p:nvSpPr>
          <p:cNvPr id="14365" name="Text Box 29"/>
          <p:cNvSpPr txBox="1">
            <a:spLocks noChangeArrowheads="1"/>
          </p:cNvSpPr>
          <p:nvPr/>
        </p:nvSpPr>
        <p:spPr bwMode="auto">
          <a:xfrm>
            <a:off x="5429256" y="2285992"/>
            <a:ext cx="3500462" cy="904863"/>
          </a:xfrm>
          <a:prstGeom prst="rect">
            <a:avLst/>
          </a:prstGeom>
          <a:noFill/>
          <a:ln w="9525">
            <a:noFill/>
            <a:miter lim="800000"/>
            <a:headEnd/>
            <a:tailEnd/>
          </a:ln>
          <a:effectLst/>
        </p:spPr>
        <p:txBody>
          <a:bodyPr wrap="square">
            <a:spAutoFit/>
          </a:bodyPr>
          <a:lstStyle/>
          <a:p>
            <a:pPr>
              <a:spcBef>
                <a:spcPct val="20000"/>
              </a:spcBef>
              <a:buClr>
                <a:schemeClr val="hlink"/>
              </a:buClr>
              <a:buSzPct val="120000"/>
            </a:pPr>
            <a:r>
              <a:rPr lang="zh-CN" sz="2400" b="1" dirty="0"/>
              <a:t>打败 </a:t>
            </a:r>
            <a:r>
              <a:rPr lang="zh-CN" sz="2400" b="1" dirty="0">
                <a:latin typeface="宋体"/>
              </a:rPr>
              <a:t>“</a:t>
            </a:r>
            <a:r>
              <a:rPr lang="zh-CN" sz="2400" b="1" dirty="0"/>
              <a:t>无敌舰队</a:t>
            </a:r>
            <a:r>
              <a:rPr lang="zh-CN" sz="2400" b="1" dirty="0">
                <a:latin typeface="宋体"/>
              </a:rPr>
              <a:t>”</a:t>
            </a:r>
            <a:r>
              <a:rPr lang="zh-CN" altLang="zh-CN" sz="2400" b="1" dirty="0"/>
              <a:t>,</a:t>
            </a:r>
          </a:p>
          <a:p>
            <a:pPr>
              <a:spcBef>
                <a:spcPct val="20000"/>
              </a:spcBef>
              <a:buClr>
                <a:schemeClr val="hlink"/>
              </a:buClr>
              <a:buSzPct val="120000"/>
            </a:pPr>
            <a:r>
              <a:rPr lang="zh-CN" sz="2400" b="1" dirty="0"/>
              <a:t>英国</a:t>
            </a:r>
            <a:r>
              <a:rPr lang="zh-CN" sz="2400" b="1" dirty="0">
                <a:solidFill>
                  <a:srgbClr val="FF0000"/>
                </a:solidFill>
              </a:rPr>
              <a:t>开始</a:t>
            </a:r>
            <a:r>
              <a:rPr lang="zh-CN" sz="2400" b="1" dirty="0"/>
              <a:t>确立海上霸权</a:t>
            </a:r>
          </a:p>
        </p:txBody>
      </p:sp>
      <p:sp>
        <p:nvSpPr>
          <p:cNvPr id="14366" name="Text Box 30">
            <a:hlinkClick r:id="rId2" action="ppaction://hlinksldjump"/>
          </p:cNvPr>
          <p:cNvSpPr txBox="1">
            <a:spLocks noChangeArrowheads="1"/>
          </p:cNvSpPr>
          <p:nvPr/>
        </p:nvSpPr>
        <p:spPr bwMode="auto">
          <a:xfrm>
            <a:off x="0" y="3975100"/>
            <a:ext cx="1643042" cy="461665"/>
          </a:xfrm>
          <a:prstGeom prst="rect">
            <a:avLst/>
          </a:prstGeom>
          <a:noFill/>
          <a:ln w="9525">
            <a:noFill/>
            <a:miter lim="800000"/>
            <a:headEnd/>
            <a:tailEnd/>
          </a:ln>
          <a:effectLst/>
        </p:spPr>
        <p:txBody>
          <a:bodyPr wrap="square">
            <a:spAutoFit/>
          </a:bodyPr>
          <a:lstStyle/>
          <a:p>
            <a:pPr algn="ctr">
              <a:spcBef>
                <a:spcPct val="20000"/>
              </a:spcBef>
              <a:buClr>
                <a:schemeClr val="hlink"/>
              </a:buClr>
              <a:buSzPct val="120000"/>
            </a:pPr>
            <a:r>
              <a:rPr lang="zh-CN" sz="2400" b="1" dirty="0">
                <a:solidFill>
                  <a:srgbClr val="FF0000"/>
                </a:solidFill>
                <a:effectLst>
                  <a:outerShdw blurRad="38100" dist="38100" dir="2700000" algn="tl">
                    <a:srgbClr val="C0C0C0"/>
                  </a:outerShdw>
                </a:effectLst>
                <a:latin typeface="宋体" pitchFamily="2" charset="-122"/>
              </a:rPr>
              <a:t>英荷战争</a:t>
            </a:r>
            <a:endParaRPr lang="zh-CN" sz="2400" dirty="0">
              <a:solidFill>
                <a:srgbClr val="FF0000"/>
              </a:solidFill>
              <a:latin typeface="宋体" pitchFamily="2" charset="-122"/>
            </a:endParaRPr>
          </a:p>
        </p:txBody>
      </p:sp>
      <p:sp>
        <p:nvSpPr>
          <p:cNvPr id="14367" name="Text Box 31"/>
          <p:cNvSpPr txBox="1">
            <a:spLocks noChangeArrowheads="1"/>
          </p:cNvSpPr>
          <p:nvPr/>
        </p:nvSpPr>
        <p:spPr bwMode="auto">
          <a:xfrm>
            <a:off x="1785918" y="3357562"/>
            <a:ext cx="3500462" cy="1643527"/>
          </a:xfrm>
          <a:prstGeom prst="rect">
            <a:avLst/>
          </a:prstGeom>
          <a:noFill/>
          <a:ln w="9525">
            <a:noFill/>
            <a:miter lim="800000"/>
            <a:headEnd/>
            <a:tailEnd/>
          </a:ln>
          <a:effectLst/>
        </p:spPr>
        <p:txBody>
          <a:bodyPr wrap="square">
            <a:spAutoFit/>
          </a:bodyPr>
          <a:lstStyle/>
          <a:p>
            <a:pPr>
              <a:spcBef>
                <a:spcPct val="20000"/>
              </a:spcBef>
              <a:buClr>
                <a:schemeClr val="hlink"/>
              </a:buClr>
              <a:buSzPct val="120000"/>
            </a:pPr>
            <a:r>
              <a:rPr lang="zh-CN" sz="2400" b="1" dirty="0"/>
              <a:t>西班牙衰落，荷兰控制世界；英法崛起</a:t>
            </a:r>
          </a:p>
          <a:p>
            <a:pPr>
              <a:spcBef>
                <a:spcPct val="20000"/>
              </a:spcBef>
              <a:buClr>
                <a:schemeClr val="hlink"/>
              </a:buClr>
              <a:buSzPct val="120000"/>
            </a:pPr>
            <a:r>
              <a:rPr lang="zh-CN" sz="2400" b="1" dirty="0"/>
              <a:t>导火线</a:t>
            </a:r>
            <a:r>
              <a:rPr lang="zh-CN" altLang="zh-CN" sz="2400" b="1" dirty="0"/>
              <a:t>:</a:t>
            </a:r>
            <a:r>
              <a:rPr lang="zh-CN" sz="2400" b="1" dirty="0"/>
              <a:t>英颁布</a:t>
            </a:r>
            <a:r>
              <a:rPr lang="zh-CN" altLang="zh-CN" sz="2400" b="1" dirty="0"/>
              <a:t>《</a:t>
            </a:r>
            <a:r>
              <a:rPr lang="zh-CN" sz="2400" b="1" dirty="0"/>
              <a:t>航海条例</a:t>
            </a:r>
            <a:r>
              <a:rPr lang="zh-CN" altLang="zh-CN" sz="2400" b="1" dirty="0"/>
              <a:t>》</a:t>
            </a:r>
          </a:p>
        </p:txBody>
      </p:sp>
      <p:sp>
        <p:nvSpPr>
          <p:cNvPr id="14368" name="Text Box 32"/>
          <p:cNvSpPr txBox="1">
            <a:spLocks noChangeArrowheads="1"/>
          </p:cNvSpPr>
          <p:nvPr/>
        </p:nvSpPr>
        <p:spPr bwMode="auto">
          <a:xfrm>
            <a:off x="5500694" y="3786190"/>
            <a:ext cx="3357586" cy="830997"/>
          </a:xfrm>
          <a:prstGeom prst="rect">
            <a:avLst/>
          </a:prstGeom>
          <a:noFill/>
          <a:ln w="9525">
            <a:noFill/>
            <a:miter lim="800000"/>
            <a:headEnd/>
            <a:tailEnd/>
          </a:ln>
          <a:effectLst/>
        </p:spPr>
        <p:txBody>
          <a:bodyPr wrap="square">
            <a:spAutoFit/>
          </a:bodyPr>
          <a:lstStyle/>
          <a:p>
            <a:pPr>
              <a:spcBef>
                <a:spcPct val="20000"/>
              </a:spcBef>
              <a:buClr>
                <a:schemeClr val="hlink"/>
              </a:buClr>
              <a:buSzPct val="120000"/>
            </a:pPr>
            <a:r>
              <a:rPr lang="zh-CN" sz="2400" b="1" dirty="0">
                <a:solidFill>
                  <a:srgbClr val="FF0000"/>
                </a:solidFill>
              </a:rPr>
              <a:t>荷兰丧失海上霸主地位</a:t>
            </a:r>
            <a:r>
              <a:rPr lang="zh-CN" sz="2400" b="1" dirty="0"/>
              <a:t>，失去北美殖民地</a:t>
            </a:r>
          </a:p>
        </p:txBody>
      </p:sp>
      <p:sp>
        <p:nvSpPr>
          <p:cNvPr id="14369" name="Text Box 33"/>
          <p:cNvSpPr txBox="1">
            <a:spLocks noChangeArrowheads="1"/>
          </p:cNvSpPr>
          <p:nvPr/>
        </p:nvSpPr>
        <p:spPr bwMode="auto">
          <a:xfrm>
            <a:off x="0" y="5638800"/>
            <a:ext cx="1714480" cy="461665"/>
          </a:xfrm>
          <a:prstGeom prst="rect">
            <a:avLst/>
          </a:prstGeom>
          <a:noFill/>
          <a:ln w="9525">
            <a:noFill/>
            <a:miter lim="800000"/>
            <a:headEnd/>
            <a:tailEnd/>
          </a:ln>
          <a:effectLst/>
        </p:spPr>
        <p:txBody>
          <a:bodyPr wrap="square">
            <a:spAutoFit/>
          </a:bodyPr>
          <a:lstStyle/>
          <a:p>
            <a:pPr algn="ctr">
              <a:spcBef>
                <a:spcPct val="50000"/>
              </a:spcBef>
            </a:pPr>
            <a:r>
              <a:rPr lang="zh-CN" sz="2400" b="1" dirty="0">
                <a:solidFill>
                  <a:srgbClr val="FF0000"/>
                </a:solidFill>
                <a:effectLst>
                  <a:outerShdw blurRad="38100" dist="38100" dir="2700000" algn="tl">
                    <a:srgbClr val="C0C0C0"/>
                  </a:outerShdw>
                </a:effectLst>
                <a:latin typeface="宋体" pitchFamily="2" charset="-122"/>
              </a:rPr>
              <a:t>英法战争</a:t>
            </a:r>
          </a:p>
        </p:txBody>
      </p:sp>
      <p:sp>
        <p:nvSpPr>
          <p:cNvPr id="14370" name="Text Box 34"/>
          <p:cNvSpPr txBox="1">
            <a:spLocks noChangeArrowheads="1"/>
          </p:cNvSpPr>
          <p:nvPr/>
        </p:nvSpPr>
        <p:spPr bwMode="auto">
          <a:xfrm>
            <a:off x="1785918" y="5286388"/>
            <a:ext cx="3500462" cy="1384995"/>
          </a:xfrm>
          <a:prstGeom prst="rect">
            <a:avLst/>
          </a:prstGeom>
          <a:noFill/>
          <a:ln w="9525">
            <a:noFill/>
            <a:miter lim="800000"/>
            <a:headEnd/>
            <a:tailEnd/>
          </a:ln>
          <a:effectLst/>
        </p:spPr>
        <p:txBody>
          <a:bodyPr wrap="square">
            <a:spAutoFit/>
          </a:bodyPr>
          <a:lstStyle/>
          <a:p>
            <a:pPr>
              <a:spcBef>
                <a:spcPct val="50000"/>
              </a:spcBef>
            </a:pPr>
            <a:r>
              <a:rPr lang="zh-CN" sz="2400" b="1" dirty="0"/>
              <a:t>法国插足印度、北美</a:t>
            </a:r>
          </a:p>
          <a:p>
            <a:pPr>
              <a:spcBef>
                <a:spcPct val="50000"/>
              </a:spcBef>
            </a:pPr>
            <a:r>
              <a:rPr lang="zh-CN" sz="2400" b="1" dirty="0"/>
              <a:t>英法在印度、北美矛盾尖锐</a:t>
            </a:r>
          </a:p>
        </p:txBody>
      </p:sp>
      <p:sp>
        <p:nvSpPr>
          <p:cNvPr id="14371" name="Text Box 35">
            <a:hlinkClick r:id="rId3" action="ppaction://hlinksldjump"/>
          </p:cNvPr>
          <p:cNvSpPr txBox="1">
            <a:spLocks noChangeArrowheads="1"/>
          </p:cNvSpPr>
          <p:nvPr/>
        </p:nvSpPr>
        <p:spPr bwMode="auto">
          <a:xfrm>
            <a:off x="5429256" y="5214950"/>
            <a:ext cx="3571900" cy="1200329"/>
          </a:xfrm>
          <a:prstGeom prst="rect">
            <a:avLst/>
          </a:prstGeom>
          <a:noFill/>
          <a:ln w="9525">
            <a:noFill/>
            <a:miter lim="800000"/>
            <a:headEnd/>
            <a:tailEnd/>
          </a:ln>
          <a:effectLst/>
        </p:spPr>
        <p:txBody>
          <a:bodyPr wrap="square">
            <a:spAutoFit/>
          </a:bodyPr>
          <a:lstStyle/>
          <a:p>
            <a:pPr>
              <a:spcBef>
                <a:spcPct val="50000"/>
              </a:spcBef>
            </a:pPr>
            <a:r>
              <a:rPr lang="zh-CN" sz="2400" b="1" dirty="0"/>
              <a:t>英国获得法属北美殖民地，确立在印度优势，</a:t>
            </a:r>
            <a:r>
              <a:rPr lang="zh-CN" sz="2400" b="1" dirty="0">
                <a:solidFill>
                  <a:srgbClr val="FF0000"/>
                </a:solidFill>
              </a:rPr>
              <a:t>最终确立</a:t>
            </a:r>
            <a:r>
              <a:rPr lang="zh-CN" sz="2400" b="1" dirty="0"/>
              <a:t>世界殖民霸权</a:t>
            </a:r>
          </a:p>
        </p:txBody>
      </p:sp>
      <p:sp>
        <p:nvSpPr>
          <p:cNvPr id="15" name="Rectangle 2"/>
          <p:cNvSpPr>
            <a:spLocks noChangeArrowheads="1"/>
          </p:cNvSpPr>
          <p:nvPr/>
        </p:nvSpPr>
        <p:spPr bwMode="auto">
          <a:xfrm>
            <a:off x="0" y="1"/>
            <a:ext cx="9144000" cy="857232"/>
          </a:xfrm>
          <a:prstGeom prst="rect">
            <a:avLst/>
          </a:prstGeom>
          <a:solidFill>
            <a:srgbClr val="7030A0"/>
          </a:solidFill>
          <a:ln w="9525">
            <a:solidFill>
              <a:srgbClr val="0066FF"/>
            </a:solidFill>
            <a:miter lim="800000"/>
            <a:headEnd/>
            <a:tailEnd/>
          </a:ln>
          <a:effectLst/>
        </p:spPr>
        <p:txBody>
          <a:bodyPr anchor="ctr"/>
          <a:lstStyle/>
          <a:p>
            <a:r>
              <a:rPr lang="zh-CN" altLang="en-US" sz="3200" b="1" dirty="0" smtClean="0">
                <a:solidFill>
                  <a:schemeClr val="bg1"/>
                </a:solidFill>
                <a:latin typeface="黑体" pitchFamily="49" charset="-122"/>
                <a:ea typeface="黑体" pitchFamily="49" charset="-122"/>
              </a:rPr>
              <a:t>二、英国的殖民扩张</a:t>
            </a:r>
            <a:r>
              <a:rPr lang="en-US" altLang="zh-CN" sz="3200" b="1" dirty="0" smtClean="0">
                <a:solidFill>
                  <a:schemeClr val="bg1"/>
                </a:solidFill>
                <a:latin typeface="黑体" pitchFamily="49" charset="-122"/>
                <a:ea typeface="黑体" pitchFamily="49" charset="-122"/>
              </a:rPr>
              <a:t>——</a:t>
            </a:r>
            <a:r>
              <a:rPr lang="zh-CN" altLang="en-US" sz="3200" b="1" dirty="0" smtClean="0">
                <a:solidFill>
                  <a:srgbClr val="FF0000"/>
                </a:solidFill>
                <a:ea typeface="黑体" pitchFamily="49" charset="-122"/>
              </a:rPr>
              <a:t>“</a:t>
            </a:r>
            <a:r>
              <a:rPr lang="zh-CN" altLang="en-US" sz="3200" b="1" dirty="0" smtClean="0">
                <a:solidFill>
                  <a:srgbClr val="FF0000"/>
                </a:solidFill>
                <a:ea typeface="黑体" pitchFamily="49" charset="-122"/>
              </a:rPr>
              <a:t>日不落帝国”</a:t>
            </a:r>
            <a:endParaRPr lang="zh-CN" altLang="en-US" sz="3200" b="1" dirty="0">
              <a:solidFill>
                <a:schemeClr val="bg1"/>
              </a:solidFill>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364"/>
                                        </p:tgtEl>
                                        <p:attrNameLst>
                                          <p:attrName>style.visibility</p:attrName>
                                        </p:attrNameLst>
                                      </p:cBhvr>
                                      <p:to>
                                        <p:strVal val="visible"/>
                                      </p:to>
                                    </p:set>
                                    <p:anim calcmode="lin" valueType="num">
                                      <p:cBhvr additive="base">
                                        <p:cTn id="12" dur="500" fill="hold"/>
                                        <p:tgtEl>
                                          <p:spTgt spid="14364"/>
                                        </p:tgtEl>
                                        <p:attrNameLst>
                                          <p:attrName>ppt_x</p:attrName>
                                        </p:attrNameLst>
                                      </p:cBhvr>
                                      <p:tavLst>
                                        <p:tav tm="0">
                                          <p:val>
                                            <p:strVal val="0-#ppt_w/2"/>
                                          </p:val>
                                        </p:tav>
                                        <p:tav tm="100000">
                                          <p:val>
                                            <p:strVal val="#ppt_x"/>
                                          </p:val>
                                        </p:tav>
                                      </p:tavLst>
                                    </p:anim>
                                    <p:anim calcmode="lin" valueType="num">
                                      <p:cBhvr additive="base">
                                        <p:cTn id="13" dur="500" fill="hold"/>
                                        <p:tgtEl>
                                          <p:spTgt spid="1436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4365"/>
                                        </p:tgtEl>
                                        <p:attrNameLst>
                                          <p:attrName>style.visibility</p:attrName>
                                        </p:attrNameLst>
                                      </p:cBhvr>
                                      <p:to>
                                        <p:strVal val="visible"/>
                                      </p:to>
                                    </p:set>
                                    <p:anim calcmode="lin" valueType="num">
                                      <p:cBhvr additive="base">
                                        <p:cTn id="18" dur="500" fill="hold"/>
                                        <p:tgtEl>
                                          <p:spTgt spid="14365"/>
                                        </p:tgtEl>
                                        <p:attrNameLst>
                                          <p:attrName>ppt_x</p:attrName>
                                        </p:attrNameLst>
                                      </p:cBhvr>
                                      <p:tavLst>
                                        <p:tav tm="0">
                                          <p:val>
                                            <p:strVal val="1+#ppt_w/2"/>
                                          </p:val>
                                        </p:tav>
                                        <p:tav tm="100000">
                                          <p:val>
                                            <p:strVal val="#ppt_x"/>
                                          </p:val>
                                        </p:tav>
                                      </p:tavLst>
                                    </p:anim>
                                    <p:anim calcmode="lin" valueType="num">
                                      <p:cBhvr additive="base">
                                        <p:cTn id="19" dur="500" fill="hold"/>
                                        <p:tgtEl>
                                          <p:spTgt spid="1436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366"/>
                                        </p:tgtEl>
                                        <p:attrNameLst>
                                          <p:attrName>style.visibility</p:attrName>
                                        </p:attrNameLst>
                                      </p:cBhvr>
                                      <p:to>
                                        <p:strVal val="visible"/>
                                      </p:to>
                                    </p:set>
                                    <p:anim calcmode="lin" valueType="num">
                                      <p:cBhvr additive="base">
                                        <p:cTn id="24" dur="500" fill="hold"/>
                                        <p:tgtEl>
                                          <p:spTgt spid="14366"/>
                                        </p:tgtEl>
                                        <p:attrNameLst>
                                          <p:attrName>ppt_x</p:attrName>
                                        </p:attrNameLst>
                                      </p:cBhvr>
                                      <p:tavLst>
                                        <p:tav tm="0">
                                          <p:val>
                                            <p:strVal val="0-#ppt_w/2"/>
                                          </p:val>
                                        </p:tav>
                                        <p:tav tm="100000">
                                          <p:val>
                                            <p:strVal val="#ppt_x"/>
                                          </p:val>
                                        </p:tav>
                                      </p:tavLst>
                                    </p:anim>
                                    <p:anim calcmode="lin" valueType="num">
                                      <p:cBhvr additive="base">
                                        <p:cTn id="25" dur="500" fill="hold"/>
                                        <p:tgtEl>
                                          <p:spTgt spid="1436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367"/>
                                        </p:tgtEl>
                                        <p:attrNameLst>
                                          <p:attrName>style.visibility</p:attrName>
                                        </p:attrNameLst>
                                      </p:cBhvr>
                                      <p:to>
                                        <p:strVal val="visible"/>
                                      </p:to>
                                    </p:set>
                                    <p:anim calcmode="lin" valueType="num">
                                      <p:cBhvr additive="base">
                                        <p:cTn id="30" dur="500" fill="hold"/>
                                        <p:tgtEl>
                                          <p:spTgt spid="14367"/>
                                        </p:tgtEl>
                                        <p:attrNameLst>
                                          <p:attrName>ppt_x</p:attrName>
                                        </p:attrNameLst>
                                      </p:cBhvr>
                                      <p:tavLst>
                                        <p:tav tm="0">
                                          <p:val>
                                            <p:strVal val="0-#ppt_w/2"/>
                                          </p:val>
                                        </p:tav>
                                        <p:tav tm="100000">
                                          <p:val>
                                            <p:strVal val="#ppt_x"/>
                                          </p:val>
                                        </p:tav>
                                      </p:tavLst>
                                    </p:anim>
                                    <p:anim calcmode="lin" valueType="num">
                                      <p:cBhvr additive="base">
                                        <p:cTn id="31" dur="500" fill="hold"/>
                                        <p:tgtEl>
                                          <p:spTgt spid="1436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4368"/>
                                        </p:tgtEl>
                                        <p:attrNameLst>
                                          <p:attrName>style.visibility</p:attrName>
                                        </p:attrNameLst>
                                      </p:cBhvr>
                                      <p:to>
                                        <p:strVal val="visible"/>
                                      </p:to>
                                    </p:set>
                                    <p:anim calcmode="lin" valueType="num">
                                      <p:cBhvr additive="base">
                                        <p:cTn id="36" dur="500" fill="hold"/>
                                        <p:tgtEl>
                                          <p:spTgt spid="14368"/>
                                        </p:tgtEl>
                                        <p:attrNameLst>
                                          <p:attrName>ppt_x</p:attrName>
                                        </p:attrNameLst>
                                      </p:cBhvr>
                                      <p:tavLst>
                                        <p:tav tm="0">
                                          <p:val>
                                            <p:strVal val="1+#ppt_w/2"/>
                                          </p:val>
                                        </p:tav>
                                        <p:tav tm="100000">
                                          <p:val>
                                            <p:strVal val="#ppt_x"/>
                                          </p:val>
                                        </p:tav>
                                      </p:tavLst>
                                    </p:anim>
                                    <p:anim calcmode="lin" valueType="num">
                                      <p:cBhvr additive="base">
                                        <p:cTn id="37" dur="500" fill="hold"/>
                                        <p:tgtEl>
                                          <p:spTgt spid="1436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4369"/>
                                        </p:tgtEl>
                                        <p:attrNameLst>
                                          <p:attrName>style.visibility</p:attrName>
                                        </p:attrNameLst>
                                      </p:cBhvr>
                                      <p:to>
                                        <p:strVal val="visible"/>
                                      </p:to>
                                    </p:set>
                                    <p:anim calcmode="lin" valueType="num">
                                      <p:cBhvr additive="base">
                                        <p:cTn id="42" dur="500" fill="hold"/>
                                        <p:tgtEl>
                                          <p:spTgt spid="14369"/>
                                        </p:tgtEl>
                                        <p:attrNameLst>
                                          <p:attrName>ppt_x</p:attrName>
                                        </p:attrNameLst>
                                      </p:cBhvr>
                                      <p:tavLst>
                                        <p:tav tm="0">
                                          <p:val>
                                            <p:strVal val="0-#ppt_w/2"/>
                                          </p:val>
                                        </p:tav>
                                        <p:tav tm="100000">
                                          <p:val>
                                            <p:strVal val="#ppt_x"/>
                                          </p:val>
                                        </p:tav>
                                      </p:tavLst>
                                    </p:anim>
                                    <p:anim calcmode="lin" valueType="num">
                                      <p:cBhvr additive="base">
                                        <p:cTn id="43" dur="500" fill="hold"/>
                                        <p:tgtEl>
                                          <p:spTgt spid="1436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370"/>
                                        </p:tgtEl>
                                        <p:attrNameLst>
                                          <p:attrName>style.visibility</p:attrName>
                                        </p:attrNameLst>
                                      </p:cBhvr>
                                      <p:to>
                                        <p:strVal val="visible"/>
                                      </p:to>
                                    </p:set>
                                    <p:anim calcmode="lin" valueType="num">
                                      <p:cBhvr additive="base">
                                        <p:cTn id="48" dur="500" fill="hold"/>
                                        <p:tgtEl>
                                          <p:spTgt spid="14370"/>
                                        </p:tgtEl>
                                        <p:attrNameLst>
                                          <p:attrName>ppt_x</p:attrName>
                                        </p:attrNameLst>
                                      </p:cBhvr>
                                      <p:tavLst>
                                        <p:tav tm="0">
                                          <p:val>
                                            <p:strVal val="#ppt_x"/>
                                          </p:val>
                                        </p:tav>
                                        <p:tav tm="100000">
                                          <p:val>
                                            <p:strVal val="#ppt_x"/>
                                          </p:val>
                                        </p:tav>
                                      </p:tavLst>
                                    </p:anim>
                                    <p:anim calcmode="lin" valueType="num">
                                      <p:cBhvr additive="base">
                                        <p:cTn id="49" dur="500" fill="hold"/>
                                        <p:tgtEl>
                                          <p:spTgt spid="1437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371"/>
                                        </p:tgtEl>
                                        <p:attrNameLst>
                                          <p:attrName>style.visibility</p:attrName>
                                        </p:attrNameLst>
                                      </p:cBhvr>
                                      <p:to>
                                        <p:strVal val="visible"/>
                                      </p:to>
                                    </p:set>
                                    <p:anim calcmode="lin" valueType="num">
                                      <p:cBhvr additive="base">
                                        <p:cTn id="54" dur="500" fill="hold"/>
                                        <p:tgtEl>
                                          <p:spTgt spid="14371"/>
                                        </p:tgtEl>
                                        <p:attrNameLst>
                                          <p:attrName>ppt_x</p:attrName>
                                        </p:attrNameLst>
                                      </p:cBhvr>
                                      <p:tavLst>
                                        <p:tav tm="0">
                                          <p:val>
                                            <p:strVal val="1+#ppt_w/2"/>
                                          </p:val>
                                        </p:tav>
                                        <p:tav tm="100000">
                                          <p:val>
                                            <p:strVal val="#ppt_x"/>
                                          </p:val>
                                        </p:tav>
                                      </p:tavLst>
                                    </p:anim>
                                    <p:anim calcmode="lin" valueType="num">
                                      <p:cBhvr additive="base">
                                        <p:cTn id="55" dur="500" fill="hold"/>
                                        <p:tgtEl>
                                          <p:spTgt spid="143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4" grpId="0" autoUpdateAnimBg="0"/>
      <p:bldP spid="14365" grpId="0" autoUpdateAnimBg="0"/>
      <p:bldP spid="14366" grpId="0" autoUpdateAnimBg="0"/>
      <p:bldP spid="14367" grpId="0" autoUpdateAnimBg="0"/>
      <p:bldP spid="14368" grpId="0" autoUpdateAnimBg="0"/>
      <p:bldP spid="14369" grpId="0" autoUpdateAnimBg="0"/>
      <p:bldP spid="14370" grpId="0" autoUpdateAnimBg="0"/>
      <p:bldP spid="1437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ap"/>
          <p:cNvPicPr>
            <a:picLocks noChangeAspect="1" noChangeArrowheads="1"/>
          </p:cNvPicPr>
          <p:nvPr/>
        </p:nvPicPr>
        <p:blipFill>
          <a:blip r:embed="rId2"/>
          <a:srcRect l="3282" t="6270" r="4024" b="3558"/>
          <a:stretch>
            <a:fillRect/>
          </a:stretch>
        </p:blipFill>
        <p:spPr bwMode="auto">
          <a:xfrm>
            <a:off x="0" y="620713"/>
            <a:ext cx="9144000" cy="6237287"/>
          </a:xfrm>
          <a:prstGeom prst="rect">
            <a:avLst/>
          </a:prstGeom>
          <a:noFill/>
          <a:ln w="9525">
            <a:noFill/>
            <a:miter lim="800000"/>
            <a:headEnd/>
            <a:tailEnd/>
          </a:ln>
        </p:spPr>
      </p:pic>
      <p:sp>
        <p:nvSpPr>
          <p:cNvPr id="58372" name="AutoShape 4" descr="14994453">
            <a:hlinkClick r:id="rId3"/>
          </p:cNvPr>
          <p:cNvSpPr>
            <a:spLocks noChangeAspect="1" noChangeArrowheads="1"/>
          </p:cNvSpPr>
          <p:nvPr/>
        </p:nvSpPr>
        <p:spPr bwMode="auto">
          <a:xfrm>
            <a:off x="4419600" y="3216275"/>
            <a:ext cx="304800" cy="304800"/>
          </a:xfrm>
          <a:prstGeom prst="rect">
            <a:avLst/>
          </a:prstGeom>
          <a:noFill/>
        </p:spPr>
        <p:txBody>
          <a:bodyPr/>
          <a:lstStyle/>
          <a:p>
            <a:endParaRPr lang="zh-CN" altLang="en-US"/>
          </a:p>
        </p:txBody>
      </p:sp>
      <p:sp>
        <p:nvSpPr>
          <p:cNvPr id="58377" name="Text Box 9"/>
          <p:cNvSpPr txBox="1">
            <a:spLocks noChangeArrowheads="1"/>
          </p:cNvSpPr>
          <p:nvPr/>
        </p:nvSpPr>
        <p:spPr bwMode="auto">
          <a:xfrm>
            <a:off x="1763713" y="44450"/>
            <a:ext cx="5761037" cy="457200"/>
          </a:xfrm>
          <a:prstGeom prst="rect">
            <a:avLst/>
          </a:prstGeom>
          <a:noFill/>
          <a:ln w="9525">
            <a:noFill/>
            <a:miter lim="800000"/>
            <a:headEnd/>
            <a:tailEnd/>
          </a:ln>
          <a:effectLst/>
        </p:spPr>
        <p:txBody>
          <a:bodyPr>
            <a:spAutoFit/>
          </a:bodyPr>
          <a:lstStyle/>
          <a:p>
            <a:endParaRPr kumimoji="1" lang="zh-CN" altLang="zh-CN" sz="2400" b="1">
              <a:latin typeface="黑体" pitchFamily="49" charset="-122"/>
              <a:ea typeface="黑体" pitchFamily="49" charset="-122"/>
            </a:endParaRPr>
          </a:p>
        </p:txBody>
      </p:sp>
      <p:sp>
        <p:nvSpPr>
          <p:cNvPr id="58378" name="Text Box 10"/>
          <p:cNvSpPr txBox="1">
            <a:spLocks noChangeArrowheads="1"/>
          </p:cNvSpPr>
          <p:nvPr/>
        </p:nvSpPr>
        <p:spPr bwMode="auto">
          <a:xfrm>
            <a:off x="1908175" y="3716338"/>
            <a:ext cx="1295400" cy="457200"/>
          </a:xfrm>
          <a:prstGeom prst="rect">
            <a:avLst/>
          </a:prstGeom>
          <a:noFill/>
          <a:ln w="9525">
            <a:noFill/>
            <a:miter lim="800000"/>
            <a:headEnd/>
            <a:tailEnd/>
          </a:ln>
          <a:effectLst/>
        </p:spPr>
        <p:txBody>
          <a:bodyPr>
            <a:spAutoFit/>
          </a:bodyPr>
          <a:lstStyle/>
          <a:p>
            <a:pPr>
              <a:spcBef>
                <a:spcPct val="50000"/>
              </a:spcBef>
            </a:pPr>
            <a:endParaRPr kumimoji="1" lang="zh-CN" altLang="zh-CN" sz="2400" b="1">
              <a:latin typeface="Times New Roman" pitchFamily="18" charset="0"/>
            </a:endParaRPr>
          </a:p>
        </p:txBody>
      </p:sp>
      <p:sp>
        <p:nvSpPr>
          <p:cNvPr id="58382" name="Text Box 14"/>
          <p:cNvSpPr txBox="1">
            <a:spLocks noChangeArrowheads="1"/>
          </p:cNvSpPr>
          <p:nvPr/>
        </p:nvSpPr>
        <p:spPr bwMode="auto">
          <a:xfrm>
            <a:off x="1258888" y="0"/>
            <a:ext cx="6553200" cy="579438"/>
          </a:xfrm>
          <a:prstGeom prst="rect">
            <a:avLst/>
          </a:prstGeom>
          <a:noFill/>
          <a:ln w="9525">
            <a:noFill/>
            <a:miter lim="800000"/>
            <a:headEnd/>
            <a:tailEnd/>
          </a:ln>
          <a:effectLst/>
        </p:spPr>
        <p:txBody>
          <a:bodyPr>
            <a:spAutoFit/>
          </a:bodyPr>
          <a:lstStyle/>
          <a:p>
            <a:pPr algn="ctr">
              <a:spcBef>
                <a:spcPct val="50000"/>
              </a:spcBef>
            </a:pPr>
            <a:r>
              <a:rPr lang="en-US" altLang="zh-CN" sz="3200" b="1" dirty="0">
                <a:solidFill>
                  <a:srgbClr val="0000FF"/>
                </a:solidFill>
                <a:latin typeface="黑体" pitchFamily="49" charset="-122"/>
                <a:ea typeface="黑体" pitchFamily="49" charset="-122"/>
              </a:rPr>
              <a:t>16-</a:t>
            </a:r>
            <a:r>
              <a:rPr lang="en-US" altLang="zh-CN" sz="3200" b="1" dirty="0" smtClean="0">
                <a:solidFill>
                  <a:srgbClr val="0000FF"/>
                </a:solidFill>
                <a:latin typeface="黑体" pitchFamily="49" charset="-122"/>
                <a:ea typeface="黑体" pitchFamily="49" charset="-122"/>
              </a:rPr>
              <a:t>18</a:t>
            </a:r>
            <a:r>
              <a:rPr lang="zh-CN" altLang="en-US" sz="3200" b="1" dirty="0" smtClean="0">
                <a:solidFill>
                  <a:srgbClr val="0000FF"/>
                </a:solidFill>
                <a:latin typeface="黑体" pitchFamily="49" charset="-122"/>
                <a:ea typeface="黑体" pitchFamily="49" charset="-122"/>
              </a:rPr>
              <a:t>世纪英国的</a:t>
            </a:r>
            <a:r>
              <a:rPr lang="zh-CN" altLang="en-US" sz="3200" b="1" dirty="0">
                <a:solidFill>
                  <a:srgbClr val="0000FF"/>
                </a:solidFill>
                <a:latin typeface="黑体" pitchFamily="49" charset="-122"/>
                <a:ea typeface="黑体" pitchFamily="49" charset="-122"/>
              </a:rPr>
              <a:t>殖民扩张图</a:t>
            </a:r>
          </a:p>
        </p:txBody>
      </p:sp>
      <p:pic>
        <p:nvPicPr>
          <p:cNvPr id="58383" name="Picture 15" descr="u=3631256366,2667097416&amp;gp=2"/>
          <p:cNvPicPr>
            <a:picLocks noChangeAspect="1" noChangeArrowheads="1"/>
          </p:cNvPicPr>
          <p:nvPr/>
        </p:nvPicPr>
        <p:blipFill>
          <a:blip r:embed="rId4"/>
          <a:srcRect/>
          <a:stretch>
            <a:fillRect/>
          </a:stretch>
        </p:blipFill>
        <p:spPr bwMode="auto">
          <a:xfrm>
            <a:off x="3779838" y="1052513"/>
            <a:ext cx="720725" cy="336550"/>
          </a:xfrm>
          <a:prstGeom prst="rect">
            <a:avLst/>
          </a:prstGeom>
          <a:noFill/>
          <a:ln w="9525">
            <a:noFill/>
            <a:miter lim="800000"/>
            <a:headEnd/>
            <a:tailEnd/>
          </a:ln>
        </p:spPr>
      </p:pic>
      <p:pic>
        <p:nvPicPr>
          <p:cNvPr id="58390" name="Picture 22" descr="u=3631256366,2667097416&amp;gp=2"/>
          <p:cNvPicPr>
            <a:picLocks noChangeAspect="1" noChangeArrowheads="1"/>
          </p:cNvPicPr>
          <p:nvPr/>
        </p:nvPicPr>
        <p:blipFill>
          <a:blip r:embed="rId4"/>
          <a:srcRect/>
          <a:stretch>
            <a:fillRect/>
          </a:stretch>
        </p:blipFill>
        <p:spPr bwMode="auto">
          <a:xfrm>
            <a:off x="7596188" y="3933825"/>
            <a:ext cx="855662" cy="569913"/>
          </a:xfrm>
          <a:prstGeom prst="rect">
            <a:avLst/>
          </a:prstGeom>
          <a:noFill/>
          <a:ln w="9525">
            <a:noFill/>
            <a:miter lim="800000"/>
            <a:headEnd/>
            <a:tailEnd/>
          </a:ln>
        </p:spPr>
      </p:pic>
      <p:pic>
        <p:nvPicPr>
          <p:cNvPr id="58391" name="Picture 23" descr="u=3631256366,2667097416&amp;gp=2"/>
          <p:cNvPicPr>
            <a:picLocks noChangeAspect="1" noChangeArrowheads="1"/>
          </p:cNvPicPr>
          <p:nvPr/>
        </p:nvPicPr>
        <p:blipFill>
          <a:blip r:embed="rId4"/>
          <a:srcRect/>
          <a:stretch>
            <a:fillRect/>
          </a:stretch>
        </p:blipFill>
        <p:spPr bwMode="auto">
          <a:xfrm>
            <a:off x="6000760" y="2571744"/>
            <a:ext cx="681038" cy="454025"/>
          </a:xfrm>
          <a:prstGeom prst="rect">
            <a:avLst/>
          </a:prstGeom>
          <a:noFill/>
          <a:ln w="9525">
            <a:noFill/>
            <a:miter lim="800000"/>
            <a:headEnd/>
            <a:tailEnd/>
          </a:ln>
        </p:spPr>
      </p:pic>
      <p:pic>
        <p:nvPicPr>
          <p:cNvPr id="58392" name="Picture 24" descr="u=3631256366,2667097416&amp;gp=2"/>
          <p:cNvPicPr>
            <a:picLocks noChangeAspect="1" noChangeArrowheads="1"/>
          </p:cNvPicPr>
          <p:nvPr/>
        </p:nvPicPr>
        <p:blipFill>
          <a:blip r:embed="rId4"/>
          <a:srcRect/>
          <a:stretch>
            <a:fillRect/>
          </a:stretch>
        </p:blipFill>
        <p:spPr bwMode="auto">
          <a:xfrm>
            <a:off x="1071538" y="1714488"/>
            <a:ext cx="647700" cy="430213"/>
          </a:xfrm>
          <a:prstGeom prst="rect">
            <a:avLst/>
          </a:prstGeom>
          <a:noFill/>
          <a:ln w="9525">
            <a:noFill/>
            <a:miter lim="800000"/>
            <a:headEnd/>
            <a:tailEnd/>
          </a:ln>
        </p:spPr>
      </p:pic>
      <p:pic>
        <p:nvPicPr>
          <p:cNvPr id="58393" name="Picture 25" descr="u=3631256366,2667097416&amp;gp=2"/>
          <p:cNvPicPr>
            <a:picLocks noChangeAspect="1" noChangeArrowheads="1"/>
          </p:cNvPicPr>
          <p:nvPr/>
        </p:nvPicPr>
        <p:blipFill>
          <a:blip r:embed="rId4"/>
          <a:srcRect/>
          <a:stretch>
            <a:fillRect/>
          </a:stretch>
        </p:blipFill>
        <p:spPr bwMode="auto">
          <a:xfrm>
            <a:off x="4643438" y="4071942"/>
            <a:ext cx="504825" cy="479425"/>
          </a:xfrm>
          <a:prstGeom prst="rect">
            <a:avLst/>
          </a:prstGeom>
          <a:noFill/>
          <a:ln w="9525">
            <a:noFill/>
            <a:miter lim="800000"/>
            <a:headEnd/>
            <a:tailEnd/>
          </a:ln>
        </p:spPr>
      </p:pic>
      <p:pic>
        <p:nvPicPr>
          <p:cNvPr id="58394" name="Picture 26" descr="u=3631256366,2667097416&amp;gp=2"/>
          <p:cNvPicPr>
            <a:picLocks noChangeAspect="1" noChangeArrowheads="1"/>
          </p:cNvPicPr>
          <p:nvPr/>
        </p:nvPicPr>
        <p:blipFill>
          <a:blip r:embed="rId4"/>
          <a:srcRect/>
          <a:stretch>
            <a:fillRect/>
          </a:stretch>
        </p:blipFill>
        <p:spPr bwMode="auto">
          <a:xfrm>
            <a:off x="1785918" y="2071678"/>
            <a:ext cx="649287" cy="466725"/>
          </a:xfrm>
          <a:prstGeom prst="rect">
            <a:avLst/>
          </a:prstGeom>
          <a:noFill/>
          <a:ln w="9525">
            <a:noFill/>
            <a:miter lim="800000"/>
            <a:headEnd/>
            <a:tailEnd/>
          </a:ln>
        </p:spPr>
      </p:pic>
      <p:sp>
        <p:nvSpPr>
          <p:cNvPr id="58395" name="Rectangle 27">
            <a:hlinkClick r:id="rId5" action="ppaction://hlinksldjump"/>
          </p:cNvPr>
          <p:cNvSpPr>
            <a:spLocks noChangeArrowheads="1"/>
          </p:cNvSpPr>
          <p:nvPr/>
        </p:nvSpPr>
        <p:spPr bwMode="auto">
          <a:xfrm>
            <a:off x="0" y="3214686"/>
            <a:ext cx="9144000" cy="2774950"/>
          </a:xfrm>
          <a:prstGeom prst="rect">
            <a:avLst/>
          </a:prstGeom>
          <a:solidFill>
            <a:schemeClr val="accent5">
              <a:lumMod val="20000"/>
              <a:lumOff val="80000"/>
              <a:alpha val="72000"/>
            </a:schemeClr>
          </a:solidFill>
          <a:ln w="22225" algn="ctr">
            <a:noFill/>
            <a:miter lim="800000"/>
            <a:headEnd/>
            <a:tailEnd/>
          </a:ln>
          <a:effectLst/>
        </p:spPr>
        <p:txBody>
          <a:bodyPr>
            <a:spAutoFit/>
          </a:bodyPr>
          <a:lstStyle/>
          <a:p>
            <a:pPr>
              <a:lnSpc>
                <a:spcPct val="110000"/>
              </a:lnSpc>
              <a:spcBef>
                <a:spcPct val="50000"/>
              </a:spcBef>
            </a:pPr>
            <a:r>
              <a:rPr lang="en-US" altLang="zh-CN" sz="3200" b="1" dirty="0">
                <a:solidFill>
                  <a:srgbClr val="FF3300"/>
                </a:solidFill>
                <a:latin typeface="华文楷体"/>
                <a:ea typeface="黑体" pitchFamily="49" charset="-122"/>
              </a:rPr>
              <a:t>“</a:t>
            </a:r>
            <a:r>
              <a:rPr lang="zh-CN" altLang="en-US" sz="3200" b="1" dirty="0">
                <a:solidFill>
                  <a:srgbClr val="FF3300"/>
                </a:solidFill>
                <a:latin typeface="黑体" pitchFamily="49" charset="-122"/>
                <a:ea typeface="黑体" pitchFamily="49" charset="-122"/>
              </a:rPr>
              <a:t>大洋洲是我们的牧场，阿根廷和北美西部草原上有我们的牛群，秘鲁送来它的白银，南非和澳大利亚的黄金流向伦敦。印度和中国人为我们种茶，而且我们的咖啡、白糖和香料种植园遍布东印度群岛。</a:t>
            </a:r>
            <a:r>
              <a:rPr lang="zh-CN" altLang="en-US" sz="3200" b="1" dirty="0">
                <a:solidFill>
                  <a:srgbClr val="FF3300"/>
                </a:solidFill>
                <a:latin typeface="华文楷体"/>
                <a:ea typeface="黑体" pitchFamily="49" charset="-122"/>
              </a:rPr>
              <a:t>”</a:t>
            </a:r>
            <a:r>
              <a:rPr lang="zh-CN" altLang="en-US" sz="3200" b="1" dirty="0">
                <a:solidFill>
                  <a:srgbClr val="FF3300"/>
                </a:solidFill>
                <a:latin typeface="黑体" pitchFamily="49" charset="-122"/>
                <a:ea typeface="黑体" pitchFamily="49"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392"/>
                                        </p:tgtEl>
                                        <p:attrNameLst>
                                          <p:attrName>style.visibility</p:attrName>
                                        </p:attrNameLst>
                                      </p:cBhvr>
                                      <p:to>
                                        <p:strVal val="visible"/>
                                      </p:to>
                                    </p:set>
                                    <p:animEffect transition="in" filter="checkerboard(across)">
                                      <p:cBhvr>
                                        <p:cTn id="7" dur="500"/>
                                        <p:tgtEl>
                                          <p:spTgt spid="58392"/>
                                        </p:tgtEl>
                                      </p:cBhvr>
                                    </p:animEffect>
                                  </p:childTnLst>
                                </p:cTn>
                              </p:par>
                              <p:par>
                                <p:cTn id="8" presetID="5" presetClass="entr" presetSubtype="10" fill="hold" nodeType="withEffect">
                                  <p:stCondLst>
                                    <p:cond delay="0"/>
                                  </p:stCondLst>
                                  <p:childTnLst>
                                    <p:set>
                                      <p:cBhvr>
                                        <p:cTn id="9" dur="1" fill="hold">
                                          <p:stCondLst>
                                            <p:cond delay="0"/>
                                          </p:stCondLst>
                                        </p:cTn>
                                        <p:tgtEl>
                                          <p:spTgt spid="58394"/>
                                        </p:tgtEl>
                                        <p:attrNameLst>
                                          <p:attrName>style.visibility</p:attrName>
                                        </p:attrNameLst>
                                      </p:cBhvr>
                                      <p:to>
                                        <p:strVal val="visible"/>
                                      </p:to>
                                    </p:set>
                                    <p:animEffect transition="in" filter="checkerboard(across)">
                                      <p:cBhvr>
                                        <p:cTn id="10" dur="500"/>
                                        <p:tgtEl>
                                          <p:spTgt spid="58394"/>
                                        </p:tgtEl>
                                      </p:cBhvr>
                                    </p:animEffect>
                                  </p:childTnLst>
                                </p:cTn>
                              </p:par>
                              <p:par>
                                <p:cTn id="11" presetID="5" presetClass="entr" presetSubtype="10" fill="hold" nodeType="withEffect">
                                  <p:stCondLst>
                                    <p:cond delay="0"/>
                                  </p:stCondLst>
                                  <p:childTnLst>
                                    <p:set>
                                      <p:cBhvr>
                                        <p:cTn id="12" dur="1" fill="hold">
                                          <p:stCondLst>
                                            <p:cond delay="0"/>
                                          </p:stCondLst>
                                        </p:cTn>
                                        <p:tgtEl>
                                          <p:spTgt spid="58393"/>
                                        </p:tgtEl>
                                        <p:attrNameLst>
                                          <p:attrName>style.visibility</p:attrName>
                                        </p:attrNameLst>
                                      </p:cBhvr>
                                      <p:to>
                                        <p:strVal val="visible"/>
                                      </p:to>
                                    </p:set>
                                    <p:animEffect transition="in" filter="checkerboard(across)">
                                      <p:cBhvr>
                                        <p:cTn id="13" dur="500"/>
                                        <p:tgtEl>
                                          <p:spTgt spid="58393"/>
                                        </p:tgtEl>
                                      </p:cBhvr>
                                    </p:animEffect>
                                  </p:childTnLst>
                                </p:cTn>
                              </p:par>
                              <p:par>
                                <p:cTn id="14" presetID="5" presetClass="entr" presetSubtype="10" fill="hold" nodeType="withEffect">
                                  <p:stCondLst>
                                    <p:cond delay="0"/>
                                  </p:stCondLst>
                                  <p:childTnLst>
                                    <p:set>
                                      <p:cBhvr>
                                        <p:cTn id="15" dur="1" fill="hold">
                                          <p:stCondLst>
                                            <p:cond delay="0"/>
                                          </p:stCondLst>
                                        </p:cTn>
                                        <p:tgtEl>
                                          <p:spTgt spid="58391"/>
                                        </p:tgtEl>
                                        <p:attrNameLst>
                                          <p:attrName>style.visibility</p:attrName>
                                        </p:attrNameLst>
                                      </p:cBhvr>
                                      <p:to>
                                        <p:strVal val="visible"/>
                                      </p:to>
                                    </p:set>
                                    <p:animEffect transition="in" filter="checkerboard(across)">
                                      <p:cBhvr>
                                        <p:cTn id="16" dur="500"/>
                                        <p:tgtEl>
                                          <p:spTgt spid="58391"/>
                                        </p:tgtEl>
                                      </p:cBhvr>
                                    </p:animEffect>
                                  </p:childTnLst>
                                </p:cTn>
                              </p:par>
                              <p:par>
                                <p:cTn id="17" presetID="5" presetClass="entr" presetSubtype="10" fill="hold" nodeType="withEffect">
                                  <p:stCondLst>
                                    <p:cond delay="0"/>
                                  </p:stCondLst>
                                  <p:childTnLst>
                                    <p:set>
                                      <p:cBhvr>
                                        <p:cTn id="18" dur="1" fill="hold">
                                          <p:stCondLst>
                                            <p:cond delay="0"/>
                                          </p:stCondLst>
                                        </p:cTn>
                                        <p:tgtEl>
                                          <p:spTgt spid="58390"/>
                                        </p:tgtEl>
                                        <p:attrNameLst>
                                          <p:attrName>style.visibility</p:attrName>
                                        </p:attrNameLst>
                                      </p:cBhvr>
                                      <p:to>
                                        <p:strVal val="visible"/>
                                      </p:to>
                                    </p:set>
                                    <p:animEffect transition="in" filter="checkerboard(across)">
                                      <p:cBhvr>
                                        <p:cTn id="19" dur="500"/>
                                        <p:tgtEl>
                                          <p:spTgt spid="5839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8395"/>
                                        </p:tgtEl>
                                        <p:attrNameLst>
                                          <p:attrName>style.visibility</p:attrName>
                                        </p:attrNameLst>
                                      </p:cBhvr>
                                      <p:to>
                                        <p:strVal val="visible"/>
                                      </p:to>
                                    </p:set>
                                    <p:anim calcmode="lin" valueType="num">
                                      <p:cBhvr>
                                        <p:cTn id="24" dur="1000" fill="hold"/>
                                        <p:tgtEl>
                                          <p:spTgt spid="58395"/>
                                        </p:tgtEl>
                                        <p:attrNameLst>
                                          <p:attrName>ppt_x</p:attrName>
                                        </p:attrNameLst>
                                      </p:cBhvr>
                                      <p:tavLst>
                                        <p:tav tm="0">
                                          <p:val>
                                            <p:strVal val="#ppt_x-.2"/>
                                          </p:val>
                                        </p:tav>
                                        <p:tav tm="100000">
                                          <p:val>
                                            <p:strVal val="#ppt_x"/>
                                          </p:val>
                                        </p:tav>
                                      </p:tavLst>
                                    </p:anim>
                                    <p:anim calcmode="lin" valueType="num">
                                      <p:cBhvr>
                                        <p:cTn id="25" dur="1000" fill="hold"/>
                                        <p:tgtEl>
                                          <p:spTgt spid="5839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8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1000" y="838200"/>
            <a:ext cx="4048124" cy="584775"/>
          </a:xfrm>
          <a:prstGeom prst="rect">
            <a:avLst/>
          </a:prstGeom>
          <a:noFill/>
          <a:ln w="9525">
            <a:noFill/>
            <a:miter lim="800000"/>
            <a:headEnd/>
            <a:tailEnd/>
          </a:ln>
          <a:effectLst/>
        </p:spPr>
        <p:txBody>
          <a:bodyPr wrap="square">
            <a:spAutoFit/>
          </a:bodyPr>
          <a:lstStyle/>
          <a:p>
            <a:r>
              <a:rPr lang="zh-CN" altLang="zh-CN" sz="3200" b="1" dirty="0">
                <a:solidFill>
                  <a:srgbClr val="000000"/>
                </a:solidFill>
                <a:latin typeface="宋体" pitchFamily="2" charset="-122"/>
              </a:rPr>
              <a:t>2</a:t>
            </a:r>
            <a:r>
              <a:rPr lang="zh-CN" sz="3200" b="1" dirty="0" smtClean="0">
                <a:solidFill>
                  <a:srgbClr val="000000"/>
                </a:solidFill>
                <a:latin typeface="宋体" pitchFamily="2" charset="-122"/>
              </a:rPr>
              <a:t>、</a:t>
            </a:r>
            <a:r>
              <a:rPr lang="zh-CN" altLang="en-US" sz="3200" b="1" dirty="0" smtClean="0">
                <a:solidFill>
                  <a:srgbClr val="000000"/>
                </a:solidFill>
                <a:latin typeface="宋体" pitchFamily="2" charset="-122"/>
              </a:rPr>
              <a:t>有利的</a:t>
            </a:r>
            <a:r>
              <a:rPr lang="zh-CN" sz="3200" b="1" dirty="0" smtClean="0">
                <a:solidFill>
                  <a:srgbClr val="000000"/>
                </a:solidFill>
                <a:latin typeface="宋体" pitchFamily="2" charset="-122"/>
              </a:rPr>
              <a:t>条件</a:t>
            </a:r>
            <a:r>
              <a:rPr lang="zh-CN" altLang="en-US" sz="3200" b="1" dirty="0" smtClean="0">
                <a:solidFill>
                  <a:srgbClr val="000000"/>
                </a:solidFill>
                <a:latin typeface="宋体" pitchFamily="2" charset="-122"/>
              </a:rPr>
              <a:t>：</a:t>
            </a:r>
            <a:endParaRPr lang="zh-CN" sz="3200" b="1" dirty="0">
              <a:solidFill>
                <a:srgbClr val="000000"/>
              </a:solidFill>
              <a:latin typeface="宋体" pitchFamily="2" charset="-122"/>
            </a:endParaRPr>
          </a:p>
        </p:txBody>
      </p:sp>
      <p:sp>
        <p:nvSpPr>
          <p:cNvPr id="16387" name="Text Box 3"/>
          <p:cNvSpPr txBox="1">
            <a:spLocks noChangeArrowheads="1"/>
          </p:cNvSpPr>
          <p:nvPr/>
        </p:nvSpPr>
        <p:spPr bwMode="auto">
          <a:xfrm>
            <a:off x="304800" y="3652838"/>
            <a:ext cx="8534400" cy="946150"/>
          </a:xfrm>
          <a:prstGeom prst="rect">
            <a:avLst/>
          </a:prstGeom>
          <a:noFill/>
          <a:ln w="9525">
            <a:noFill/>
            <a:miter lim="800000"/>
            <a:headEnd/>
            <a:tailEnd/>
          </a:ln>
          <a:effectLst/>
        </p:spPr>
        <p:txBody>
          <a:bodyPr>
            <a:spAutoFit/>
          </a:bodyPr>
          <a:lstStyle/>
          <a:p>
            <a:r>
              <a:rPr lang="zh-CN" altLang="zh-CN" sz="2800" b="1" dirty="0">
                <a:solidFill>
                  <a:srgbClr val="000000"/>
                </a:solidFill>
                <a:latin typeface="宋体" pitchFamily="2" charset="-122"/>
              </a:rPr>
              <a:t>④</a:t>
            </a:r>
            <a:r>
              <a:rPr lang="zh-CN" sz="2800" b="1" dirty="0">
                <a:solidFill>
                  <a:srgbClr val="000000"/>
                </a:solidFill>
                <a:latin typeface="宋体" pitchFamily="2" charset="-122"/>
              </a:rPr>
              <a:t>军事优势：英国拥有欧洲首屈一指的海军，为海外殖民提供了</a:t>
            </a:r>
            <a:r>
              <a:rPr lang="zh-CN" sz="2800" b="1" dirty="0">
                <a:solidFill>
                  <a:srgbClr val="FF0000"/>
                </a:solidFill>
                <a:latin typeface="宋体" pitchFamily="2" charset="-122"/>
              </a:rPr>
              <a:t>军事保障</a:t>
            </a:r>
          </a:p>
        </p:txBody>
      </p:sp>
      <p:sp>
        <p:nvSpPr>
          <p:cNvPr id="16388" name="Text Box 4"/>
          <p:cNvSpPr txBox="1">
            <a:spLocks noChangeArrowheads="1"/>
          </p:cNvSpPr>
          <p:nvPr/>
        </p:nvSpPr>
        <p:spPr bwMode="auto">
          <a:xfrm>
            <a:off x="338138" y="2084388"/>
            <a:ext cx="8729662" cy="946150"/>
          </a:xfrm>
          <a:prstGeom prst="rect">
            <a:avLst/>
          </a:prstGeom>
          <a:noFill/>
          <a:ln w="9525">
            <a:noFill/>
            <a:miter lim="800000"/>
            <a:headEnd/>
            <a:tailEnd/>
          </a:ln>
          <a:effectLst/>
        </p:spPr>
        <p:txBody>
          <a:bodyPr>
            <a:spAutoFit/>
          </a:bodyPr>
          <a:lstStyle/>
          <a:p>
            <a:r>
              <a:rPr lang="zh-CN" altLang="zh-CN" sz="2800" b="1" dirty="0">
                <a:solidFill>
                  <a:srgbClr val="000000"/>
                </a:solidFill>
                <a:latin typeface="宋体" pitchFamily="2" charset="-122"/>
              </a:rPr>
              <a:t>②</a:t>
            </a:r>
            <a:r>
              <a:rPr lang="zh-CN" sz="2800" b="1" dirty="0">
                <a:solidFill>
                  <a:srgbClr val="000000"/>
                </a:solidFill>
                <a:latin typeface="宋体" pitchFamily="2" charset="-122"/>
              </a:rPr>
              <a:t>经济优势：发达的</a:t>
            </a:r>
            <a:r>
              <a:rPr lang="zh-CN" sz="2800" b="1" dirty="0">
                <a:solidFill>
                  <a:srgbClr val="FF0000"/>
                </a:solidFill>
                <a:latin typeface="宋体" pitchFamily="2" charset="-122"/>
              </a:rPr>
              <a:t>工场手工业</a:t>
            </a:r>
            <a:r>
              <a:rPr lang="zh-CN" sz="2800" b="1" dirty="0">
                <a:solidFill>
                  <a:srgbClr val="000000"/>
                </a:solidFill>
                <a:latin typeface="宋体" pitchFamily="2" charset="-122"/>
              </a:rPr>
              <a:t>，为海外殖民提供</a:t>
            </a:r>
            <a:r>
              <a:rPr lang="zh-CN" sz="2800" b="1" dirty="0">
                <a:solidFill>
                  <a:srgbClr val="FF0000"/>
                </a:solidFill>
                <a:latin typeface="宋体" pitchFamily="2" charset="-122"/>
              </a:rPr>
              <a:t>物质基础</a:t>
            </a:r>
          </a:p>
        </p:txBody>
      </p:sp>
      <p:sp>
        <p:nvSpPr>
          <p:cNvPr id="16389" name="Text Box 5"/>
          <p:cNvSpPr txBox="1">
            <a:spLocks noChangeArrowheads="1"/>
          </p:cNvSpPr>
          <p:nvPr/>
        </p:nvSpPr>
        <p:spPr bwMode="auto">
          <a:xfrm>
            <a:off x="304800" y="3074988"/>
            <a:ext cx="7239000" cy="519112"/>
          </a:xfrm>
          <a:prstGeom prst="rect">
            <a:avLst/>
          </a:prstGeom>
          <a:noFill/>
          <a:ln w="9525">
            <a:noFill/>
            <a:miter lim="800000"/>
            <a:headEnd/>
            <a:tailEnd/>
          </a:ln>
          <a:effectLst/>
        </p:spPr>
        <p:txBody>
          <a:bodyPr>
            <a:spAutoFit/>
          </a:bodyPr>
          <a:lstStyle/>
          <a:p>
            <a:pPr>
              <a:spcBef>
                <a:spcPct val="20000"/>
              </a:spcBef>
              <a:buClr>
                <a:srgbClr val="660066"/>
              </a:buClr>
              <a:buFont typeface="Wingdings" pitchFamily="2" charset="2"/>
              <a:buNone/>
            </a:pPr>
            <a:r>
              <a:rPr lang="zh-CN" altLang="zh-CN" sz="2800" b="1" dirty="0">
                <a:solidFill>
                  <a:srgbClr val="000000"/>
                </a:solidFill>
                <a:latin typeface="宋体" pitchFamily="2" charset="-122"/>
              </a:rPr>
              <a:t>③</a:t>
            </a:r>
            <a:r>
              <a:rPr lang="zh-CN" sz="2800" b="1" dirty="0">
                <a:solidFill>
                  <a:srgbClr val="000000"/>
                </a:solidFill>
                <a:latin typeface="宋体" pitchFamily="2" charset="-122"/>
              </a:rPr>
              <a:t>政治优势：较早地确立了</a:t>
            </a:r>
            <a:r>
              <a:rPr lang="zh-CN" sz="2800" b="1" dirty="0">
                <a:solidFill>
                  <a:srgbClr val="FF0000"/>
                </a:solidFill>
                <a:latin typeface="宋体" pitchFamily="2" charset="-122"/>
              </a:rPr>
              <a:t>资本主义制度</a:t>
            </a:r>
          </a:p>
        </p:txBody>
      </p:sp>
      <p:sp>
        <p:nvSpPr>
          <p:cNvPr id="16390" name="Text Box 6"/>
          <p:cNvSpPr txBox="1">
            <a:spLocks noChangeArrowheads="1"/>
          </p:cNvSpPr>
          <p:nvPr/>
        </p:nvSpPr>
        <p:spPr bwMode="auto">
          <a:xfrm>
            <a:off x="361950" y="1524000"/>
            <a:ext cx="6877050" cy="519113"/>
          </a:xfrm>
          <a:prstGeom prst="rect">
            <a:avLst/>
          </a:prstGeom>
          <a:noFill/>
          <a:ln w="9525">
            <a:noFill/>
            <a:miter lim="800000"/>
            <a:headEnd/>
            <a:tailEnd/>
          </a:ln>
          <a:effectLst/>
        </p:spPr>
        <p:txBody>
          <a:bodyPr>
            <a:spAutoFit/>
          </a:bodyPr>
          <a:lstStyle/>
          <a:p>
            <a:pPr>
              <a:spcBef>
                <a:spcPct val="20000"/>
              </a:spcBef>
              <a:buClr>
                <a:srgbClr val="660066"/>
              </a:buClr>
              <a:buFont typeface="Wingdings" pitchFamily="2" charset="2"/>
              <a:buNone/>
            </a:pPr>
            <a:r>
              <a:rPr lang="zh-CN" altLang="zh-CN" sz="2800" b="1">
                <a:solidFill>
                  <a:srgbClr val="000000"/>
                </a:solidFill>
                <a:latin typeface="宋体" pitchFamily="2" charset="-122"/>
              </a:rPr>
              <a:t>①</a:t>
            </a:r>
            <a:r>
              <a:rPr lang="zh-CN" sz="2800" b="1">
                <a:solidFill>
                  <a:srgbClr val="000000"/>
                </a:solidFill>
                <a:latin typeface="宋体" pitchFamily="2" charset="-122"/>
              </a:rPr>
              <a:t>地理优势：大西洋航运中心</a:t>
            </a:r>
          </a:p>
        </p:txBody>
      </p:sp>
      <p:sp>
        <p:nvSpPr>
          <p:cNvPr id="10" name="Rectangle 2"/>
          <p:cNvSpPr>
            <a:spLocks noChangeArrowheads="1"/>
          </p:cNvSpPr>
          <p:nvPr/>
        </p:nvSpPr>
        <p:spPr bwMode="auto">
          <a:xfrm>
            <a:off x="0" y="1"/>
            <a:ext cx="9144000" cy="857232"/>
          </a:xfrm>
          <a:prstGeom prst="rect">
            <a:avLst/>
          </a:prstGeom>
          <a:solidFill>
            <a:srgbClr val="7030A0"/>
          </a:solidFill>
          <a:ln w="9525">
            <a:solidFill>
              <a:srgbClr val="0066FF"/>
            </a:solidFill>
            <a:miter lim="800000"/>
            <a:headEnd/>
            <a:tailEnd/>
          </a:ln>
          <a:effectLst/>
        </p:spPr>
        <p:txBody>
          <a:bodyPr anchor="ctr"/>
          <a:lstStyle/>
          <a:p>
            <a:r>
              <a:rPr lang="zh-CN" altLang="en-US" sz="3200" b="1" dirty="0" smtClean="0">
                <a:solidFill>
                  <a:schemeClr val="bg1"/>
                </a:solidFill>
                <a:latin typeface="黑体" pitchFamily="49" charset="-122"/>
                <a:ea typeface="黑体" pitchFamily="49" charset="-122"/>
              </a:rPr>
              <a:t>二、英国的殖民扩张</a:t>
            </a:r>
            <a:r>
              <a:rPr lang="en-US" altLang="zh-CN" sz="3200" b="1" dirty="0" smtClean="0">
                <a:solidFill>
                  <a:schemeClr val="bg1"/>
                </a:solidFill>
                <a:latin typeface="黑体" pitchFamily="49" charset="-122"/>
                <a:ea typeface="黑体" pitchFamily="49" charset="-122"/>
              </a:rPr>
              <a:t>——</a:t>
            </a:r>
            <a:r>
              <a:rPr lang="zh-CN" altLang="en-US" sz="3200" b="1" dirty="0" smtClean="0">
                <a:solidFill>
                  <a:srgbClr val="FF0000"/>
                </a:solidFill>
                <a:ea typeface="黑体" pitchFamily="49" charset="-122"/>
              </a:rPr>
              <a:t>“</a:t>
            </a:r>
            <a:r>
              <a:rPr lang="zh-CN" altLang="en-US" sz="3200" b="1" dirty="0" smtClean="0">
                <a:solidFill>
                  <a:srgbClr val="FF0000"/>
                </a:solidFill>
                <a:ea typeface="黑体" pitchFamily="49" charset="-122"/>
              </a:rPr>
              <a:t>日不落帝国”</a:t>
            </a:r>
            <a:endParaRPr lang="zh-CN" altLang="en-US" sz="3200" b="1" dirty="0">
              <a:solidFill>
                <a:schemeClr val="bg1"/>
              </a:solidFill>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wipe(down)">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wipe(left)">
                                      <p:cBhvr>
                                        <p:cTn id="12" dur="5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diamond(in)">
                                      <p:cBhvr>
                                        <p:cTn id="17" dur="2000"/>
                                        <p:tgtEl>
                                          <p:spTgt spid="1638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6387"/>
                                        </p:tgtEl>
                                        <p:attrNameLst>
                                          <p:attrName>style.visibility</p:attrName>
                                        </p:attrNameLst>
                                      </p:cBhvr>
                                      <p:to>
                                        <p:strVal val="visible"/>
                                      </p:to>
                                    </p:set>
                                    <p:anim calcmode="lin" valueType="num">
                                      <p:cBhvr additive="base">
                                        <p:cTn id="22" dur="500" fill="hold"/>
                                        <p:tgtEl>
                                          <p:spTgt spid="16387"/>
                                        </p:tgtEl>
                                        <p:attrNameLst>
                                          <p:attrName>ppt_x</p:attrName>
                                        </p:attrNameLst>
                                      </p:cBhvr>
                                      <p:tavLst>
                                        <p:tav tm="0">
                                          <p:val>
                                            <p:strVal val="1+#ppt_w/2"/>
                                          </p:val>
                                        </p:tav>
                                        <p:tav tm="100000">
                                          <p:val>
                                            <p:strVal val="#ppt_x"/>
                                          </p:val>
                                        </p:tav>
                                      </p:tavLst>
                                    </p:anim>
                                    <p:anim calcmode="lin" valueType="num">
                                      <p:cBhvr additive="base">
                                        <p:cTn id="23"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autoUpdateAnimBg="0"/>
      <p:bldP spid="16389" grpId="0" autoUpdateAnimBg="0"/>
      <p:bldP spid="1639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1357298"/>
            <a:ext cx="9144000" cy="519113"/>
          </a:xfrm>
          <a:prstGeom prst="rect">
            <a:avLst/>
          </a:prstGeom>
          <a:noFill/>
          <a:ln w="9525">
            <a:noFill/>
            <a:miter lim="800000"/>
            <a:headEnd/>
            <a:tailEnd/>
          </a:ln>
          <a:effectLst/>
        </p:spPr>
        <p:txBody>
          <a:bodyPr wrap="square">
            <a:spAutoFit/>
          </a:bodyPr>
          <a:lstStyle/>
          <a:p>
            <a:pPr>
              <a:spcBef>
                <a:spcPct val="50000"/>
              </a:spcBef>
            </a:pPr>
            <a:r>
              <a:rPr lang="zh-CN" altLang="zh-CN" sz="2800" b="1" dirty="0">
                <a:latin typeface="宋体" pitchFamily="2" charset="-122"/>
              </a:rPr>
              <a:t>1</a:t>
            </a:r>
            <a:r>
              <a:rPr lang="zh-CN" sz="2800" b="1" dirty="0">
                <a:latin typeface="宋体" pitchFamily="2" charset="-122"/>
              </a:rPr>
              <a:t>、英荷战争中，荷兰战败，说明了什么？</a:t>
            </a:r>
            <a:endParaRPr lang="zh-CN" sz="2800" b="1" dirty="0">
              <a:latin typeface="Tahoma" pitchFamily="34" charset="0"/>
            </a:endParaRPr>
          </a:p>
        </p:txBody>
      </p:sp>
      <p:sp>
        <p:nvSpPr>
          <p:cNvPr id="17413" name="Text Box 5"/>
          <p:cNvSpPr txBox="1">
            <a:spLocks noChangeArrowheads="1"/>
          </p:cNvSpPr>
          <p:nvPr/>
        </p:nvSpPr>
        <p:spPr bwMode="auto">
          <a:xfrm>
            <a:off x="785786" y="2000240"/>
            <a:ext cx="6215106" cy="523220"/>
          </a:xfrm>
          <a:prstGeom prst="rect">
            <a:avLst/>
          </a:prstGeom>
          <a:noFill/>
          <a:ln w="9525">
            <a:noFill/>
            <a:miter lim="800000"/>
            <a:headEnd/>
            <a:tailEnd/>
          </a:ln>
          <a:effectLst/>
        </p:spPr>
        <p:txBody>
          <a:bodyPr wrap="square">
            <a:spAutoFit/>
          </a:bodyPr>
          <a:lstStyle/>
          <a:p>
            <a:pPr>
              <a:spcBef>
                <a:spcPct val="50000"/>
              </a:spcBef>
            </a:pPr>
            <a:r>
              <a:rPr lang="zh-CN" sz="2800" b="1" dirty="0">
                <a:solidFill>
                  <a:srgbClr val="FF0000"/>
                </a:solidFill>
                <a:latin typeface="宋体" pitchFamily="2" charset="-122"/>
              </a:rPr>
              <a:t>商业资本</a:t>
            </a:r>
            <a:r>
              <a:rPr lang="zh-CN" sz="2800" b="1" dirty="0">
                <a:latin typeface="宋体" pitchFamily="2" charset="-122"/>
              </a:rPr>
              <a:t>不敌日益发展的</a:t>
            </a:r>
            <a:r>
              <a:rPr lang="zh-CN" sz="2800" b="1" dirty="0">
                <a:solidFill>
                  <a:srgbClr val="FF0000"/>
                </a:solidFill>
                <a:latin typeface="宋体" pitchFamily="2" charset="-122"/>
              </a:rPr>
              <a:t>工业资本</a:t>
            </a:r>
            <a:endParaRPr lang="zh-CN" sz="2800" b="1" dirty="0">
              <a:solidFill>
                <a:srgbClr val="FF0000"/>
              </a:solidFill>
              <a:latin typeface="Tahoma" pitchFamily="34" charset="0"/>
            </a:endParaRPr>
          </a:p>
        </p:txBody>
      </p:sp>
      <p:sp>
        <p:nvSpPr>
          <p:cNvPr id="17414" name="Text Box 6"/>
          <p:cNvSpPr txBox="1">
            <a:spLocks noChangeArrowheads="1"/>
          </p:cNvSpPr>
          <p:nvPr/>
        </p:nvSpPr>
        <p:spPr bwMode="auto">
          <a:xfrm>
            <a:off x="152400" y="2571744"/>
            <a:ext cx="8991600" cy="519113"/>
          </a:xfrm>
          <a:prstGeom prst="rect">
            <a:avLst/>
          </a:prstGeom>
          <a:noFill/>
          <a:ln w="9525">
            <a:noFill/>
            <a:miter lim="800000"/>
            <a:headEnd/>
            <a:tailEnd/>
          </a:ln>
          <a:effectLst/>
        </p:spPr>
        <p:txBody>
          <a:bodyPr>
            <a:spAutoFit/>
          </a:bodyPr>
          <a:lstStyle/>
          <a:p>
            <a:pPr>
              <a:spcBef>
                <a:spcPct val="50000"/>
              </a:spcBef>
            </a:pPr>
            <a:r>
              <a:rPr lang="zh-CN" altLang="zh-CN" sz="2800" b="1" dirty="0">
                <a:latin typeface="宋体" pitchFamily="2" charset="-122"/>
              </a:rPr>
              <a:t>2</a:t>
            </a:r>
            <a:r>
              <a:rPr lang="zh-CN" sz="2800" b="1" dirty="0">
                <a:latin typeface="宋体" pitchFamily="2" charset="-122"/>
              </a:rPr>
              <a:t>、英国最终战胜法国，成为海上霸主，又说明了什么？</a:t>
            </a:r>
            <a:r>
              <a:rPr lang="zh-CN" sz="2800" b="1" dirty="0">
                <a:latin typeface="Tahoma" pitchFamily="34" charset="0"/>
              </a:rPr>
              <a:t> </a:t>
            </a:r>
          </a:p>
        </p:txBody>
      </p:sp>
      <p:sp>
        <p:nvSpPr>
          <p:cNvPr id="17415" name="Text Box 7"/>
          <p:cNvSpPr txBox="1">
            <a:spLocks noChangeArrowheads="1"/>
          </p:cNvSpPr>
          <p:nvPr/>
        </p:nvSpPr>
        <p:spPr bwMode="auto">
          <a:xfrm>
            <a:off x="714348" y="3143248"/>
            <a:ext cx="8143932" cy="523220"/>
          </a:xfrm>
          <a:prstGeom prst="rect">
            <a:avLst/>
          </a:prstGeom>
          <a:noFill/>
          <a:ln w="9525">
            <a:noFill/>
            <a:miter lim="800000"/>
            <a:headEnd/>
            <a:tailEnd/>
          </a:ln>
          <a:effectLst/>
        </p:spPr>
        <p:txBody>
          <a:bodyPr wrap="square">
            <a:spAutoFit/>
          </a:bodyPr>
          <a:lstStyle/>
          <a:p>
            <a:pPr>
              <a:spcBef>
                <a:spcPct val="50000"/>
              </a:spcBef>
            </a:pPr>
            <a:r>
              <a:rPr lang="zh-CN" sz="2800" b="1" dirty="0">
                <a:solidFill>
                  <a:srgbClr val="FF0000"/>
                </a:solidFill>
                <a:latin typeface="宋体" pitchFamily="2" charset="-122"/>
              </a:rPr>
              <a:t>先进的资本主义制度</a:t>
            </a:r>
            <a:r>
              <a:rPr lang="zh-CN" sz="2800" b="1" dirty="0">
                <a:latin typeface="宋体" pitchFamily="2" charset="-122"/>
              </a:rPr>
              <a:t>必然战胜</a:t>
            </a:r>
            <a:r>
              <a:rPr lang="zh-CN" sz="2800" b="1" dirty="0">
                <a:solidFill>
                  <a:srgbClr val="FF0000"/>
                </a:solidFill>
                <a:latin typeface="宋体" pitchFamily="2" charset="-122"/>
              </a:rPr>
              <a:t>落后的封建制度</a:t>
            </a:r>
          </a:p>
        </p:txBody>
      </p:sp>
      <p:sp>
        <p:nvSpPr>
          <p:cNvPr id="17416" name="Rectangle 8"/>
          <p:cNvSpPr>
            <a:spLocks noChangeArrowheads="1"/>
          </p:cNvSpPr>
          <p:nvPr/>
        </p:nvSpPr>
        <p:spPr bwMode="auto">
          <a:xfrm>
            <a:off x="285720" y="3929066"/>
            <a:ext cx="8610600" cy="547694"/>
          </a:xfrm>
          <a:prstGeom prst="rect">
            <a:avLst/>
          </a:prstGeom>
          <a:noFill/>
          <a:ln w="9525" cmpd="sng">
            <a:solidFill>
              <a:schemeClr val="accent2">
                <a:lumMod val="50000"/>
              </a:schemeClr>
            </a:solidFill>
            <a:miter lim="800000"/>
            <a:headEnd/>
            <a:tailEnd/>
          </a:ln>
          <a:effectLst/>
        </p:spPr>
        <p:txBody>
          <a:bodyPr/>
          <a:lstStyle/>
          <a:p>
            <a:pPr marL="342900" indent="-342900" algn="ctr">
              <a:spcBef>
                <a:spcPct val="20000"/>
              </a:spcBef>
              <a:buClr>
                <a:schemeClr val="hlink"/>
              </a:buClr>
              <a:buSzPct val="120000"/>
            </a:pPr>
            <a:r>
              <a:rPr lang="zh-CN" sz="2800" b="1" dirty="0">
                <a:latin typeface="宋体" pitchFamily="2" charset="-122"/>
              </a:rPr>
              <a:t>认识：殖民霸权变化根本上取决于各国的</a:t>
            </a:r>
            <a:r>
              <a:rPr lang="zh-CN" sz="2800" b="1" dirty="0">
                <a:solidFill>
                  <a:srgbClr val="FF0000"/>
                </a:solidFill>
                <a:latin typeface="宋体" pitchFamily="2" charset="-122"/>
              </a:rPr>
              <a:t>综合国力</a:t>
            </a:r>
          </a:p>
        </p:txBody>
      </p:sp>
      <p:sp>
        <p:nvSpPr>
          <p:cNvPr id="17417" name="AutoShape 9"/>
          <p:cNvSpPr>
            <a:spLocks noChangeArrowheads="1"/>
          </p:cNvSpPr>
          <p:nvPr/>
        </p:nvSpPr>
        <p:spPr bwMode="auto">
          <a:xfrm>
            <a:off x="4191000" y="4643446"/>
            <a:ext cx="436563" cy="571504"/>
          </a:xfrm>
          <a:prstGeom prst="downArrow">
            <a:avLst>
              <a:gd name="adj1" fmla="val 50000"/>
              <a:gd name="adj2" fmla="val 25000"/>
            </a:avLst>
          </a:prstGeom>
          <a:solidFill>
            <a:srgbClr val="FF0000"/>
          </a:solidFill>
          <a:ln w="9525" cmpd="sng">
            <a:solidFill>
              <a:srgbClr val="FF0000"/>
            </a:solidFill>
            <a:miter lim="800000"/>
            <a:headEnd/>
            <a:tailEnd/>
          </a:ln>
          <a:effectLst/>
        </p:spPr>
        <p:txBody>
          <a:bodyPr vert="eaVert" wrap="none" anchor="ctr"/>
          <a:lstStyle/>
          <a:p>
            <a:endParaRPr lang="zh-CN" altLang="en-US"/>
          </a:p>
        </p:txBody>
      </p:sp>
      <p:sp>
        <p:nvSpPr>
          <p:cNvPr id="17418" name="Text Box 10"/>
          <p:cNvSpPr txBox="1">
            <a:spLocks noChangeArrowheads="1"/>
          </p:cNvSpPr>
          <p:nvPr/>
        </p:nvSpPr>
        <p:spPr bwMode="auto">
          <a:xfrm>
            <a:off x="0" y="5286388"/>
            <a:ext cx="9144000" cy="523220"/>
          </a:xfrm>
          <a:prstGeom prst="rect">
            <a:avLst/>
          </a:prstGeom>
          <a:solidFill>
            <a:srgbClr val="0000CC"/>
          </a:solidFill>
          <a:ln w="9525">
            <a:noFill/>
            <a:miter lim="800000"/>
            <a:headEnd/>
            <a:tailEnd/>
          </a:ln>
          <a:effectLst/>
        </p:spPr>
        <p:txBody>
          <a:bodyPr wrap="square">
            <a:spAutoFit/>
          </a:bodyPr>
          <a:lstStyle/>
          <a:p>
            <a:pPr algn="ctr">
              <a:spcBef>
                <a:spcPct val="50000"/>
              </a:spcBef>
            </a:pPr>
            <a:r>
              <a:rPr lang="zh-CN" altLang="en-US" sz="2800" b="1" dirty="0" smtClean="0">
                <a:solidFill>
                  <a:schemeClr val="bg1"/>
                </a:solidFill>
                <a:latin typeface="Tahoma" pitchFamily="34" charset="0"/>
              </a:rPr>
              <a:t>启示：</a:t>
            </a:r>
            <a:r>
              <a:rPr lang="zh-CN" sz="2800" b="1" dirty="0" smtClean="0">
                <a:solidFill>
                  <a:schemeClr val="bg1"/>
                </a:solidFill>
                <a:latin typeface="Tahoma" pitchFamily="34" charset="0"/>
              </a:rPr>
              <a:t>抓住</a:t>
            </a:r>
            <a:r>
              <a:rPr lang="zh-CN" sz="2800" b="1" dirty="0">
                <a:solidFill>
                  <a:schemeClr val="bg1"/>
                </a:solidFill>
                <a:latin typeface="Tahoma" pitchFamily="34" charset="0"/>
              </a:rPr>
              <a:t>机遇，迎接挑战，尽快提高我国的综合</a:t>
            </a:r>
            <a:r>
              <a:rPr lang="zh-CN" sz="2800" b="1" dirty="0" smtClean="0">
                <a:solidFill>
                  <a:schemeClr val="bg1"/>
                </a:solidFill>
                <a:latin typeface="Tahoma" pitchFamily="34" charset="0"/>
              </a:rPr>
              <a:t>国力</a:t>
            </a:r>
            <a:r>
              <a:rPr lang="zh-CN" altLang="en-US" sz="2800" b="1" dirty="0" smtClean="0">
                <a:solidFill>
                  <a:schemeClr val="bg1"/>
                </a:solidFill>
                <a:latin typeface="Tahoma" pitchFamily="34" charset="0"/>
              </a:rPr>
              <a:t>。</a:t>
            </a:r>
            <a:endParaRPr lang="zh-CN" sz="2800" b="1" dirty="0">
              <a:solidFill>
                <a:schemeClr val="bg1"/>
              </a:solidFill>
              <a:latin typeface="Tahoma" pitchFamily="34" charset="0"/>
            </a:endParaRPr>
          </a:p>
        </p:txBody>
      </p:sp>
      <p:sp>
        <p:nvSpPr>
          <p:cNvPr id="12" name="Text Box 9"/>
          <p:cNvSpPr txBox="1">
            <a:spLocks noChangeArrowheads="1"/>
          </p:cNvSpPr>
          <p:nvPr/>
        </p:nvSpPr>
        <p:spPr bwMode="auto">
          <a:xfrm>
            <a:off x="0" y="214290"/>
            <a:ext cx="9144000" cy="955675"/>
          </a:xfrm>
          <a:prstGeom prst="rect">
            <a:avLst/>
          </a:prstGeom>
          <a:solidFill>
            <a:schemeClr val="tx1"/>
          </a:solidFill>
          <a:ln w="9525" cmpd="sng">
            <a:solidFill>
              <a:srgbClr val="00FFFF"/>
            </a:solidFill>
            <a:miter lim="800000"/>
            <a:headEnd/>
            <a:tailEnd/>
          </a:ln>
          <a:effectLst/>
        </p:spPr>
        <p:txBody>
          <a:bodyPr wrap="square">
            <a:spAutoFit/>
          </a:bodyPr>
          <a:lstStyle/>
          <a:p>
            <a:pPr>
              <a:spcBef>
                <a:spcPct val="50000"/>
              </a:spcBef>
            </a:pPr>
            <a:r>
              <a:rPr lang="zh-CN" sz="2800" b="1" dirty="0">
                <a:solidFill>
                  <a:srgbClr val="FFFF00"/>
                </a:solidFill>
              </a:rPr>
              <a:t>合作探究：</a:t>
            </a:r>
            <a:r>
              <a:rPr lang="zh-CN" sz="2800" b="1" dirty="0">
                <a:solidFill>
                  <a:schemeClr val="bg1"/>
                </a:solidFill>
              </a:rPr>
              <a:t>为什么英国能够击败荷兰？为什么又能够击败法国？从中说明了什么问题？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0-#ppt_w/2"/>
                                          </p:val>
                                        </p:tav>
                                        <p:tav tm="100000">
                                          <p:val>
                                            <p:strVal val="#ppt_x"/>
                                          </p:val>
                                        </p:tav>
                                      </p:tavLst>
                                    </p:anim>
                                    <p:anim calcmode="lin" valueType="num">
                                      <p:cBhvr additive="base">
                                        <p:cTn id="14"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additive="base">
                                        <p:cTn id="19" dur="500" fill="hold"/>
                                        <p:tgtEl>
                                          <p:spTgt spid="17414"/>
                                        </p:tgtEl>
                                        <p:attrNameLst>
                                          <p:attrName>ppt_x</p:attrName>
                                        </p:attrNameLst>
                                      </p:cBhvr>
                                      <p:tavLst>
                                        <p:tav tm="0">
                                          <p:val>
                                            <p:strVal val="0-#ppt_w/2"/>
                                          </p:val>
                                        </p:tav>
                                        <p:tav tm="100000">
                                          <p:val>
                                            <p:strVal val="#ppt_x"/>
                                          </p:val>
                                        </p:tav>
                                      </p:tavLst>
                                    </p:anim>
                                    <p:anim calcmode="lin" valueType="num">
                                      <p:cBhvr additive="base">
                                        <p:cTn id="20"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500" fill="hold"/>
                                        <p:tgtEl>
                                          <p:spTgt spid="17415"/>
                                        </p:tgtEl>
                                        <p:attrNameLst>
                                          <p:attrName>ppt_x</p:attrName>
                                        </p:attrNameLst>
                                      </p:cBhvr>
                                      <p:tavLst>
                                        <p:tav tm="0">
                                          <p:val>
                                            <p:strVal val="0-#ppt_w/2"/>
                                          </p:val>
                                        </p:tav>
                                        <p:tav tm="100000">
                                          <p:val>
                                            <p:strVal val="#ppt_x"/>
                                          </p:val>
                                        </p:tav>
                                      </p:tavLst>
                                    </p:anim>
                                    <p:anim calcmode="lin" valueType="num">
                                      <p:cBhvr additive="base">
                                        <p:cTn id="26"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6"/>
                                        </p:tgtEl>
                                        <p:attrNameLst>
                                          <p:attrName>style.visibility</p:attrName>
                                        </p:attrNameLst>
                                      </p:cBhvr>
                                      <p:to>
                                        <p:strVal val="visible"/>
                                      </p:to>
                                    </p:set>
                                    <p:anim calcmode="lin" valueType="num">
                                      <p:cBhvr additive="base">
                                        <p:cTn id="31" dur="500" fill="hold"/>
                                        <p:tgtEl>
                                          <p:spTgt spid="17416"/>
                                        </p:tgtEl>
                                        <p:attrNameLst>
                                          <p:attrName>ppt_x</p:attrName>
                                        </p:attrNameLst>
                                      </p:cBhvr>
                                      <p:tavLst>
                                        <p:tav tm="0">
                                          <p:val>
                                            <p:strVal val="0-#ppt_w/2"/>
                                          </p:val>
                                        </p:tav>
                                        <p:tav tm="100000">
                                          <p:val>
                                            <p:strVal val="#ppt_x"/>
                                          </p:val>
                                        </p:tav>
                                      </p:tavLst>
                                    </p:anim>
                                    <p:anim calcmode="lin" valueType="num">
                                      <p:cBhvr additive="base">
                                        <p:cTn id="32" dur="500" fill="hold"/>
                                        <p:tgtEl>
                                          <p:spTgt spid="17416"/>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17417"/>
                                        </p:tgtEl>
                                        <p:attrNameLst>
                                          <p:attrName>style.visibility</p:attrName>
                                        </p:attrNameLst>
                                      </p:cBhvr>
                                      <p:to>
                                        <p:strVal val="visible"/>
                                      </p:to>
                                    </p:set>
                                    <p:animEffect transition="in" filter="slide(fromBottom)">
                                      <p:cBhvr>
                                        <p:cTn id="36" dur="500"/>
                                        <p:tgtEl>
                                          <p:spTgt spid="1741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7418"/>
                                        </p:tgtEl>
                                        <p:attrNameLst>
                                          <p:attrName>style.visibility</p:attrName>
                                        </p:attrNameLst>
                                      </p:cBhvr>
                                      <p:to>
                                        <p:strVal val="visible"/>
                                      </p:to>
                                    </p:set>
                                    <p:anim calcmode="lin" valueType="num">
                                      <p:cBhvr additive="base">
                                        <p:cTn id="41" dur="500" fill="hold"/>
                                        <p:tgtEl>
                                          <p:spTgt spid="17418"/>
                                        </p:tgtEl>
                                        <p:attrNameLst>
                                          <p:attrName>ppt_x</p:attrName>
                                        </p:attrNameLst>
                                      </p:cBhvr>
                                      <p:tavLst>
                                        <p:tav tm="0">
                                          <p:val>
                                            <p:strVal val="0-#ppt_w/2"/>
                                          </p:val>
                                        </p:tav>
                                        <p:tav tm="100000">
                                          <p:val>
                                            <p:strVal val="#ppt_x"/>
                                          </p:val>
                                        </p:tav>
                                      </p:tavLst>
                                    </p:anim>
                                    <p:anim calcmode="lin" valueType="num">
                                      <p:cBhvr additive="base">
                                        <p:cTn id="42"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3" grpId="0" autoUpdateAnimBg="0"/>
      <p:bldP spid="17414" grpId="0" autoUpdateAnimBg="0"/>
      <p:bldP spid="17415" grpId="0" autoUpdateAnimBg="0"/>
      <p:bldP spid="17416" grpId="0" animBg="1" autoUpdateAnimBg="0"/>
      <p:bldP spid="17417" grpId="0" animBg="1"/>
      <p:bldP spid="1741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3" name="Text Box 13"/>
          <p:cNvSpPr txBox="1">
            <a:spLocks noChangeArrowheads="1"/>
          </p:cNvSpPr>
          <p:nvPr/>
        </p:nvSpPr>
        <p:spPr bwMode="auto">
          <a:xfrm>
            <a:off x="357158" y="1428736"/>
            <a:ext cx="2411413" cy="461665"/>
          </a:xfrm>
          <a:prstGeom prst="rect">
            <a:avLst/>
          </a:prstGeom>
          <a:noFill/>
          <a:ln w="9525">
            <a:noFill/>
            <a:miter lim="800000"/>
            <a:headEnd/>
            <a:tailEnd/>
          </a:ln>
          <a:effectLst/>
        </p:spPr>
        <p:txBody>
          <a:bodyPr>
            <a:spAutoFit/>
          </a:bodyPr>
          <a:lstStyle/>
          <a:p>
            <a:r>
              <a:rPr lang="zh-CN" altLang="en-US" sz="2400" b="1" dirty="0" smtClean="0">
                <a:latin typeface="Times New Roman" pitchFamily="18" charset="0"/>
              </a:rPr>
              <a:t>（</a:t>
            </a:r>
            <a:r>
              <a:rPr lang="en-US" altLang="zh-CN" sz="2400" b="1" dirty="0" smtClean="0">
                <a:latin typeface="Times New Roman" pitchFamily="18" charset="0"/>
              </a:rPr>
              <a:t>1</a:t>
            </a:r>
            <a:r>
              <a:rPr lang="zh-CN" altLang="en-US" sz="2400" b="1" dirty="0" smtClean="0">
                <a:latin typeface="Times New Roman" pitchFamily="18" charset="0"/>
              </a:rPr>
              <a:t>）主要</a:t>
            </a:r>
            <a:r>
              <a:rPr lang="zh-CN" altLang="en-US" sz="2400" b="1" dirty="0">
                <a:latin typeface="Times New Roman" pitchFamily="18" charset="0"/>
              </a:rPr>
              <a:t>途径：</a:t>
            </a:r>
          </a:p>
        </p:txBody>
      </p:sp>
      <p:sp>
        <p:nvSpPr>
          <p:cNvPr id="87054" name="Text Box 14"/>
          <p:cNvSpPr txBox="1">
            <a:spLocks noChangeArrowheads="1"/>
          </p:cNvSpPr>
          <p:nvPr/>
        </p:nvSpPr>
        <p:spPr bwMode="auto">
          <a:xfrm>
            <a:off x="357158" y="2000240"/>
            <a:ext cx="2286016" cy="461665"/>
          </a:xfrm>
          <a:prstGeom prst="rect">
            <a:avLst/>
          </a:prstGeom>
          <a:noFill/>
          <a:ln w="9525">
            <a:noFill/>
            <a:miter lim="800000"/>
            <a:headEnd/>
            <a:tailEnd/>
          </a:ln>
          <a:effectLst/>
        </p:spPr>
        <p:txBody>
          <a:bodyPr wrap="square">
            <a:spAutoFit/>
          </a:bodyPr>
          <a:lstStyle/>
          <a:p>
            <a:r>
              <a:rPr lang="zh-CN" altLang="en-US" sz="2400" b="1" dirty="0" smtClean="0">
                <a:latin typeface="Times New Roman" pitchFamily="18" charset="0"/>
              </a:rPr>
              <a:t>（</a:t>
            </a:r>
            <a:r>
              <a:rPr lang="en-US" altLang="zh-CN" sz="2400" b="1" dirty="0" smtClean="0">
                <a:latin typeface="Times New Roman" pitchFamily="18" charset="0"/>
              </a:rPr>
              <a:t>2</a:t>
            </a:r>
            <a:r>
              <a:rPr lang="zh-CN" altLang="en-US" sz="2400" b="1" dirty="0" smtClean="0">
                <a:latin typeface="Times New Roman" pitchFamily="18" charset="0"/>
              </a:rPr>
              <a:t>）其他</a:t>
            </a:r>
            <a:r>
              <a:rPr lang="zh-CN" altLang="en-US" sz="2400" b="1" dirty="0">
                <a:latin typeface="Times New Roman" pitchFamily="18" charset="0"/>
              </a:rPr>
              <a:t>途径：</a:t>
            </a:r>
          </a:p>
        </p:txBody>
      </p:sp>
      <p:sp>
        <p:nvSpPr>
          <p:cNvPr id="87056" name="Rectangle 16"/>
          <p:cNvSpPr>
            <a:spLocks noChangeArrowheads="1"/>
          </p:cNvSpPr>
          <p:nvPr/>
        </p:nvSpPr>
        <p:spPr bwMode="auto">
          <a:xfrm>
            <a:off x="2786050" y="2000240"/>
            <a:ext cx="4562475" cy="461665"/>
          </a:xfrm>
          <a:prstGeom prst="rect">
            <a:avLst/>
          </a:prstGeom>
          <a:noFill/>
          <a:ln w="9525">
            <a:noFill/>
            <a:miter lim="800000"/>
            <a:headEnd/>
            <a:tailEnd/>
          </a:ln>
          <a:effectLst/>
        </p:spPr>
        <p:txBody>
          <a:bodyPr>
            <a:spAutoFit/>
          </a:bodyPr>
          <a:lstStyle/>
          <a:p>
            <a:r>
              <a:rPr lang="zh-CN" altLang="en-US" sz="2400" b="1" dirty="0">
                <a:latin typeface="Times New Roman" pitchFamily="18" charset="0"/>
              </a:rPr>
              <a:t>鼓励出口（</a:t>
            </a:r>
            <a:r>
              <a:rPr lang="zh-CN" altLang="en-US" sz="2400" b="1" dirty="0">
                <a:solidFill>
                  <a:srgbClr val="FF0000"/>
                </a:solidFill>
                <a:latin typeface="Times New Roman" pitchFamily="18" charset="0"/>
              </a:rPr>
              <a:t>正常贸易手段</a:t>
            </a:r>
            <a:r>
              <a:rPr lang="zh-CN" altLang="en-US" sz="2400" b="1" dirty="0">
                <a:latin typeface="Times New Roman" pitchFamily="18" charset="0"/>
              </a:rPr>
              <a:t>）</a:t>
            </a:r>
          </a:p>
        </p:txBody>
      </p:sp>
      <p:sp>
        <p:nvSpPr>
          <p:cNvPr id="87059" name="Text Box 19"/>
          <p:cNvSpPr txBox="1">
            <a:spLocks noChangeArrowheads="1"/>
          </p:cNvSpPr>
          <p:nvPr/>
        </p:nvSpPr>
        <p:spPr bwMode="auto">
          <a:xfrm>
            <a:off x="142844" y="785794"/>
            <a:ext cx="5214974" cy="523220"/>
          </a:xfrm>
          <a:prstGeom prst="rect">
            <a:avLst/>
          </a:prstGeom>
          <a:noFill/>
          <a:ln w="9525">
            <a:noFill/>
            <a:miter lim="800000"/>
            <a:headEnd/>
            <a:tailEnd/>
          </a:ln>
          <a:effectLst/>
        </p:spPr>
        <p:txBody>
          <a:bodyPr wrap="square">
            <a:spAutoFit/>
          </a:bodyPr>
          <a:lstStyle/>
          <a:p>
            <a:r>
              <a:rPr lang="en-US" altLang="zh-CN" sz="2800" b="1" dirty="0" smtClean="0"/>
              <a:t>1.</a:t>
            </a:r>
            <a:r>
              <a:rPr lang="zh-CN" altLang="en-US" sz="2800" b="1" dirty="0" smtClean="0"/>
              <a:t>拓展的形式</a:t>
            </a:r>
            <a:r>
              <a:rPr lang="zh-CN" altLang="en-US" sz="2800" b="1" dirty="0"/>
              <a:t>（途径）：</a:t>
            </a:r>
          </a:p>
        </p:txBody>
      </p:sp>
      <p:sp>
        <p:nvSpPr>
          <p:cNvPr id="87061" name="Text Box 21"/>
          <p:cNvSpPr txBox="1">
            <a:spLocks noChangeArrowheads="1"/>
          </p:cNvSpPr>
          <p:nvPr/>
        </p:nvSpPr>
        <p:spPr bwMode="auto">
          <a:xfrm>
            <a:off x="142844" y="2643182"/>
            <a:ext cx="5219701" cy="523220"/>
          </a:xfrm>
          <a:prstGeom prst="rect">
            <a:avLst/>
          </a:prstGeom>
          <a:noFill/>
          <a:ln w="9525">
            <a:noFill/>
            <a:miter lim="800000"/>
            <a:headEnd/>
            <a:tailEnd/>
          </a:ln>
          <a:effectLst/>
        </p:spPr>
        <p:txBody>
          <a:bodyPr wrap="square">
            <a:spAutoFit/>
          </a:bodyPr>
          <a:lstStyle/>
          <a:p>
            <a:r>
              <a:rPr lang="en-US" altLang="zh-CN" sz="2800" b="1" dirty="0" smtClean="0"/>
              <a:t>2.</a:t>
            </a:r>
            <a:r>
              <a:rPr lang="zh-CN" altLang="en-US" sz="2800" b="1" dirty="0"/>
              <a:t>殖民扩张的表现（特征）：</a:t>
            </a:r>
          </a:p>
        </p:txBody>
      </p:sp>
      <p:sp>
        <p:nvSpPr>
          <p:cNvPr id="87063" name="Rectangle 23"/>
          <p:cNvSpPr>
            <a:spLocks noChangeArrowheads="1"/>
          </p:cNvSpPr>
          <p:nvPr/>
        </p:nvSpPr>
        <p:spPr bwMode="auto">
          <a:xfrm>
            <a:off x="714348" y="3286124"/>
            <a:ext cx="3563937" cy="461665"/>
          </a:xfrm>
          <a:prstGeom prst="rect">
            <a:avLst/>
          </a:prstGeom>
          <a:noFill/>
          <a:ln w="9525">
            <a:noFill/>
            <a:miter lim="800000"/>
            <a:headEnd/>
            <a:tailEnd/>
          </a:ln>
          <a:effectLst/>
        </p:spPr>
        <p:txBody>
          <a:bodyPr wrap="square">
            <a:spAutoFit/>
          </a:bodyPr>
          <a:lstStyle/>
          <a:p>
            <a:r>
              <a:rPr lang="zh-CN" altLang="en-US" sz="2400" b="1" dirty="0" smtClean="0">
                <a:latin typeface="Times New Roman" pitchFamily="18" charset="0"/>
              </a:rPr>
              <a:t>（</a:t>
            </a:r>
            <a:r>
              <a:rPr lang="en-US" altLang="zh-CN" sz="2400" b="1" dirty="0" smtClean="0">
                <a:latin typeface="Times New Roman" pitchFamily="18" charset="0"/>
              </a:rPr>
              <a:t>1</a:t>
            </a:r>
            <a:r>
              <a:rPr lang="zh-CN" altLang="en-US" sz="2400" b="1" dirty="0" smtClean="0">
                <a:latin typeface="Times New Roman" pitchFamily="18" charset="0"/>
              </a:rPr>
              <a:t>）抢劫</a:t>
            </a:r>
            <a:r>
              <a:rPr lang="zh-CN" altLang="en-US" sz="2400" b="1" dirty="0">
                <a:latin typeface="Times New Roman" pitchFamily="18" charset="0"/>
              </a:rPr>
              <a:t>和掠夺财富 </a:t>
            </a:r>
          </a:p>
        </p:txBody>
      </p:sp>
      <p:sp>
        <p:nvSpPr>
          <p:cNvPr id="87066" name="Rectangle 26"/>
          <p:cNvSpPr>
            <a:spLocks noChangeArrowheads="1"/>
          </p:cNvSpPr>
          <p:nvPr/>
        </p:nvSpPr>
        <p:spPr bwMode="auto">
          <a:xfrm>
            <a:off x="2643174" y="1428736"/>
            <a:ext cx="4185761" cy="461665"/>
          </a:xfrm>
          <a:prstGeom prst="rect">
            <a:avLst/>
          </a:prstGeom>
          <a:noFill/>
          <a:ln w="9525">
            <a:noFill/>
            <a:miter lim="800000"/>
            <a:headEnd/>
            <a:tailEnd/>
          </a:ln>
          <a:effectLst/>
        </p:spPr>
        <p:txBody>
          <a:bodyPr wrap="none">
            <a:spAutoFit/>
          </a:bodyPr>
          <a:lstStyle/>
          <a:p>
            <a:r>
              <a:rPr lang="zh-CN" altLang="en-US" sz="2400" b="1" dirty="0">
                <a:latin typeface="Times New Roman" pitchFamily="18" charset="0"/>
              </a:rPr>
              <a:t>殖民扩张，掠夺、抢掠、欺诈</a:t>
            </a:r>
          </a:p>
        </p:txBody>
      </p:sp>
      <p:sp>
        <p:nvSpPr>
          <p:cNvPr id="87071" name="AutoShape 31">
            <a:hlinkClick r:id="rId2" action="ppaction://hlinksldjump" highlightClick="1"/>
          </p:cNvPr>
          <p:cNvSpPr>
            <a:spLocks noChangeArrowheads="1"/>
          </p:cNvSpPr>
          <p:nvPr/>
        </p:nvSpPr>
        <p:spPr bwMode="auto">
          <a:xfrm>
            <a:off x="8604250" y="5949950"/>
            <a:ext cx="539750" cy="261938"/>
          </a:xfrm>
          <a:prstGeom prst="actionButtonForwardNext">
            <a:avLst/>
          </a:prstGeom>
          <a:solidFill>
            <a:schemeClr val="accent1"/>
          </a:solidFill>
          <a:ln w="9525">
            <a:noFill/>
            <a:miter lim="800000"/>
            <a:headEnd/>
            <a:tailEnd/>
          </a:ln>
          <a:effectLst/>
        </p:spPr>
        <p:txBody>
          <a:bodyPr wrap="none" anchor="ctr"/>
          <a:lstStyle/>
          <a:p>
            <a:endParaRPr lang="zh-CN" altLang="en-US"/>
          </a:p>
        </p:txBody>
      </p:sp>
      <p:sp>
        <p:nvSpPr>
          <p:cNvPr id="87072" name="Rectangle 32"/>
          <p:cNvSpPr>
            <a:spLocks noChangeArrowheads="1"/>
          </p:cNvSpPr>
          <p:nvPr/>
        </p:nvSpPr>
        <p:spPr bwMode="auto">
          <a:xfrm>
            <a:off x="1214414" y="3857628"/>
            <a:ext cx="2914651" cy="461665"/>
          </a:xfrm>
          <a:prstGeom prst="rect">
            <a:avLst/>
          </a:prstGeom>
          <a:noFill/>
          <a:ln w="9525">
            <a:noFill/>
            <a:miter lim="800000"/>
            <a:headEnd/>
            <a:tailEnd/>
          </a:ln>
          <a:effectLst/>
        </p:spPr>
        <p:txBody>
          <a:bodyPr wrap="square">
            <a:spAutoFit/>
          </a:bodyPr>
          <a:lstStyle/>
          <a:p>
            <a:r>
              <a:rPr lang="zh-CN" altLang="en-US" sz="2400" b="1" dirty="0" smtClean="0">
                <a:latin typeface="Times New Roman" pitchFamily="18" charset="0"/>
              </a:rPr>
              <a:t>（</a:t>
            </a:r>
            <a:r>
              <a:rPr lang="en-US" altLang="zh-CN" sz="2400" b="1" dirty="0" smtClean="0">
                <a:latin typeface="Times New Roman" pitchFamily="18" charset="0"/>
              </a:rPr>
              <a:t>2</a:t>
            </a:r>
            <a:r>
              <a:rPr lang="zh-CN" altLang="en-US" sz="2400" b="1" dirty="0" smtClean="0">
                <a:latin typeface="Times New Roman" pitchFamily="18" charset="0"/>
              </a:rPr>
              <a:t>）种族</a:t>
            </a:r>
            <a:r>
              <a:rPr lang="zh-CN" altLang="en-US" sz="2400" b="1" dirty="0">
                <a:latin typeface="Times New Roman" pitchFamily="18" charset="0"/>
              </a:rPr>
              <a:t>灭绝 </a:t>
            </a:r>
          </a:p>
        </p:txBody>
      </p:sp>
      <p:sp>
        <p:nvSpPr>
          <p:cNvPr id="87073" name="Rectangle 33"/>
          <p:cNvSpPr>
            <a:spLocks noChangeArrowheads="1"/>
          </p:cNvSpPr>
          <p:nvPr/>
        </p:nvSpPr>
        <p:spPr bwMode="auto">
          <a:xfrm>
            <a:off x="1785918" y="4429132"/>
            <a:ext cx="3015081" cy="461665"/>
          </a:xfrm>
          <a:prstGeom prst="rect">
            <a:avLst/>
          </a:prstGeom>
          <a:noFill/>
          <a:ln w="9525">
            <a:noFill/>
            <a:miter lim="800000"/>
            <a:headEnd/>
            <a:tailEnd/>
          </a:ln>
          <a:effectLst/>
        </p:spPr>
        <p:txBody>
          <a:bodyPr wrap="square">
            <a:spAutoFit/>
          </a:bodyPr>
          <a:lstStyle/>
          <a:p>
            <a:r>
              <a:rPr lang="zh-CN" altLang="en-US" sz="2400" b="1" dirty="0" smtClean="0">
                <a:latin typeface="Times New Roman" pitchFamily="18" charset="0"/>
              </a:rPr>
              <a:t>（</a:t>
            </a:r>
            <a:r>
              <a:rPr lang="en-US" altLang="zh-CN" sz="2400" b="1" dirty="0" smtClean="0">
                <a:latin typeface="Times New Roman" pitchFamily="18" charset="0"/>
              </a:rPr>
              <a:t>3</a:t>
            </a:r>
            <a:r>
              <a:rPr lang="zh-CN" altLang="en-US" sz="2400" b="1" dirty="0" smtClean="0">
                <a:latin typeface="Times New Roman" pitchFamily="18" charset="0"/>
              </a:rPr>
              <a:t>）贩卖</a:t>
            </a:r>
            <a:r>
              <a:rPr lang="zh-CN" altLang="en-US" sz="2400" b="1" dirty="0">
                <a:latin typeface="Times New Roman" pitchFamily="18" charset="0"/>
              </a:rPr>
              <a:t>黑人奴隶</a:t>
            </a:r>
          </a:p>
        </p:txBody>
      </p:sp>
      <p:sp>
        <p:nvSpPr>
          <p:cNvPr id="24" name="Text Box 29"/>
          <p:cNvSpPr txBox="1">
            <a:spLocks noChangeArrowheads="1"/>
          </p:cNvSpPr>
          <p:nvPr/>
        </p:nvSpPr>
        <p:spPr bwMode="auto">
          <a:xfrm>
            <a:off x="0" y="0"/>
            <a:ext cx="9144000" cy="584775"/>
          </a:xfrm>
          <a:prstGeom prst="rect">
            <a:avLst/>
          </a:prstGeom>
          <a:solidFill>
            <a:srgbClr val="7030A0"/>
          </a:solidFill>
          <a:ln w="9525">
            <a:noFill/>
            <a:miter lim="800000"/>
            <a:headEnd/>
            <a:tailEnd/>
          </a:ln>
          <a:effectLst/>
        </p:spPr>
        <p:txBody>
          <a:bodyPr wrap="square">
            <a:spAutoFit/>
          </a:bodyPr>
          <a:lstStyle/>
          <a:p>
            <a:r>
              <a:rPr lang="zh-CN" altLang="en-US" sz="3200" b="1" dirty="0">
                <a:solidFill>
                  <a:schemeClr val="bg2"/>
                </a:solidFill>
                <a:latin typeface="宋体" pitchFamily="2" charset="-122"/>
              </a:rPr>
              <a:t>三、世界市场的拓展（进一步扩大）</a:t>
            </a:r>
            <a:endParaRPr lang="zh-CN" altLang="en-US" sz="3200" b="1" dirty="0">
              <a:solidFill>
                <a:schemeClr val="bg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7066"/>
                                        </p:tgtEl>
                                        <p:attrNameLst>
                                          <p:attrName>style.visibility</p:attrName>
                                        </p:attrNameLst>
                                      </p:cBhvr>
                                      <p:to>
                                        <p:strVal val="visible"/>
                                      </p:to>
                                    </p:set>
                                    <p:animEffect transition="in" filter="blinds(horizontal)">
                                      <p:cBhvr>
                                        <p:cTn id="15" dur="500"/>
                                        <p:tgtEl>
                                          <p:spTgt spid="8706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705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7056">
                                            <p:txEl>
                                              <p:pRg st="0" end="0"/>
                                            </p:txEl>
                                          </p:spTgt>
                                        </p:tgtEl>
                                        <p:attrNameLst>
                                          <p:attrName>style.visibility</p:attrName>
                                        </p:attrNameLst>
                                      </p:cBhvr>
                                      <p:to>
                                        <p:strVal val="visible"/>
                                      </p:to>
                                    </p:set>
                                    <p:animEffect transition="in" filter="blinds(horizontal)">
                                      <p:cBhvr>
                                        <p:cTn id="24" dur="500"/>
                                        <p:tgtEl>
                                          <p:spTgt spid="8705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70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7063"/>
                                        </p:tgtEl>
                                        <p:attrNameLst>
                                          <p:attrName>style.visibility</p:attrName>
                                        </p:attrNameLst>
                                      </p:cBhvr>
                                      <p:to>
                                        <p:strVal val="visible"/>
                                      </p:to>
                                    </p:set>
                                    <p:animEffect transition="in" filter="dissolve">
                                      <p:cBhvr>
                                        <p:cTn id="33" dur="500"/>
                                        <p:tgtEl>
                                          <p:spTgt spid="8706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7072"/>
                                        </p:tgtEl>
                                        <p:attrNameLst>
                                          <p:attrName>style.visibility</p:attrName>
                                        </p:attrNameLst>
                                      </p:cBhvr>
                                      <p:to>
                                        <p:strVal val="visible"/>
                                      </p:to>
                                    </p:set>
                                    <p:animEffect transition="in" filter="blinds(horizontal)">
                                      <p:cBhvr>
                                        <p:cTn id="36" dur="500"/>
                                        <p:tgtEl>
                                          <p:spTgt spid="8707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7073"/>
                                        </p:tgtEl>
                                        <p:attrNameLst>
                                          <p:attrName>style.visibility</p:attrName>
                                        </p:attrNameLst>
                                      </p:cBhvr>
                                      <p:to>
                                        <p:strVal val="visible"/>
                                      </p:to>
                                    </p:set>
                                    <p:animEffect transition="in" filter="blinds(horizontal)">
                                      <p:cBhvr>
                                        <p:cTn id="39" dur="500"/>
                                        <p:tgtEl>
                                          <p:spTgt spid="87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3" grpId="0"/>
      <p:bldP spid="87054" grpId="0" build="allAtOnce"/>
      <p:bldP spid="87056" grpId="0" build="allAtOnce"/>
      <p:bldP spid="87059" grpId="0"/>
      <p:bldP spid="87061" grpId="0"/>
      <p:bldP spid="87063" grpId="0"/>
      <p:bldP spid="87066" grpId="0"/>
      <p:bldP spid="87072" grpId="0"/>
      <p:bldP spid="870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l="20000" t="22667" r="17999" b="12000"/>
          <a:stretch>
            <a:fillRect/>
          </a:stretch>
        </p:blipFill>
        <p:spPr bwMode="auto">
          <a:xfrm>
            <a:off x="0" y="-7938"/>
            <a:ext cx="9144000" cy="6865938"/>
          </a:xfrm>
          <a:prstGeom prst="rect">
            <a:avLst/>
          </a:prstGeom>
          <a:noFill/>
          <a:ln w="9525">
            <a:noFill/>
            <a:miter lim="800000"/>
            <a:headEnd/>
            <a:tailEnd/>
          </a:ln>
        </p:spPr>
      </p:pic>
      <p:graphicFrame>
        <p:nvGraphicFramePr>
          <p:cNvPr id="51205" name="Object 3"/>
          <p:cNvGraphicFramePr>
            <a:graphicFrameLocks noChangeAspect="1"/>
          </p:cNvGraphicFramePr>
          <p:nvPr/>
        </p:nvGraphicFramePr>
        <p:xfrm>
          <a:off x="6715125" y="0"/>
          <a:ext cx="685800" cy="1143000"/>
        </p:xfrm>
        <a:graphic>
          <a:graphicData uri="http://schemas.openxmlformats.org/presentationml/2006/ole">
            <p:oleObj spid="_x0000_s1026" name="剪辑" r:id="rId4" imgW="5562360" imgH="5347800" progId="MS_ClipArt_Gallery.2">
              <p:embed/>
            </p:oleObj>
          </a:graphicData>
        </a:graphic>
      </p:graphicFrame>
      <p:sp>
        <p:nvSpPr>
          <p:cNvPr id="35" name="Text Box 17"/>
          <p:cNvSpPr txBox="1">
            <a:spLocks noChangeArrowheads="1"/>
          </p:cNvSpPr>
          <p:nvPr/>
        </p:nvSpPr>
        <p:spPr bwMode="auto">
          <a:xfrm>
            <a:off x="0" y="5000636"/>
            <a:ext cx="9144000" cy="1446550"/>
          </a:xfrm>
          <a:prstGeom prst="rect">
            <a:avLst/>
          </a:prstGeom>
          <a:solidFill>
            <a:schemeClr val="tx2">
              <a:lumMod val="50000"/>
            </a:schemeClr>
          </a:solidFill>
          <a:ln w="57150" cmpd="thickThin">
            <a:solidFill>
              <a:srgbClr val="FF0000"/>
            </a:solidFill>
            <a:miter lim="800000"/>
            <a:headEnd/>
            <a:tailEnd/>
          </a:ln>
          <a:scene3d>
            <a:camera prst="orthographicFront"/>
            <a:lightRig rig="threePt" dir="t"/>
          </a:scene3d>
          <a:sp3d>
            <a:bevelT/>
          </a:sp3d>
        </p:spPr>
        <p:txBody>
          <a:bodyPr>
            <a:spAutoFit/>
          </a:bodyPr>
          <a:lstStyle/>
          <a:p>
            <a:pPr>
              <a:defRPr/>
            </a:pPr>
            <a:r>
              <a:rPr lang="zh-CN" altLang="en-US" sz="4400" b="1" dirty="0">
                <a:solidFill>
                  <a:srgbClr val="FF0000"/>
                </a:solidFill>
                <a:latin typeface="华文中宋" pitchFamily="2" charset="-122"/>
                <a:ea typeface="华文中宋" pitchFamily="2" charset="-122"/>
              </a:rPr>
              <a:t>三角贸易一次航行六个月，做三次买卖，获利</a:t>
            </a:r>
            <a:r>
              <a:rPr lang="en-US" altLang="zh-CN" sz="4400" b="1" dirty="0">
                <a:solidFill>
                  <a:srgbClr val="FF0000"/>
                </a:solidFill>
                <a:latin typeface="华文中宋" pitchFamily="2" charset="-122"/>
                <a:ea typeface="华文中宋" pitchFamily="2" charset="-122"/>
              </a:rPr>
              <a:t>100</a:t>
            </a:r>
            <a:r>
              <a:rPr lang="zh-CN" altLang="en-US" sz="4400" b="1" dirty="0">
                <a:solidFill>
                  <a:srgbClr val="FF0000"/>
                </a:solidFill>
                <a:latin typeface="华文中宋" pitchFamily="2" charset="-122"/>
                <a:ea typeface="华文中宋" pitchFamily="2" charset="-122"/>
              </a:rPr>
              <a:t>％－</a:t>
            </a:r>
            <a:r>
              <a:rPr lang="en-US" altLang="zh-CN" sz="4400" b="1" dirty="0">
                <a:solidFill>
                  <a:srgbClr val="FF0000"/>
                </a:solidFill>
                <a:latin typeface="华文中宋" pitchFamily="2" charset="-122"/>
                <a:ea typeface="华文中宋" pitchFamily="2" charset="-122"/>
              </a:rPr>
              <a:t>300</a:t>
            </a:r>
            <a:r>
              <a:rPr lang="zh-CN" altLang="en-US" sz="4400" b="1" dirty="0">
                <a:solidFill>
                  <a:srgbClr val="FF0000"/>
                </a:solidFill>
                <a:latin typeface="华文中宋" pitchFamily="2" charset="-122"/>
                <a:ea typeface="华文中宋" pitchFamily="2" charset="-122"/>
              </a:rPr>
              <a:t>％。</a:t>
            </a:r>
          </a:p>
        </p:txBody>
      </p:sp>
      <p:graphicFrame>
        <p:nvGraphicFramePr>
          <p:cNvPr id="2" name="Object 38"/>
          <p:cNvGraphicFramePr>
            <a:graphicFrameLocks noChangeAspect="1"/>
          </p:cNvGraphicFramePr>
          <p:nvPr/>
        </p:nvGraphicFramePr>
        <p:xfrm>
          <a:off x="7429500" y="3143250"/>
          <a:ext cx="685800" cy="1143000"/>
        </p:xfrm>
        <a:graphic>
          <a:graphicData uri="http://schemas.openxmlformats.org/presentationml/2006/ole">
            <p:oleObj spid="_x0000_s1027" name="剪辑" r:id="rId5" imgW="5562360" imgH="5347800" progId="MS_ClipArt_Gallery.2">
              <p:embed/>
            </p:oleObj>
          </a:graphicData>
        </a:graphic>
      </p:graphicFrame>
      <p:graphicFrame>
        <p:nvGraphicFramePr>
          <p:cNvPr id="3" name="Object 39"/>
          <p:cNvGraphicFramePr>
            <a:graphicFrameLocks noChangeAspect="1"/>
          </p:cNvGraphicFramePr>
          <p:nvPr/>
        </p:nvGraphicFramePr>
        <p:xfrm>
          <a:off x="2071688" y="571500"/>
          <a:ext cx="685800" cy="1143000"/>
        </p:xfrm>
        <a:graphic>
          <a:graphicData uri="http://schemas.openxmlformats.org/presentationml/2006/ole">
            <p:oleObj spid="_x0000_s1028" name="剪辑" r:id="rId6" imgW="5562360" imgH="5347800" progId="MS_ClipArt_Gallery.2">
              <p:embed/>
            </p:oleObj>
          </a:graphicData>
        </a:graphic>
      </p:graphicFrame>
      <p:sp>
        <p:nvSpPr>
          <p:cNvPr id="37" name="TextBox 36"/>
          <p:cNvSpPr txBox="1">
            <a:spLocks noChangeArrowheads="1"/>
          </p:cNvSpPr>
          <p:nvPr/>
        </p:nvSpPr>
        <p:spPr bwMode="auto">
          <a:xfrm>
            <a:off x="7429500" y="214313"/>
            <a:ext cx="1428750" cy="1077912"/>
          </a:xfrm>
          <a:prstGeom prst="rect">
            <a:avLst/>
          </a:prstGeom>
          <a:solidFill>
            <a:schemeClr val="tx1"/>
          </a:solidFill>
          <a:ln w="38100">
            <a:solidFill>
              <a:schemeClr val="bg1"/>
            </a:solidFill>
            <a:miter lim="800000"/>
            <a:headEnd/>
            <a:tailEnd/>
          </a:ln>
        </p:spPr>
        <p:txBody>
          <a:bodyPr>
            <a:spAutoFit/>
          </a:bodyPr>
          <a:lstStyle/>
          <a:p>
            <a:r>
              <a:rPr lang="zh-CN" altLang="en-US" sz="3200" b="1">
                <a:solidFill>
                  <a:schemeClr val="bg1"/>
                </a:solidFill>
                <a:latin typeface="黑体" pitchFamily="49" charset="-122"/>
                <a:ea typeface="黑体" pitchFamily="49" charset="-122"/>
              </a:rPr>
              <a:t>廉价工业品</a:t>
            </a:r>
          </a:p>
        </p:txBody>
      </p:sp>
      <p:sp>
        <p:nvSpPr>
          <p:cNvPr id="38" name="TextBox 37"/>
          <p:cNvSpPr txBox="1">
            <a:spLocks noChangeArrowheads="1"/>
          </p:cNvSpPr>
          <p:nvPr/>
        </p:nvSpPr>
        <p:spPr bwMode="auto">
          <a:xfrm>
            <a:off x="6500813" y="4143375"/>
            <a:ext cx="1071562" cy="584200"/>
          </a:xfrm>
          <a:prstGeom prst="rect">
            <a:avLst/>
          </a:prstGeom>
          <a:solidFill>
            <a:schemeClr val="tx1"/>
          </a:solidFill>
          <a:ln w="38100">
            <a:solidFill>
              <a:schemeClr val="bg1"/>
            </a:solidFill>
            <a:miter lim="800000"/>
            <a:headEnd/>
            <a:tailEnd/>
          </a:ln>
        </p:spPr>
        <p:txBody>
          <a:bodyPr>
            <a:spAutoFit/>
          </a:bodyPr>
          <a:lstStyle/>
          <a:p>
            <a:r>
              <a:rPr lang="zh-CN" altLang="en-US" sz="3200" b="1">
                <a:solidFill>
                  <a:schemeClr val="bg1"/>
                </a:solidFill>
                <a:latin typeface="黑体" pitchFamily="49" charset="-122"/>
                <a:ea typeface="黑体" pitchFamily="49" charset="-122"/>
              </a:rPr>
              <a:t>黑奴</a:t>
            </a:r>
          </a:p>
        </p:txBody>
      </p:sp>
      <p:sp>
        <p:nvSpPr>
          <p:cNvPr id="9" name="TextBox 8"/>
          <p:cNvSpPr txBox="1">
            <a:spLocks noChangeArrowheads="1"/>
          </p:cNvSpPr>
          <p:nvPr/>
        </p:nvSpPr>
        <p:spPr bwMode="auto">
          <a:xfrm>
            <a:off x="285750" y="1214438"/>
            <a:ext cx="1928813" cy="1077912"/>
          </a:xfrm>
          <a:prstGeom prst="rect">
            <a:avLst/>
          </a:prstGeom>
          <a:solidFill>
            <a:schemeClr val="tx1"/>
          </a:solidFill>
          <a:ln w="38100">
            <a:solidFill>
              <a:schemeClr val="bg1"/>
            </a:solidFill>
            <a:miter lim="800000"/>
            <a:headEnd/>
            <a:tailEnd/>
          </a:ln>
        </p:spPr>
        <p:txBody>
          <a:bodyPr>
            <a:spAutoFit/>
          </a:bodyPr>
          <a:lstStyle/>
          <a:p>
            <a:r>
              <a:rPr lang="zh-CN" altLang="en-US" sz="3200" b="1">
                <a:solidFill>
                  <a:schemeClr val="bg1"/>
                </a:solidFill>
                <a:latin typeface="黑体" pitchFamily="49" charset="-122"/>
                <a:ea typeface="黑体" pitchFamily="49" charset="-122"/>
              </a:rPr>
              <a:t>工业原料和财富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5"/>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nodeType="afterEffect">
                                  <p:stCondLst>
                                    <p:cond delay="0"/>
                                  </p:stCondLst>
                                  <p:childTnLst>
                                    <p:animMotion origin="layout" path="M -0.02517 -0.01318 C -0.02899 -0.01226 -0.03385 -0.0111 -0.03784 -0.00948 C -0.04079 -0.00832 -0.04652 -0.00555 -0.04652 -0.00532 C -0.05347 0.00069 -0.0559 0.00278 -0.06336 0.00601 C -0.06909 0.01133 -0.07447 0.01411 -0.08038 0.01989 C -0.0835 0.0229 -0.08593 0.02752 -0.08888 0.03145 C -0.0901 0.03307 -0.09166 0.034 -0.09305 0.03515 C -0.09635 0.0414 -0.1026 0.05065 -0.10729 0.05481 C -0.10781 0.05666 -0.10798 0.05874 -0.10868 0.06059 C -0.10954 0.06267 -0.11093 0.06429 -0.11145 0.06637 C -0.11822 0.08719 -0.11059 0.07054 -0.11718 0.08395 C -0.11857 0.08973 -0.11996 0.09551 -0.12135 0.1013 C -0.12239 0.11378 -0.12309 0.1198 -0.12552 0.13044 C -0.12517 0.17253 -0.12517 0.21485 -0.1243 0.25694 C -0.12413 0.26411 -0.12135 0.27313 -0.11996 0.2803 C -0.11597 0.30204 -0.11319 0.33279 -0.09861 0.34644 C -0.09774 0.34829 -0.09739 0.35083 -0.096 0.35222 C -0.09479 0.35338 -0.0927 0.35268 -0.09166 0.35407 C -0.09062 0.35546 -0.09114 0.35847 -0.09027 0.35985 C -0.08784 0.36309 -0.08177 0.36795 -0.08177 0.36818 C -0.0743 0.3839 -0.08402 0.3654 -0.07482 0.37558 C -0.07343 0.37697 -0.07326 0.37997 -0.07187 0.38136 C -0.07065 0.38275 -0.06909 0.38252 -0.0677 0.38344 C -0.06475 0.38575 -0.06197 0.38853 -0.0592 0.39107 C -0.05781 0.39246 -0.05486 0.39501 -0.05486 0.39524 C -0.04982 0.40541 -0.0394 0.40888 -0.0309 0.41258 C -0.01128 0.43108 0.0408 0.42229 0.05122 0.42229 " pathEditMode="relative" rAng="0" ptsTypes="ffffffffffffffffffffffffffA">
                                      <p:cBhvr>
                                        <p:cTn id="15" dur="3000" fill="hold"/>
                                        <p:tgtEl>
                                          <p:spTgt spid="51205"/>
                                        </p:tgtEl>
                                        <p:attrNameLst>
                                          <p:attrName>ppt_x</p:attrName>
                                          <p:attrName>ppt_y</p:attrName>
                                        </p:attrNameLst>
                                      </p:cBhvr>
                                      <p:rCtr x="-12" y="222"/>
                                    </p:animMotion>
                                  </p:childTnLst>
                                  <p:subTnLst>
                                    <p:set>
                                      <p:cBhvr override="childStyle">
                                        <p:cTn dur="1" fill="hold" display="0" masterRel="nextClick" afterEffect="1"/>
                                        <p:tgtEl>
                                          <p:spTgt spid="51205"/>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p:stCondLst>
                              <p:cond delay="0"/>
                            </p:stCondLst>
                            <p:childTnLst>
                              <p:par>
                                <p:cTn id="27" presetID="0" presetClass="path" presetSubtype="0" accel="50000" decel="50000" fill="hold" nodeType="afterEffect">
                                  <p:stCondLst>
                                    <p:cond delay="0"/>
                                  </p:stCondLst>
                                  <p:childTnLst>
                                    <p:animMotion origin="layout" path="M -4.44444E-6 -9.2877E-6 C -0.01579 0.00346 -0.03003 0.00809 -0.04635 0.00971 C -0.06753 0.00693 -0.08732 0.00323 -0.10868 0.00185 C -0.12552 -0.00532 -0.14375 -0.00417 -0.16111 -0.00972 C -0.17534 -0.01434 -0.18888 -0.02198 -0.20295 -0.02706 C -0.21059 -0.02984 -0.21909 -0.03192 -0.22621 -0.03678 C -0.23559 -0.04325 -0.24635 -0.04973 -0.25659 -0.05412 C -0.26232 -0.05944 -0.26788 -0.06222 -0.27395 -0.06754 C -0.28975 -0.08141 -0.30503 -0.09714 -0.32187 -0.10824 C -0.33159 -0.11471 -0.32066 -0.10893 -0.33055 -0.11772 C -0.33506 -0.12165 -0.34704 -0.12905 -0.35225 -0.13136 C -0.35677 -0.14015 -0.36788 -0.14663 -0.37534 -0.15264 C -0.38055 -0.16282 -0.39184 -0.16791 -0.4 -0.17392 C -0.41024 -0.18155 -0.41944 -0.19404 -0.43055 -0.1989 C -0.43663 -0.20421 -0.44131 -0.20953 -0.44791 -0.21231 C -0.45347 -0.21717 -0.45954 -0.21994 -0.46527 -0.2241 C -0.4717 -0.22896 -0.47586 -0.23451 -0.48263 -0.23752 C -0.48871 -0.24284 -0.4934 -0.24815 -0.5 -0.25093 C -0.50763 -0.25787 -0.51736 -0.26087 -0.52621 -0.26457 C -0.53142 -0.2692 -0.53767 -0.27359 -0.54357 -0.27614 C -0.54878 -0.28076 -0.55503 -0.28516 -0.56093 -0.2877 C -0.57326 -0.29857 -0.58697 -0.30227 -0.6 -0.31083 " pathEditMode="relative" ptsTypes="fffffffffffffffffffffA">
                                      <p:cBhvr>
                                        <p:cTn id="28" dur="3000" fill="hold"/>
                                        <p:tgtEl>
                                          <p:spTgt spid="2"/>
                                        </p:tgtEl>
                                        <p:attrNameLst>
                                          <p:attrName>ppt_x</p:attrName>
                                          <p:attrName>ppt_y</p:attrName>
                                        </p:attrNameLst>
                                      </p:cBhvr>
                                    </p:animMotion>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par>
                          <p:cTn id="39" fill="hold">
                            <p:stCondLst>
                              <p:cond delay="0"/>
                            </p:stCondLst>
                            <p:childTnLst>
                              <p:par>
                                <p:cTn id="40" presetID="0" presetClass="path" presetSubtype="0" accel="50000" decel="50000" fill="hold" nodeType="afterEffect">
                                  <p:stCondLst>
                                    <p:cond delay="0"/>
                                  </p:stCondLst>
                                  <p:childTnLst>
                                    <p:animMotion origin="layout" path="M 6.94444E-6 3.45051E-6 C 0.00435 -0.00393 0.00834 -0.00486 0.01303 -0.00787 C 0.01459 -0.00879 0.01598 -0.01018 0.01754 -0.01157 C 0.01893 -0.01272 0.02032 -0.01434 0.02188 -0.0155 C 0.03698 -0.02544 0.05469 -0.02544 0.07101 -0.02706 C 0.0948 -0.03724 0.12292 -0.03469 0.14792 -0.03677 C 0.16546 -0.04048 0.179 -0.04302 0.19723 -0.04441 C 0.22744 -0.05065 0.25712 -0.06152 0.28698 -0.06961 C 0.29931 -0.07308 0.31268 -0.07424 0.32466 -0.07933 C 0.34844 -0.0895 0.3724 -0.09575 0.39723 -0.09852 C 0.4191 -0.10777 0.45573 -0.10107 0.47258 -0.10037 C 0.47396 -0.09968 0.47553 -0.09899 0.47692 -0.09852 C 0.47883 -0.09783 0.48264 -0.09667 0.48264 -0.09667 " pathEditMode="relative" ptsTypes="ffffffffffffA">
                                      <p:cBhvr>
                                        <p:cTn id="41" dur="3000" fill="hold"/>
                                        <p:tgtEl>
                                          <p:spTgt spid="3"/>
                                        </p:tgtEl>
                                        <p:attrNameLst>
                                          <p:attrName>ppt_x</p:attrName>
                                          <p:attrName>ppt_y</p:attrName>
                                        </p:attrNameLst>
                                      </p:cBhvr>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429388" y="3714752"/>
            <a:ext cx="1785950" cy="571504"/>
          </a:xfrm>
          <a:prstGeom prst="rect">
            <a:avLst/>
          </a:prstGeom>
          <a:noFill/>
          <a:ln w="635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FF00"/>
              </a:solidFill>
            </a:endParaRPr>
          </a:p>
        </p:txBody>
      </p:sp>
      <p:sp>
        <p:nvSpPr>
          <p:cNvPr id="15" name="矩形 14"/>
          <p:cNvSpPr/>
          <p:nvPr/>
        </p:nvSpPr>
        <p:spPr>
          <a:xfrm>
            <a:off x="357158" y="5357826"/>
            <a:ext cx="2000264" cy="571504"/>
          </a:xfrm>
          <a:prstGeom prst="rect">
            <a:avLst/>
          </a:prstGeom>
          <a:noFill/>
          <a:ln w="635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FF00"/>
              </a:solidFill>
            </a:endParaRPr>
          </a:p>
        </p:txBody>
      </p:sp>
      <p:sp>
        <p:nvSpPr>
          <p:cNvPr id="12" name="矩形 11"/>
          <p:cNvSpPr/>
          <p:nvPr/>
        </p:nvSpPr>
        <p:spPr>
          <a:xfrm>
            <a:off x="2285984" y="4500570"/>
            <a:ext cx="1000132" cy="571504"/>
          </a:xfrm>
          <a:prstGeom prst="rect">
            <a:avLst/>
          </a:prstGeom>
          <a:noFill/>
          <a:ln w="635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FF00"/>
              </a:solidFill>
            </a:endParaRPr>
          </a:p>
        </p:txBody>
      </p:sp>
      <p:sp>
        <p:nvSpPr>
          <p:cNvPr id="17" name="内容占位符 2"/>
          <p:cNvSpPr>
            <a:spLocks noGrp="1"/>
          </p:cNvSpPr>
          <p:nvPr>
            <p:ph idx="4294967295"/>
          </p:nvPr>
        </p:nvSpPr>
        <p:spPr>
          <a:xfrm>
            <a:off x="0" y="1143000"/>
            <a:ext cx="9144000" cy="142860"/>
          </a:xfrm>
          <a:noFill/>
          <a:ln>
            <a:noFill/>
          </a:ln>
        </p:spPr>
        <p:txBody>
          <a:bodyPr>
            <a:noAutofit/>
          </a:bodyPr>
          <a:lstStyle/>
          <a:p>
            <a:pPr>
              <a:lnSpc>
                <a:spcPct val="145000"/>
              </a:lnSpc>
              <a:buFont typeface="Arial" charset="0"/>
              <a:buNone/>
              <a:defRPr/>
            </a:pPr>
            <a:r>
              <a:rPr lang="zh-CN" altLang="en-US" b="1" kern="1200" dirty="0">
                <a:solidFill>
                  <a:schemeClr val="accent2">
                    <a:lumMod val="50000"/>
                  </a:schemeClr>
                </a:solidFill>
                <a:latin typeface="黑体" pitchFamily="49" charset="-122"/>
                <a:ea typeface="黑体" pitchFamily="49" charset="-122"/>
                <a:cs typeface="+mn-cs"/>
              </a:rPr>
              <a:t>  </a:t>
            </a:r>
            <a:r>
              <a:rPr lang="zh-CN" altLang="en-US" sz="3600" b="1" kern="1200" dirty="0">
                <a:solidFill>
                  <a:schemeClr val="tx1">
                    <a:lumMod val="95000"/>
                    <a:lumOff val="5000"/>
                  </a:schemeClr>
                </a:solidFill>
                <a:latin typeface="黑体" pitchFamily="49" charset="-122"/>
                <a:ea typeface="黑体" pitchFamily="49" charset="-122"/>
                <a:cs typeface="+mn-cs"/>
              </a:rPr>
              <a:t>材料一：美洲金银产地的发现，土著居民被消灭、被奴役和被埋葬于矿井，对东印度开始进行的征服和掠夺，非洲变为商业性的猎获黑人场所：</a:t>
            </a:r>
            <a:r>
              <a:rPr lang="zh-CN" altLang="en-US" sz="3600" b="1" kern="1200" dirty="0" smtClean="0">
                <a:solidFill>
                  <a:schemeClr val="tx1">
                    <a:lumMod val="95000"/>
                    <a:lumOff val="5000"/>
                  </a:schemeClr>
                </a:solidFill>
                <a:latin typeface="黑体" pitchFamily="49" charset="-122"/>
                <a:ea typeface="黑体" pitchFamily="49" charset="-122"/>
                <a:cs typeface="+mn-cs"/>
              </a:rPr>
              <a:t>这标志</a:t>
            </a:r>
            <a:r>
              <a:rPr lang="zh-CN" altLang="en-US" sz="3600" b="1" kern="1200" dirty="0">
                <a:solidFill>
                  <a:schemeClr val="tx1">
                    <a:lumMod val="95000"/>
                    <a:lumOff val="5000"/>
                  </a:schemeClr>
                </a:solidFill>
                <a:latin typeface="黑体" pitchFamily="49" charset="-122"/>
                <a:ea typeface="黑体" pitchFamily="49" charset="-122"/>
                <a:cs typeface="+mn-cs"/>
              </a:rPr>
              <a:t>着资本主义生产时代的曙光。这些田园诗式的</a:t>
            </a:r>
            <a:r>
              <a:rPr lang="zh-CN" altLang="en-US" sz="3600" b="1" kern="1200" dirty="0" smtClean="0">
                <a:solidFill>
                  <a:schemeClr val="tx1">
                    <a:lumMod val="95000"/>
                    <a:lumOff val="5000"/>
                  </a:schemeClr>
                </a:solidFill>
                <a:latin typeface="黑体" pitchFamily="49" charset="-122"/>
                <a:ea typeface="黑体" pitchFamily="49" charset="-122"/>
                <a:cs typeface="+mn-cs"/>
              </a:rPr>
              <a:t>过程就是</a:t>
            </a:r>
            <a:r>
              <a:rPr lang="zh-CN" altLang="en-US" sz="3600" b="1" kern="1200" dirty="0">
                <a:solidFill>
                  <a:schemeClr val="tx1">
                    <a:lumMod val="95000"/>
                    <a:lumOff val="5000"/>
                  </a:schemeClr>
                </a:solidFill>
                <a:latin typeface="黑体" pitchFamily="49" charset="-122"/>
                <a:ea typeface="黑体" pitchFamily="49" charset="-122"/>
                <a:cs typeface="+mn-cs"/>
              </a:rPr>
              <a:t>原始积累的主要因素。</a:t>
            </a:r>
            <a:endParaRPr lang="en-US" altLang="zh-CN" sz="3600" b="1" kern="1200" dirty="0">
              <a:solidFill>
                <a:schemeClr val="tx1">
                  <a:lumMod val="95000"/>
                  <a:lumOff val="5000"/>
                </a:schemeClr>
              </a:solidFill>
              <a:latin typeface="黑体" pitchFamily="49" charset="-122"/>
              <a:ea typeface="黑体" pitchFamily="49" charset="-122"/>
              <a:cs typeface="+mn-cs"/>
            </a:endParaRPr>
          </a:p>
          <a:p>
            <a:pPr algn="r">
              <a:lnSpc>
                <a:spcPct val="145000"/>
              </a:lnSpc>
              <a:buFont typeface="Arial" charset="0"/>
              <a:buNone/>
              <a:defRPr/>
            </a:pPr>
            <a:r>
              <a:rPr lang="en-US" altLang="zh-CN" sz="3600" b="1" kern="1200" dirty="0">
                <a:solidFill>
                  <a:schemeClr val="tx1">
                    <a:lumMod val="95000"/>
                    <a:lumOff val="5000"/>
                  </a:schemeClr>
                </a:solidFill>
                <a:latin typeface="黑体" pitchFamily="49" charset="-122"/>
                <a:ea typeface="黑体" pitchFamily="49" charset="-122"/>
                <a:cs typeface="+mn-cs"/>
              </a:rPr>
              <a:t>——</a:t>
            </a:r>
            <a:r>
              <a:rPr lang="zh-CN" altLang="en-US" sz="3600" b="1" kern="1200" dirty="0">
                <a:solidFill>
                  <a:schemeClr val="tx1">
                    <a:lumMod val="95000"/>
                    <a:lumOff val="5000"/>
                  </a:schemeClr>
                </a:solidFill>
                <a:latin typeface="黑体" pitchFamily="49" charset="-122"/>
                <a:ea typeface="黑体" pitchFamily="49" charset="-122"/>
                <a:cs typeface="+mn-cs"/>
              </a:rPr>
              <a:t>马克思</a:t>
            </a:r>
            <a:r>
              <a:rPr lang="en-US" altLang="zh-CN" sz="3600" b="1" kern="1200" dirty="0">
                <a:solidFill>
                  <a:schemeClr val="tx1">
                    <a:lumMod val="95000"/>
                    <a:lumOff val="5000"/>
                  </a:schemeClr>
                </a:solidFill>
                <a:latin typeface="黑体" pitchFamily="49" charset="-122"/>
                <a:ea typeface="黑体" pitchFamily="49" charset="-122"/>
                <a:cs typeface="+mn-cs"/>
              </a:rPr>
              <a:t>《</a:t>
            </a:r>
            <a:r>
              <a:rPr lang="zh-CN" altLang="en-US" sz="3600" b="1" kern="1200" dirty="0">
                <a:solidFill>
                  <a:schemeClr val="tx1">
                    <a:lumMod val="95000"/>
                    <a:lumOff val="5000"/>
                  </a:schemeClr>
                </a:solidFill>
                <a:latin typeface="黑体" pitchFamily="49" charset="-122"/>
                <a:ea typeface="黑体" pitchFamily="49" charset="-122"/>
                <a:cs typeface="+mn-cs"/>
              </a:rPr>
              <a:t>资本论</a:t>
            </a:r>
            <a:r>
              <a:rPr lang="en-US" altLang="zh-CN" sz="3600" b="1" kern="1200" dirty="0">
                <a:solidFill>
                  <a:schemeClr val="tx1">
                    <a:lumMod val="95000"/>
                    <a:lumOff val="5000"/>
                  </a:schemeClr>
                </a:solidFill>
                <a:latin typeface="黑体" pitchFamily="49" charset="-122"/>
                <a:ea typeface="黑体" pitchFamily="49" charset="-122"/>
                <a:cs typeface="+mn-cs"/>
              </a:rPr>
              <a:t>》</a:t>
            </a:r>
          </a:p>
          <a:p>
            <a:pPr>
              <a:lnSpc>
                <a:spcPct val="145000"/>
              </a:lnSpc>
              <a:buFont typeface="Arial" charset="0"/>
              <a:buNone/>
              <a:defRPr/>
            </a:pPr>
            <a:r>
              <a:rPr lang="zh-CN" altLang="en-US" b="1" kern="1200" dirty="0">
                <a:solidFill>
                  <a:schemeClr val="accent2">
                    <a:lumMod val="50000"/>
                  </a:schemeClr>
                </a:solidFill>
                <a:latin typeface="黑体" pitchFamily="49" charset="-122"/>
                <a:ea typeface="黑体" pitchFamily="49" charset="-122"/>
                <a:cs typeface="+mn-cs"/>
              </a:rPr>
              <a:t>    </a:t>
            </a:r>
          </a:p>
          <a:p>
            <a:pPr>
              <a:buFont typeface="Arial" charset="0"/>
              <a:buNone/>
              <a:defRPr/>
            </a:pPr>
            <a:endParaRPr lang="zh-CN" altLang="en-US" b="1" kern="1200" dirty="0">
              <a:latin typeface="黑体" pitchFamily="49" charset="-122"/>
              <a:ea typeface="黑体" pitchFamily="49" charset="-122"/>
              <a:cs typeface="+mn-cs"/>
            </a:endParaRPr>
          </a:p>
        </p:txBody>
      </p:sp>
      <p:sp>
        <p:nvSpPr>
          <p:cNvPr id="19" name="矩形 18"/>
          <p:cNvSpPr/>
          <p:nvPr/>
        </p:nvSpPr>
        <p:spPr>
          <a:xfrm>
            <a:off x="357158" y="2143116"/>
            <a:ext cx="5143536" cy="571505"/>
          </a:xfrm>
          <a:prstGeom prst="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FF00"/>
              </a:solidFill>
            </a:endParaRPr>
          </a:p>
        </p:txBody>
      </p:sp>
      <p:sp>
        <p:nvSpPr>
          <p:cNvPr id="20" name="矩形 19"/>
          <p:cNvSpPr/>
          <p:nvPr/>
        </p:nvSpPr>
        <p:spPr>
          <a:xfrm>
            <a:off x="3214678" y="2928934"/>
            <a:ext cx="2286016" cy="571504"/>
          </a:xfrm>
          <a:prstGeom prst="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FF00"/>
              </a:solidFill>
            </a:endParaRPr>
          </a:p>
        </p:txBody>
      </p:sp>
      <p:sp>
        <p:nvSpPr>
          <p:cNvPr id="21" name="矩形 20"/>
          <p:cNvSpPr/>
          <p:nvPr/>
        </p:nvSpPr>
        <p:spPr>
          <a:xfrm>
            <a:off x="1357290" y="3714752"/>
            <a:ext cx="1000132" cy="571504"/>
          </a:xfrm>
          <a:prstGeom prst="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8" name="爆炸形 1 7"/>
          <p:cNvSpPr/>
          <p:nvPr/>
        </p:nvSpPr>
        <p:spPr>
          <a:xfrm rot="20865760">
            <a:off x="4428191" y="3215807"/>
            <a:ext cx="3638550" cy="2403431"/>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6000" dirty="0">
                <a:solidFill>
                  <a:schemeClr val="bg1"/>
                </a:solidFill>
                <a:latin typeface="华文琥珀" pitchFamily="2" charset="-122"/>
                <a:ea typeface="华文琥珀" pitchFamily="2" charset="-122"/>
              </a:rPr>
              <a:t>曙光？</a:t>
            </a:r>
          </a:p>
        </p:txBody>
      </p:sp>
      <p:sp>
        <p:nvSpPr>
          <p:cNvPr id="9" name="爆炸形 1 8"/>
          <p:cNvSpPr/>
          <p:nvPr/>
        </p:nvSpPr>
        <p:spPr>
          <a:xfrm rot="1326110">
            <a:off x="808627" y="1383925"/>
            <a:ext cx="3638550" cy="2350956"/>
          </a:xfrm>
          <a:prstGeom prst="irregularSeal1">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6000" dirty="0">
                <a:solidFill>
                  <a:schemeClr val="bg1"/>
                </a:solidFill>
                <a:latin typeface="华文琥珀" pitchFamily="2" charset="-122"/>
                <a:ea typeface="华文琥珀" pitchFamily="2" charset="-122"/>
              </a:rPr>
              <a:t>灾难？</a:t>
            </a:r>
          </a:p>
        </p:txBody>
      </p:sp>
      <p:sp>
        <p:nvSpPr>
          <p:cNvPr id="14" name="内容占位符 2"/>
          <p:cNvSpPr txBox="1">
            <a:spLocks/>
          </p:cNvSpPr>
          <p:nvPr/>
        </p:nvSpPr>
        <p:spPr bwMode="auto">
          <a:xfrm>
            <a:off x="0" y="4857760"/>
            <a:ext cx="9144000" cy="928687"/>
          </a:xfrm>
          <a:prstGeom prst="rect">
            <a:avLst/>
          </a:prstGeom>
          <a:solidFill>
            <a:schemeClr val="tx2">
              <a:lumMod val="50000"/>
            </a:schemeClr>
          </a:solidFill>
          <a:ln w="50800">
            <a:solidFill>
              <a:srgbClr val="FF0000"/>
            </a:solidFill>
            <a:miter lim="800000"/>
            <a:headEnd/>
            <a:tailEnd/>
          </a:ln>
        </p:spPr>
        <p:txBody>
          <a:bodyPr/>
          <a:lstStyle/>
          <a:p>
            <a:pPr marL="342900" indent="-342900">
              <a:spcBef>
                <a:spcPct val="20000"/>
              </a:spcBef>
              <a:defRPr/>
            </a:pPr>
            <a:r>
              <a:rPr lang="zh-CN" altLang="en-US" sz="4800" b="1" dirty="0">
                <a:solidFill>
                  <a:srgbClr val="FF0000"/>
                </a:solidFill>
                <a:latin typeface="华文中宋" pitchFamily="2" charset="-122"/>
                <a:ea typeface="华文中宋" pitchFamily="2" charset="-122"/>
              </a:rPr>
              <a:t>对殖民国：促进资本主义发展</a:t>
            </a:r>
            <a:endParaRPr lang="en-US" altLang="zh-CN" sz="4800" b="1" dirty="0">
              <a:solidFill>
                <a:srgbClr val="FF0000"/>
              </a:solidFill>
              <a:latin typeface="华文中宋" pitchFamily="2" charset="-122"/>
              <a:ea typeface="华文中宋" pitchFamily="2" charset="-122"/>
            </a:endParaRPr>
          </a:p>
        </p:txBody>
      </p:sp>
      <p:sp>
        <p:nvSpPr>
          <p:cNvPr id="13" name="内容占位符 2"/>
          <p:cNvSpPr txBox="1">
            <a:spLocks/>
          </p:cNvSpPr>
          <p:nvPr/>
        </p:nvSpPr>
        <p:spPr bwMode="auto">
          <a:xfrm>
            <a:off x="0" y="2285992"/>
            <a:ext cx="9144000" cy="928687"/>
          </a:xfrm>
          <a:prstGeom prst="rect">
            <a:avLst/>
          </a:prstGeom>
          <a:solidFill>
            <a:schemeClr val="tx2">
              <a:lumMod val="50000"/>
            </a:schemeClr>
          </a:solidFill>
          <a:ln w="50800">
            <a:solidFill>
              <a:srgbClr val="FF0000"/>
            </a:solidFill>
            <a:miter lim="800000"/>
            <a:headEnd/>
            <a:tailEnd/>
          </a:ln>
        </p:spPr>
        <p:txBody>
          <a:bodyPr/>
          <a:lstStyle/>
          <a:p>
            <a:pPr marL="342900" indent="-342900">
              <a:spcBef>
                <a:spcPct val="20000"/>
              </a:spcBef>
              <a:defRPr/>
            </a:pPr>
            <a:r>
              <a:rPr lang="zh-CN" altLang="en-US" sz="4800" b="1" dirty="0">
                <a:solidFill>
                  <a:srgbClr val="FF0000"/>
                </a:solidFill>
                <a:latin typeface="华文中宋" pitchFamily="2" charset="-122"/>
                <a:ea typeface="华文中宋" pitchFamily="2" charset="-122"/>
              </a:rPr>
              <a:t>对殖民地：带来灾难，造成落后</a:t>
            </a:r>
            <a:endParaRPr lang="en-US" altLang="zh-CN" sz="4800" b="1" dirty="0">
              <a:solidFill>
                <a:srgbClr val="FF0000"/>
              </a:solidFill>
              <a:latin typeface="华文中宋" pitchFamily="2" charset="-122"/>
              <a:ea typeface="华文中宋" pitchFamily="2" charset="-122"/>
            </a:endParaRPr>
          </a:p>
        </p:txBody>
      </p:sp>
      <p:sp>
        <p:nvSpPr>
          <p:cNvPr id="16" name="Text Box 29"/>
          <p:cNvSpPr txBox="1">
            <a:spLocks noChangeArrowheads="1"/>
          </p:cNvSpPr>
          <p:nvPr/>
        </p:nvSpPr>
        <p:spPr bwMode="auto">
          <a:xfrm>
            <a:off x="0" y="0"/>
            <a:ext cx="9144000" cy="584775"/>
          </a:xfrm>
          <a:prstGeom prst="rect">
            <a:avLst/>
          </a:prstGeom>
          <a:solidFill>
            <a:srgbClr val="7030A0"/>
          </a:solidFill>
          <a:ln w="9525">
            <a:noFill/>
            <a:miter lim="800000"/>
            <a:headEnd/>
            <a:tailEnd/>
          </a:ln>
          <a:effectLst/>
        </p:spPr>
        <p:txBody>
          <a:bodyPr wrap="square">
            <a:spAutoFit/>
          </a:bodyPr>
          <a:lstStyle/>
          <a:p>
            <a:r>
              <a:rPr lang="zh-CN" altLang="en-US" sz="3200" b="1" dirty="0">
                <a:solidFill>
                  <a:schemeClr val="bg2"/>
                </a:solidFill>
                <a:latin typeface="宋体" pitchFamily="2" charset="-122"/>
              </a:rPr>
              <a:t>三、世界市场的拓展（进一步扩大）</a:t>
            </a:r>
            <a:endParaRPr lang="zh-CN" altLang="en-US" sz="3200" b="1" dirty="0">
              <a:solidFill>
                <a:schemeClr val="bg2"/>
              </a:solidFill>
              <a:latin typeface="Times New Roman" pitchFamily="18" charset="0"/>
            </a:endParaRPr>
          </a:p>
        </p:txBody>
      </p:sp>
      <p:sp>
        <p:nvSpPr>
          <p:cNvPr id="18" name="Rectangle 30"/>
          <p:cNvSpPr>
            <a:spLocks noChangeArrowheads="1"/>
          </p:cNvSpPr>
          <p:nvPr/>
        </p:nvSpPr>
        <p:spPr bwMode="auto">
          <a:xfrm>
            <a:off x="285720" y="642918"/>
            <a:ext cx="3714744" cy="523220"/>
          </a:xfrm>
          <a:prstGeom prst="rect">
            <a:avLst/>
          </a:prstGeom>
          <a:noFill/>
          <a:ln w="9525">
            <a:noFill/>
            <a:miter lim="800000"/>
            <a:headEnd/>
            <a:tailEnd/>
          </a:ln>
          <a:effectLst/>
        </p:spPr>
        <p:txBody>
          <a:bodyPr wrap="square">
            <a:spAutoFit/>
          </a:bodyPr>
          <a:lstStyle/>
          <a:p>
            <a:r>
              <a:rPr lang="en-US" altLang="zh-CN" sz="2800" b="1" dirty="0" smtClean="0">
                <a:latin typeface="Times New Roman" pitchFamily="18" charset="0"/>
              </a:rPr>
              <a:t>3.</a:t>
            </a:r>
            <a:r>
              <a:rPr lang="zh-CN" altLang="en-US" sz="2800" b="1" dirty="0">
                <a:latin typeface="Times New Roman" pitchFamily="18" charset="0"/>
              </a:rPr>
              <a:t>殖民扩张的影响：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ppt_w/2"/>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2" grpId="0" animBg="1"/>
      <p:bldP spid="19" grpId="0" animBg="1"/>
      <p:bldP spid="20" grpId="0" animBg="1"/>
      <p:bldP spid="21" grpId="0" animBg="1"/>
      <p:bldP spid="8" grpId="0" animBg="1"/>
      <p:bldP spid="8" grpId="1" animBg="1"/>
      <p:bldP spid="9" grpId="0" animBg="1"/>
      <p:bldP spid="9" grpId="1" animBg="1"/>
      <p:bldP spid="14"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
          <p:cNvSpPr>
            <a:spLocks noChangeArrowheads="1"/>
          </p:cNvSpPr>
          <p:nvPr/>
        </p:nvSpPr>
        <p:spPr bwMode="auto">
          <a:xfrm>
            <a:off x="0" y="1643050"/>
            <a:ext cx="9144000" cy="1569660"/>
          </a:xfrm>
          <a:prstGeom prst="rect">
            <a:avLst/>
          </a:prstGeom>
          <a:solidFill>
            <a:schemeClr val="accent5">
              <a:lumMod val="20000"/>
              <a:lumOff val="80000"/>
            </a:schemeClr>
          </a:solidFill>
          <a:ln w="9525">
            <a:solidFill>
              <a:schemeClr val="tx1">
                <a:lumMod val="50000"/>
                <a:lumOff val="50000"/>
              </a:schemeClr>
            </a:solidFill>
            <a:miter lim="800000"/>
            <a:headEnd/>
            <a:tailEnd/>
          </a:ln>
        </p:spPr>
        <p:txBody>
          <a:bodyPr>
            <a:spAutoFit/>
          </a:bodyPr>
          <a:lstStyle/>
          <a:p>
            <a:r>
              <a:rPr lang="zh-CN" altLang="en-US" sz="3200" b="1" dirty="0">
                <a:latin typeface="黑体" pitchFamily="49" charset="-122"/>
                <a:ea typeface="黑体" pitchFamily="49" charset="-122"/>
              </a:rPr>
              <a:t>材料二：徐继畲在</a:t>
            </a:r>
            <a:r>
              <a:rPr lang="en-US" altLang="zh-CN" sz="3200" b="1" dirty="0">
                <a:latin typeface="黑体" pitchFamily="49" charset="-122"/>
                <a:ea typeface="黑体" pitchFamily="49" charset="-122"/>
              </a:rPr>
              <a:t>《</a:t>
            </a:r>
            <a:r>
              <a:rPr lang="zh-CN" altLang="en-US" sz="3200" b="1" dirty="0">
                <a:latin typeface="黑体" pitchFamily="49" charset="-122"/>
                <a:ea typeface="黑体" pitchFamily="49" charset="-122"/>
              </a:rPr>
              <a:t>瀛环志略</a:t>
            </a:r>
            <a:r>
              <a:rPr lang="en-US" altLang="zh-CN" sz="3200" b="1" dirty="0">
                <a:latin typeface="黑体" pitchFamily="49" charset="-122"/>
                <a:ea typeface="黑体" pitchFamily="49" charset="-122"/>
              </a:rPr>
              <a:t>》</a:t>
            </a:r>
            <a:r>
              <a:rPr lang="zh-CN" altLang="en-US" sz="3200" b="1" dirty="0">
                <a:latin typeface="黑体" pitchFamily="49" charset="-122"/>
                <a:ea typeface="黑体" pitchFamily="49" charset="-122"/>
              </a:rPr>
              <a:t>（</a:t>
            </a:r>
            <a:r>
              <a:rPr lang="en-US" altLang="zh-CN" sz="3200" b="1" dirty="0">
                <a:latin typeface="黑体" pitchFamily="49" charset="-122"/>
                <a:ea typeface="黑体" pitchFamily="49" charset="-122"/>
              </a:rPr>
              <a:t>1844</a:t>
            </a:r>
            <a:r>
              <a:rPr lang="zh-CN" altLang="en-US" sz="3200" b="1" dirty="0">
                <a:latin typeface="黑体" pitchFamily="49" charset="-122"/>
                <a:ea typeface="黑体" pitchFamily="49" charset="-122"/>
              </a:rPr>
              <a:t>年完成初稿）中不仅介绍了西方的科学技术，还介绍了西方的民主制度。</a:t>
            </a:r>
          </a:p>
        </p:txBody>
      </p:sp>
      <p:sp>
        <p:nvSpPr>
          <p:cNvPr id="5" name="矩形 4"/>
          <p:cNvSpPr>
            <a:spLocks noChangeArrowheads="1"/>
          </p:cNvSpPr>
          <p:nvPr/>
        </p:nvSpPr>
        <p:spPr bwMode="auto">
          <a:xfrm>
            <a:off x="0" y="3643314"/>
            <a:ext cx="9144000" cy="1569660"/>
          </a:xfrm>
          <a:prstGeom prst="rect">
            <a:avLst/>
          </a:prstGeom>
          <a:solidFill>
            <a:schemeClr val="accent4">
              <a:lumMod val="40000"/>
              <a:lumOff val="60000"/>
            </a:schemeClr>
          </a:solidFill>
          <a:ln w="9525">
            <a:solidFill>
              <a:schemeClr val="tx1">
                <a:lumMod val="50000"/>
                <a:lumOff val="50000"/>
              </a:schemeClr>
            </a:solidFill>
            <a:miter lim="800000"/>
            <a:headEnd/>
            <a:tailEnd/>
          </a:ln>
        </p:spPr>
        <p:txBody>
          <a:bodyPr>
            <a:spAutoFit/>
          </a:bodyPr>
          <a:lstStyle/>
          <a:p>
            <a:pPr>
              <a:defRPr/>
            </a:pPr>
            <a:r>
              <a:rPr lang="zh-CN" altLang="en-US" sz="3200" b="1" dirty="0">
                <a:latin typeface="黑体" pitchFamily="49" charset="-122"/>
                <a:ea typeface="黑体" pitchFamily="49" charset="-122"/>
              </a:rPr>
              <a:t>材料三：“它总是不停地进行扩展，全力扩大其</a:t>
            </a:r>
            <a:r>
              <a:rPr lang="zh-CN" altLang="en-US" sz="3200" b="1" dirty="0">
                <a:solidFill>
                  <a:schemeClr val="tx2">
                    <a:lumMod val="50000"/>
                  </a:schemeClr>
                </a:solidFill>
                <a:latin typeface="黑体" pitchFamily="49" charset="-122"/>
                <a:ea typeface="黑体" pitchFamily="49" charset="-122"/>
              </a:rPr>
              <a:t>市场</a:t>
            </a:r>
            <a:r>
              <a:rPr lang="zh-CN" altLang="en-US" sz="3200" b="1" dirty="0">
                <a:latin typeface="黑体" pitchFamily="49" charset="-122"/>
                <a:ea typeface="黑体" pitchFamily="49" charset="-122"/>
              </a:rPr>
              <a:t>区域，从临近的地区</a:t>
            </a:r>
            <a:r>
              <a:rPr lang="zh-CN" altLang="en-US" sz="3200" b="1" dirty="0">
                <a:solidFill>
                  <a:schemeClr val="tx2">
                    <a:lumMod val="50000"/>
                  </a:schemeClr>
                </a:solidFill>
                <a:latin typeface="黑体" pitchFamily="49" charset="-122"/>
                <a:ea typeface="黑体" pitchFamily="49" charset="-122"/>
              </a:rPr>
              <a:t>扩展</a:t>
            </a:r>
            <a:r>
              <a:rPr lang="zh-CN" altLang="en-US" sz="3200" b="1" dirty="0">
                <a:latin typeface="黑体" pitchFamily="49" charset="-122"/>
                <a:ea typeface="黑体" pitchFamily="49" charset="-122"/>
              </a:rPr>
              <a:t>到范围更广的地区，再到全国直至全</a:t>
            </a:r>
            <a:r>
              <a:rPr lang="zh-CN" altLang="en-US" sz="3200" b="1" dirty="0">
                <a:solidFill>
                  <a:schemeClr val="tx2">
                    <a:lumMod val="50000"/>
                  </a:schemeClr>
                </a:solidFill>
                <a:latin typeface="黑体" pitchFamily="49" charset="-122"/>
                <a:ea typeface="黑体" pitchFamily="49" charset="-122"/>
              </a:rPr>
              <a:t>世界</a:t>
            </a:r>
            <a:r>
              <a:rPr lang="zh-CN" altLang="en-US" sz="3200" b="1" dirty="0">
                <a:latin typeface="黑体" pitchFamily="49" charset="-122"/>
                <a:ea typeface="黑体" pitchFamily="49" charset="-122"/>
              </a:rPr>
              <a:t>。”</a:t>
            </a:r>
          </a:p>
        </p:txBody>
      </p:sp>
      <p:sp>
        <p:nvSpPr>
          <p:cNvPr id="6" name="内容占位符 2"/>
          <p:cNvSpPr txBox="1">
            <a:spLocks/>
          </p:cNvSpPr>
          <p:nvPr/>
        </p:nvSpPr>
        <p:spPr bwMode="auto">
          <a:xfrm>
            <a:off x="0" y="2000240"/>
            <a:ext cx="9144000" cy="928687"/>
          </a:xfrm>
          <a:prstGeom prst="rect">
            <a:avLst/>
          </a:prstGeom>
          <a:solidFill>
            <a:schemeClr val="tx2">
              <a:lumMod val="50000"/>
            </a:schemeClr>
          </a:solidFill>
          <a:ln w="50800">
            <a:solidFill>
              <a:srgbClr val="FF0000"/>
            </a:solidFill>
            <a:miter lim="800000"/>
            <a:headEnd/>
            <a:tailEnd/>
          </a:ln>
        </p:spPr>
        <p:txBody>
          <a:bodyPr/>
          <a:lstStyle/>
          <a:p>
            <a:pPr marL="342900" indent="-342900">
              <a:spcBef>
                <a:spcPct val="20000"/>
              </a:spcBef>
              <a:defRPr/>
            </a:pPr>
            <a:r>
              <a:rPr lang="zh-CN" altLang="en-US" sz="4800" b="1" dirty="0">
                <a:solidFill>
                  <a:srgbClr val="FF0000"/>
                </a:solidFill>
                <a:latin typeface="华文中宋" pitchFamily="2" charset="-122"/>
                <a:ea typeface="华文中宋" pitchFamily="2" charset="-122"/>
              </a:rPr>
              <a:t>对殖民地：客观进步性</a:t>
            </a:r>
            <a:endParaRPr lang="en-US" altLang="zh-CN" sz="4800" b="1" dirty="0">
              <a:solidFill>
                <a:srgbClr val="FF0000"/>
              </a:solidFill>
              <a:latin typeface="华文中宋" pitchFamily="2" charset="-122"/>
              <a:ea typeface="华文中宋" pitchFamily="2" charset="-122"/>
            </a:endParaRPr>
          </a:p>
        </p:txBody>
      </p:sp>
      <p:sp>
        <p:nvSpPr>
          <p:cNvPr id="7" name="内容占位符 2"/>
          <p:cNvSpPr txBox="1">
            <a:spLocks/>
          </p:cNvSpPr>
          <p:nvPr/>
        </p:nvSpPr>
        <p:spPr bwMode="auto">
          <a:xfrm>
            <a:off x="0" y="4000504"/>
            <a:ext cx="9144000" cy="928688"/>
          </a:xfrm>
          <a:prstGeom prst="rect">
            <a:avLst/>
          </a:prstGeom>
          <a:solidFill>
            <a:schemeClr val="tx2">
              <a:lumMod val="50000"/>
            </a:schemeClr>
          </a:solidFill>
          <a:ln w="50800">
            <a:solidFill>
              <a:srgbClr val="FF0000"/>
            </a:solidFill>
            <a:miter lim="800000"/>
            <a:headEnd/>
            <a:tailEnd/>
          </a:ln>
        </p:spPr>
        <p:txBody>
          <a:bodyPr/>
          <a:lstStyle/>
          <a:p>
            <a:pPr marL="342900" indent="-342900">
              <a:spcBef>
                <a:spcPct val="20000"/>
              </a:spcBef>
              <a:defRPr/>
            </a:pPr>
            <a:r>
              <a:rPr lang="zh-CN" altLang="en-US" sz="4800" b="1" dirty="0">
                <a:solidFill>
                  <a:srgbClr val="FF0000"/>
                </a:solidFill>
                <a:latin typeface="华文中宋" pitchFamily="2" charset="-122"/>
                <a:ea typeface="华文中宋" pitchFamily="2" charset="-122"/>
              </a:rPr>
              <a:t>对世界：世界市场进一步拓展</a:t>
            </a:r>
            <a:endParaRPr lang="en-US" altLang="zh-CN" sz="4800" b="1" dirty="0">
              <a:solidFill>
                <a:srgbClr val="FF0000"/>
              </a:solidFill>
              <a:latin typeface="华文中宋" pitchFamily="2" charset="-122"/>
              <a:ea typeface="华文中宋" pitchFamily="2" charset="-122"/>
            </a:endParaRPr>
          </a:p>
        </p:txBody>
      </p:sp>
      <p:sp>
        <p:nvSpPr>
          <p:cNvPr id="8" name="Text Box 29"/>
          <p:cNvSpPr txBox="1">
            <a:spLocks noChangeArrowheads="1"/>
          </p:cNvSpPr>
          <p:nvPr/>
        </p:nvSpPr>
        <p:spPr bwMode="auto">
          <a:xfrm>
            <a:off x="0" y="0"/>
            <a:ext cx="9144000" cy="584775"/>
          </a:xfrm>
          <a:prstGeom prst="rect">
            <a:avLst/>
          </a:prstGeom>
          <a:solidFill>
            <a:srgbClr val="7030A0"/>
          </a:solidFill>
          <a:ln w="9525">
            <a:noFill/>
            <a:miter lim="800000"/>
            <a:headEnd/>
            <a:tailEnd/>
          </a:ln>
          <a:effectLst/>
        </p:spPr>
        <p:txBody>
          <a:bodyPr wrap="square">
            <a:spAutoFit/>
          </a:bodyPr>
          <a:lstStyle/>
          <a:p>
            <a:r>
              <a:rPr lang="zh-CN" altLang="en-US" sz="3200" b="1" dirty="0">
                <a:solidFill>
                  <a:schemeClr val="bg2"/>
                </a:solidFill>
                <a:latin typeface="宋体" pitchFamily="2" charset="-122"/>
              </a:rPr>
              <a:t>三、世界市场的拓展（进一步扩大）</a:t>
            </a:r>
            <a:endParaRPr lang="zh-CN" altLang="en-US" sz="3200" b="1" dirty="0">
              <a:solidFill>
                <a:schemeClr val="bg2"/>
              </a:solidFill>
              <a:latin typeface="Times New Roman" pitchFamily="18" charset="0"/>
            </a:endParaRPr>
          </a:p>
        </p:txBody>
      </p:sp>
      <p:sp>
        <p:nvSpPr>
          <p:cNvPr id="9" name="Rectangle 30"/>
          <p:cNvSpPr>
            <a:spLocks noChangeArrowheads="1"/>
          </p:cNvSpPr>
          <p:nvPr/>
        </p:nvSpPr>
        <p:spPr bwMode="auto">
          <a:xfrm>
            <a:off x="285720" y="857232"/>
            <a:ext cx="3714744" cy="523220"/>
          </a:xfrm>
          <a:prstGeom prst="rect">
            <a:avLst/>
          </a:prstGeom>
          <a:noFill/>
          <a:ln w="9525">
            <a:noFill/>
            <a:miter lim="800000"/>
            <a:headEnd/>
            <a:tailEnd/>
          </a:ln>
          <a:effectLst/>
        </p:spPr>
        <p:txBody>
          <a:bodyPr wrap="square">
            <a:spAutoFit/>
          </a:bodyPr>
          <a:lstStyle/>
          <a:p>
            <a:r>
              <a:rPr lang="en-US" altLang="zh-CN" sz="2800" b="1" dirty="0" smtClean="0">
                <a:latin typeface="Times New Roman" pitchFamily="18" charset="0"/>
              </a:rPr>
              <a:t>3.</a:t>
            </a:r>
            <a:r>
              <a:rPr lang="zh-CN" altLang="en-US" sz="2800" b="1" dirty="0">
                <a:latin typeface="Times New Roman" pitchFamily="18" charset="0"/>
              </a:rPr>
              <a:t>殖民扩张的影响：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ppt_w/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WordArt 2"/>
          <p:cNvSpPr>
            <a:spLocks noChangeArrowheads="1" noChangeShapeType="1" noTextEdit="1"/>
          </p:cNvSpPr>
          <p:nvPr/>
        </p:nvSpPr>
        <p:spPr bwMode="auto">
          <a:xfrm>
            <a:off x="428596" y="1214422"/>
            <a:ext cx="8286808" cy="2157415"/>
          </a:xfrm>
          <a:prstGeom prst="rect">
            <a:avLst/>
          </a:prstGeom>
        </p:spPr>
        <p:txBody>
          <a:bodyPr wrap="none" fromWordArt="1">
            <a:prstTxWarp prst="textPlain">
              <a:avLst>
                <a:gd name="adj" fmla="val 51611"/>
              </a:avLst>
            </a:prstTxWarp>
          </a:bodyPr>
          <a:lstStyle/>
          <a:p>
            <a:pPr algn="ctr"/>
            <a:r>
              <a:rPr lang="zh-CN" altLang="en-US" sz="3200" kern="10" dirty="0">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琥珀" pitchFamily="2" charset="-122"/>
                <a:ea typeface="华文琥珀" pitchFamily="2" charset="-122"/>
              </a:rPr>
              <a:t>第</a:t>
            </a:r>
            <a:r>
              <a:rPr lang="en-US" altLang="zh-CN" sz="3200" kern="10" dirty="0">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琥珀" pitchFamily="2" charset="-122"/>
                <a:ea typeface="华文琥珀" pitchFamily="2" charset="-122"/>
              </a:rPr>
              <a:t>6</a:t>
            </a:r>
            <a:r>
              <a:rPr lang="zh-CN" altLang="en-US" sz="3200" kern="10" dirty="0">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琥珀" pitchFamily="2" charset="-122"/>
                <a:ea typeface="华文琥珀" pitchFamily="2" charset="-122"/>
              </a:rPr>
              <a:t>课</a:t>
            </a:r>
          </a:p>
          <a:p>
            <a:pPr algn="ctr"/>
            <a:r>
              <a:rPr lang="zh-CN" altLang="en-US" sz="3200" kern="10" dirty="0">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华文琥珀" pitchFamily="2" charset="-122"/>
                <a:ea typeface="华文琥珀" pitchFamily="2" charset="-122"/>
              </a:rPr>
              <a:t>殖民扩张与世界市场的拓展</a:t>
            </a:r>
          </a:p>
        </p:txBody>
      </p:sp>
      <p:sp>
        <p:nvSpPr>
          <p:cNvPr id="118788" name="Rectangle 4"/>
          <p:cNvSpPr>
            <a:spLocks noChangeArrowheads="1"/>
          </p:cNvSpPr>
          <p:nvPr/>
        </p:nvSpPr>
        <p:spPr bwMode="auto">
          <a:xfrm>
            <a:off x="214282" y="4357694"/>
            <a:ext cx="8715436" cy="1643527"/>
          </a:xfrm>
          <a:prstGeom prst="rect">
            <a:avLst/>
          </a:prstGeom>
          <a:solidFill>
            <a:srgbClr val="FFFFFF"/>
          </a:solidFill>
          <a:ln w="19050">
            <a:solidFill>
              <a:srgbClr val="33CCCC"/>
            </a:solidFill>
            <a:miter lim="800000"/>
            <a:headEnd/>
            <a:tailEnd/>
          </a:ln>
          <a:effectLst/>
        </p:spPr>
        <p:txBody>
          <a:bodyPr wrap="square">
            <a:spAutoFit/>
          </a:bodyPr>
          <a:lstStyle/>
          <a:p>
            <a:pPr>
              <a:lnSpc>
                <a:spcPct val="120000"/>
              </a:lnSpc>
              <a:spcBef>
                <a:spcPct val="15000"/>
              </a:spcBef>
            </a:pPr>
            <a:r>
              <a:rPr kumimoji="0" lang="zh-CN" altLang="en-US" sz="2800" b="1" dirty="0">
                <a:latin typeface="黑体" pitchFamily="49" charset="-122"/>
                <a:ea typeface="黑体" pitchFamily="49" charset="-122"/>
              </a:rPr>
              <a:t>课程标准</a:t>
            </a:r>
            <a:r>
              <a:rPr kumimoji="0" lang="zh-CN" altLang="en-US" sz="2800" b="1" dirty="0" smtClean="0">
                <a:latin typeface="黑体" pitchFamily="49" charset="-122"/>
                <a:ea typeface="黑体" pitchFamily="49" charset="-122"/>
              </a:rPr>
              <a:t>：列举</a:t>
            </a:r>
            <a:r>
              <a:rPr kumimoji="0" lang="zh-CN" altLang="en-US" sz="2800" b="1" dirty="0">
                <a:latin typeface="黑体" pitchFamily="49" charset="-122"/>
                <a:ea typeface="黑体" pitchFamily="49" charset="-122"/>
              </a:rPr>
              <a:t>荷兰、英国野蛮抢夺殖民地和建立海外商品市场的史实。认识殖民扩张与掠夺是资本主义列强建立世界市场的主要途径。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box(out)">
                                      <p:cBhvr>
                                        <p:cTn id="7"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资本主义世界市场的拓展"/>
          <p:cNvPicPr>
            <a:picLocks noChangeAspect="1" noChangeArrowheads="1"/>
          </p:cNvPicPr>
          <p:nvPr/>
        </p:nvPicPr>
        <p:blipFill>
          <a:blip r:embed="rId2"/>
          <a:srcRect/>
          <a:stretch>
            <a:fillRect/>
          </a:stretch>
        </p:blipFill>
        <p:spPr bwMode="auto">
          <a:xfrm>
            <a:off x="-34925" y="0"/>
            <a:ext cx="9215438" cy="6835775"/>
          </a:xfrm>
          <a:prstGeom prst="rect">
            <a:avLst/>
          </a:prstGeom>
          <a:noFill/>
          <a:ln w="9525">
            <a:noFill/>
            <a:miter lim="800000"/>
            <a:headEnd/>
            <a:tailEnd/>
          </a:ln>
        </p:spPr>
      </p:pic>
      <p:sp>
        <p:nvSpPr>
          <p:cNvPr id="90115" name="Oval 3"/>
          <p:cNvSpPr>
            <a:spLocks noChangeArrowheads="1"/>
          </p:cNvSpPr>
          <p:nvPr/>
        </p:nvSpPr>
        <p:spPr bwMode="auto">
          <a:xfrm>
            <a:off x="3708400" y="1341438"/>
            <a:ext cx="1657350" cy="647700"/>
          </a:xfrm>
          <a:prstGeom prst="ellipse">
            <a:avLst/>
          </a:prstGeom>
          <a:noFill/>
          <a:ln w="38100">
            <a:solidFill>
              <a:srgbClr val="FF0000"/>
            </a:solidFill>
            <a:round/>
            <a:headEnd/>
            <a:tailEnd/>
          </a:ln>
          <a:effectLst/>
        </p:spPr>
        <p:txBody>
          <a:bodyPr wrap="none" anchor="ctr"/>
          <a:lstStyle/>
          <a:p>
            <a:pPr algn="ctr"/>
            <a:endParaRPr lang="zh-CN" altLang="zh-CN">
              <a:solidFill>
                <a:srgbClr val="FF0000"/>
              </a:solidFill>
            </a:endParaRPr>
          </a:p>
        </p:txBody>
      </p:sp>
      <p:sp>
        <p:nvSpPr>
          <p:cNvPr id="90116" name="Oval 4"/>
          <p:cNvSpPr>
            <a:spLocks noChangeArrowheads="1"/>
          </p:cNvSpPr>
          <p:nvPr/>
        </p:nvSpPr>
        <p:spPr bwMode="auto">
          <a:xfrm>
            <a:off x="4213225" y="3576638"/>
            <a:ext cx="1008063" cy="1871662"/>
          </a:xfrm>
          <a:prstGeom prst="ellipse">
            <a:avLst/>
          </a:prstGeom>
          <a:noFill/>
          <a:ln w="38100">
            <a:solidFill>
              <a:srgbClr val="FF0000"/>
            </a:solidFill>
            <a:round/>
            <a:headEnd/>
            <a:tailEnd/>
          </a:ln>
          <a:effectLst/>
        </p:spPr>
        <p:txBody>
          <a:bodyPr wrap="none" anchor="ctr"/>
          <a:lstStyle/>
          <a:p>
            <a:endParaRPr lang="zh-CN" altLang="en-US"/>
          </a:p>
        </p:txBody>
      </p:sp>
      <p:sp>
        <p:nvSpPr>
          <p:cNvPr id="90117" name="Oval 5"/>
          <p:cNvSpPr>
            <a:spLocks noChangeArrowheads="1"/>
          </p:cNvSpPr>
          <p:nvPr/>
        </p:nvSpPr>
        <p:spPr bwMode="auto">
          <a:xfrm>
            <a:off x="1620838" y="4078288"/>
            <a:ext cx="865187" cy="1798637"/>
          </a:xfrm>
          <a:prstGeom prst="ellipse">
            <a:avLst/>
          </a:prstGeom>
          <a:noFill/>
          <a:ln w="38100">
            <a:solidFill>
              <a:srgbClr val="FF0000"/>
            </a:solidFill>
            <a:round/>
            <a:headEnd/>
            <a:tailEnd/>
          </a:ln>
          <a:effectLst/>
        </p:spPr>
        <p:txBody>
          <a:bodyPr wrap="none" anchor="ctr"/>
          <a:lstStyle/>
          <a:p>
            <a:endParaRPr lang="zh-CN" altLang="en-US"/>
          </a:p>
        </p:txBody>
      </p:sp>
      <p:sp>
        <p:nvSpPr>
          <p:cNvPr id="90118" name="Oval 6"/>
          <p:cNvSpPr>
            <a:spLocks noChangeArrowheads="1"/>
          </p:cNvSpPr>
          <p:nvPr/>
        </p:nvSpPr>
        <p:spPr bwMode="auto">
          <a:xfrm>
            <a:off x="684213" y="1412875"/>
            <a:ext cx="1201737" cy="863600"/>
          </a:xfrm>
          <a:prstGeom prst="ellipse">
            <a:avLst/>
          </a:prstGeom>
          <a:noFill/>
          <a:ln w="38100">
            <a:solidFill>
              <a:srgbClr val="FF0000"/>
            </a:solidFill>
            <a:round/>
            <a:headEnd/>
            <a:tailEnd/>
          </a:ln>
          <a:effectLst/>
        </p:spPr>
        <p:txBody>
          <a:bodyPr wrap="none" anchor="ctr"/>
          <a:lstStyle/>
          <a:p>
            <a:endParaRPr lang="zh-CN" altLang="en-US"/>
          </a:p>
        </p:txBody>
      </p:sp>
      <p:sp>
        <p:nvSpPr>
          <p:cNvPr id="90119" name="Oval 7"/>
          <p:cNvSpPr>
            <a:spLocks noChangeArrowheads="1"/>
          </p:cNvSpPr>
          <p:nvPr/>
        </p:nvSpPr>
        <p:spPr bwMode="auto">
          <a:xfrm>
            <a:off x="5219700" y="2060575"/>
            <a:ext cx="2160588" cy="936625"/>
          </a:xfrm>
          <a:prstGeom prst="ellipse">
            <a:avLst/>
          </a:prstGeom>
          <a:noFill/>
          <a:ln w="38100">
            <a:solidFill>
              <a:srgbClr val="FF0000"/>
            </a:solidFill>
            <a:round/>
            <a:headEnd/>
            <a:tailEnd/>
          </a:ln>
          <a:effectLst/>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 calcmode="lin" valueType="num">
                                      <p:cBhvr>
                                        <p:cTn id="7" dur="500" fill="hold"/>
                                        <p:tgtEl>
                                          <p:spTgt spid="90115"/>
                                        </p:tgtEl>
                                        <p:attrNameLst>
                                          <p:attrName>ppt_w</p:attrName>
                                        </p:attrNameLst>
                                      </p:cBhvr>
                                      <p:tavLst>
                                        <p:tav tm="0">
                                          <p:val>
                                            <p:fltVal val="0"/>
                                          </p:val>
                                        </p:tav>
                                        <p:tav tm="100000">
                                          <p:val>
                                            <p:strVal val="#ppt_w"/>
                                          </p:val>
                                        </p:tav>
                                      </p:tavLst>
                                    </p:anim>
                                    <p:anim calcmode="lin" valueType="num">
                                      <p:cBhvr>
                                        <p:cTn id="8" dur="500" fill="hold"/>
                                        <p:tgtEl>
                                          <p:spTgt spid="90115"/>
                                        </p:tgtEl>
                                        <p:attrNameLst>
                                          <p:attrName>ppt_h</p:attrName>
                                        </p:attrNameLst>
                                      </p:cBhvr>
                                      <p:tavLst>
                                        <p:tav tm="0">
                                          <p:val>
                                            <p:fltVal val="0"/>
                                          </p:val>
                                        </p:tav>
                                        <p:tav tm="100000">
                                          <p:val>
                                            <p:strVal val="#ppt_h"/>
                                          </p:val>
                                        </p:tav>
                                      </p:tavLst>
                                    </p:anim>
                                    <p:animEffect transition="in" filter="fade">
                                      <p:cBhvr>
                                        <p:cTn id="9" dur="500"/>
                                        <p:tgtEl>
                                          <p:spTgt spid="90115"/>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90116"/>
                                        </p:tgtEl>
                                        <p:attrNameLst>
                                          <p:attrName>style.visibility</p:attrName>
                                        </p:attrNameLst>
                                      </p:cBhvr>
                                      <p:to>
                                        <p:strVal val="visible"/>
                                      </p:to>
                                    </p:set>
                                    <p:animEffect transition="in" filter="blinds(horizontal)">
                                      <p:cBhvr>
                                        <p:cTn id="13" dur="500"/>
                                        <p:tgtEl>
                                          <p:spTgt spid="90116"/>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90117"/>
                                        </p:tgtEl>
                                        <p:attrNameLst>
                                          <p:attrName>style.visibility</p:attrName>
                                        </p:attrNameLst>
                                      </p:cBhvr>
                                      <p:to>
                                        <p:strVal val="visible"/>
                                      </p:to>
                                    </p:set>
                                    <p:animEffect transition="in" filter="blinds(horizontal)">
                                      <p:cBhvr>
                                        <p:cTn id="17" dur="500"/>
                                        <p:tgtEl>
                                          <p:spTgt spid="90117"/>
                                        </p:tgtEl>
                                      </p:cBhvr>
                                    </p:animEffect>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90118"/>
                                        </p:tgtEl>
                                        <p:attrNameLst>
                                          <p:attrName>style.visibility</p:attrName>
                                        </p:attrNameLst>
                                      </p:cBhvr>
                                      <p:to>
                                        <p:strVal val="visible"/>
                                      </p:to>
                                    </p:set>
                                    <p:animEffect transition="in" filter="blinds(horizontal)">
                                      <p:cBhvr>
                                        <p:cTn id="21" dur="500"/>
                                        <p:tgtEl>
                                          <p:spTgt spid="90118"/>
                                        </p:tgtEl>
                                      </p:cBhvr>
                                    </p:animEffect>
                                  </p:childTnLst>
                                </p:cTn>
                              </p:par>
                            </p:childTnLst>
                          </p:cTn>
                        </p:par>
                        <p:par>
                          <p:cTn id="22" fill="hold">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90119"/>
                                        </p:tgtEl>
                                        <p:attrNameLst>
                                          <p:attrName>style.visibility</p:attrName>
                                        </p:attrNameLst>
                                      </p:cBhvr>
                                      <p:to>
                                        <p:strVal val="visible"/>
                                      </p:to>
                                    </p:set>
                                    <p:animEffect transition="in" filter="blinds(horizontal)">
                                      <p:cBhvr>
                                        <p:cTn id="25" dur="500"/>
                                        <p:tgtEl>
                                          <p:spTgt spid="9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ldLvl="0" animBg="1" autoUpdateAnimBg="0"/>
      <p:bldP spid="90116" grpId="0" animBg="1"/>
      <p:bldP spid="90117" grpId="0" animBg="1"/>
      <p:bldP spid="90118" grpId="0" animBg="1"/>
      <p:bldP spid="901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nvPr>
        </p:nvGraphicFramePr>
        <p:xfrm>
          <a:off x="214282" y="1143000"/>
          <a:ext cx="8786876" cy="5286414"/>
        </p:xfrm>
        <a:graphic>
          <a:graphicData uri="http://schemas.openxmlformats.org/drawingml/2006/table">
            <a:tbl>
              <a:tblPr/>
              <a:tblGrid>
                <a:gridCol w="2403248"/>
                <a:gridCol w="3191814"/>
                <a:gridCol w="3191814"/>
              </a:tblGrid>
              <a:tr h="703200">
                <a:tc rowSpan="2">
                  <a:txBody>
                    <a:bodyPr/>
                    <a:lstStyle/>
                    <a:p>
                      <a:pPr algn="ctr">
                        <a:spcAft>
                          <a:spcPts val="0"/>
                        </a:spcAft>
                      </a:pPr>
                      <a:r>
                        <a:rPr lang="zh-CN" sz="4000" b="1" kern="0" dirty="0">
                          <a:solidFill>
                            <a:srgbClr val="000000"/>
                          </a:solidFill>
                          <a:latin typeface="华文中宋" pitchFamily="2" charset="-122"/>
                          <a:ea typeface="华文中宋" pitchFamily="2" charset="-122"/>
                          <a:cs typeface="宋体"/>
                        </a:rPr>
                        <a:t>　</a:t>
                      </a:r>
                      <a:endParaRPr lang="zh-CN" sz="4000" b="1" kern="100" dirty="0">
                        <a:latin typeface="华文中宋" pitchFamily="2" charset="-122"/>
                        <a:ea typeface="华文中宋" pitchFamily="2" charset="-122"/>
                        <a:cs typeface="Times New Roman"/>
                      </a:endParaRPr>
                    </a:p>
                    <a:p>
                      <a:pPr algn="ctr">
                        <a:spcAft>
                          <a:spcPts val="0"/>
                        </a:spcAft>
                      </a:pPr>
                      <a:r>
                        <a:rPr lang="zh-CN" sz="4000" b="1" kern="0" dirty="0">
                          <a:solidFill>
                            <a:srgbClr val="000000"/>
                          </a:solidFill>
                          <a:latin typeface="华文中宋" pitchFamily="2" charset="-122"/>
                          <a:ea typeface="华文中宋" pitchFamily="2" charset="-122"/>
                          <a:cs typeface="宋体"/>
                        </a:rPr>
                        <a:t>　</a:t>
                      </a:r>
                      <a:endParaRPr lang="zh-CN" sz="4000" b="1" kern="100" dirty="0">
                        <a:latin typeface="华文中宋" pitchFamily="2" charset="-122"/>
                        <a:ea typeface="华文中宋" pitchFamily="2" charset="-122"/>
                        <a:cs typeface="Times New Roman"/>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c gridSpan="2">
                  <a:txBody>
                    <a:bodyPr/>
                    <a:lstStyle/>
                    <a:p>
                      <a:pPr algn="ctr">
                        <a:spcAft>
                          <a:spcPts val="0"/>
                        </a:spcAft>
                      </a:pPr>
                      <a:endParaRPr lang="zh-CN" sz="4000" b="1" kern="100" dirty="0">
                        <a:latin typeface="华文中宋" pitchFamily="2" charset="-122"/>
                        <a:ea typeface="华文中宋" pitchFamily="2" charset="-122"/>
                        <a:cs typeface="Times New Roman"/>
                      </a:endParaRPr>
                    </a:p>
                  </a:txBody>
                  <a:tcPr marL="68580" marR="68580" marT="0" marB="0" anchor="ctr">
                    <a:lnL w="28575" cap="flat" cmpd="sng" algn="ctr">
                      <a:solidFill>
                        <a:schemeClr val="bg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c hMerge="1">
                  <a:txBody>
                    <a:bodyPr/>
                    <a:lstStyle/>
                    <a:p>
                      <a:endParaRPr lang="zh-CN" altLang="en-US"/>
                    </a:p>
                  </a:txBody>
                  <a:tcPr/>
                </a:tc>
              </a:tr>
              <a:tr h="703200">
                <a:tc vMerge="1">
                  <a:txBody>
                    <a:bodyPr/>
                    <a:lstStyle/>
                    <a:p>
                      <a:endParaRPr lang="zh-CN" altLang="en-US"/>
                    </a:p>
                  </a:txBody>
                  <a:tcPr/>
                </a:tc>
                <a:tc>
                  <a:txBody>
                    <a:bodyPr/>
                    <a:lstStyle/>
                    <a:p>
                      <a:pPr algn="ctr">
                        <a:spcAft>
                          <a:spcPts val="0"/>
                        </a:spcAft>
                      </a:pPr>
                      <a:endParaRPr lang="zh-CN" sz="4000" b="1" kern="100" dirty="0">
                        <a:latin typeface="华文中宋" pitchFamily="2" charset="-122"/>
                        <a:ea typeface="华文中宋" pitchFamily="2" charset="-122"/>
                        <a:cs typeface="Times New Roman"/>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spcAft>
                          <a:spcPts val="0"/>
                        </a:spcAft>
                      </a:pPr>
                      <a:endParaRPr lang="zh-CN" sz="4000" b="1" kern="100" dirty="0">
                        <a:latin typeface="华文中宋" pitchFamily="2" charset="-122"/>
                        <a:ea typeface="华文中宋" pitchFamily="2" charset="-122"/>
                        <a:cs typeface="Times New Roman"/>
                      </a:endParaRPr>
                    </a:p>
                  </a:txBody>
                  <a:tcPr marL="68580" marR="68580" marT="0" marB="0" anchor="ctr">
                    <a:lnL w="28575" cap="flat" cmpd="sng" algn="ctr">
                      <a:solidFill>
                        <a:schemeClr val="bg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r>
              <a:tr h="12933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000" b="1" kern="0" dirty="0" smtClean="0">
                          <a:solidFill>
                            <a:srgbClr val="000000"/>
                          </a:solidFill>
                          <a:latin typeface="华文中宋" pitchFamily="2" charset="-122"/>
                          <a:ea typeface="华文中宋" pitchFamily="2" charset="-122"/>
                          <a:cs typeface="宋体"/>
                        </a:rPr>
                        <a:t>对殖民</a:t>
                      </a:r>
                      <a:r>
                        <a:rPr lang="zh-CN" altLang="en-US" sz="4000" b="1" kern="0" dirty="0" smtClean="0">
                          <a:solidFill>
                            <a:srgbClr val="000000"/>
                          </a:solidFill>
                          <a:latin typeface="华文中宋" pitchFamily="2" charset="-122"/>
                          <a:ea typeface="华文中宋" pitchFamily="2" charset="-122"/>
                          <a:cs typeface="宋体"/>
                        </a:rPr>
                        <a:t>国</a:t>
                      </a:r>
                      <a:endParaRPr lang="zh-CN" altLang="en-US" sz="4000" b="1" kern="100" dirty="0" smtClean="0">
                        <a:latin typeface="华文中宋" pitchFamily="2" charset="-122"/>
                        <a:ea typeface="华文中宋" pitchFamily="2" charset="-122"/>
                        <a:cs typeface="Times New Roman"/>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spcAft>
                          <a:spcPts val="0"/>
                        </a:spcAft>
                      </a:pPr>
                      <a:r>
                        <a:rPr lang="zh-CN" sz="4000" b="1" kern="0" dirty="0">
                          <a:solidFill>
                            <a:srgbClr val="000000"/>
                          </a:solidFill>
                          <a:latin typeface="华文中宋" pitchFamily="2" charset="-122"/>
                          <a:ea typeface="华文中宋" pitchFamily="2" charset="-122"/>
                          <a:cs typeface="宋体"/>
                        </a:rPr>
                        <a:t>　</a:t>
                      </a:r>
                      <a:endParaRPr lang="zh-CN" sz="4000" b="1" kern="100" dirty="0">
                        <a:latin typeface="华文中宋" pitchFamily="2" charset="-122"/>
                        <a:ea typeface="华文中宋" pitchFamily="2" charset="-122"/>
                        <a:cs typeface="Times New Roman"/>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a:spcAft>
                          <a:spcPts val="0"/>
                        </a:spcAft>
                      </a:pPr>
                      <a:r>
                        <a:rPr lang="zh-CN" sz="4000" b="1" kern="0" dirty="0">
                          <a:solidFill>
                            <a:srgbClr val="000000"/>
                          </a:solidFill>
                          <a:latin typeface="华文中宋" pitchFamily="2" charset="-122"/>
                          <a:ea typeface="华文中宋" pitchFamily="2" charset="-122"/>
                          <a:cs typeface="宋体"/>
                        </a:rPr>
                        <a:t>　</a:t>
                      </a:r>
                      <a:endParaRPr lang="zh-CN" sz="4000" b="1" kern="100" dirty="0">
                        <a:latin typeface="华文中宋" pitchFamily="2" charset="-122"/>
                        <a:ea typeface="华文中宋" pitchFamily="2" charset="-122"/>
                        <a:cs typeface="Times New Roman"/>
                      </a:endParaRPr>
                    </a:p>
                  </a:txBody>
                  <a:tcPr marL="68580" marR="68580" marT="0" marB="0" anchor="ctr">
                    <a:lnL w="28575" cap="flat" cmpd="sng" algn="ctr">
                      <a:solidFill>
                        <a:schemeClr val="bg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r>
              <a:tr h="12933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000" b="1" kern="0" dirty="0" smtClean="0">
                          <a:solidFill>
                            <a:srgbClr val="000000"/>
                          </a:solidFill>
                          <a:latin typeface="华文中宋" pitchFamily="2" charset="-122"/>
                          <a:ea typeface="华文中宋" pitchFamily="2" charset="-122"/>
                          <a:cs typeface="宋体"/>
                        </a:rPr>
                        <a:t>对</a:t>
                      </a:r>
                      <a:r>
                        <a:rPr lang="zh-CN" altLang="en-US" sz="4000" b="1" kern="0" dirty="0" smtClean="0">
                          <a:solidFill>
                            <a:srgbClr val="000000"/>
                          </a:solidFill>
                          <a:latin typeface="华文中宋" pitchFamily="2" charset="-122"/>
                          <a:ea typeface="华文中宋" pitchFamily="2" charset="-122"/>
                          <a:cs typeface="宋体"/>
                        </a:rPr>
                        <a:t>殖民地</a:t>
                      </a:r>
                      <a:endParaRPr lang="zh-CN" altLang="en-US" sz="4000" b="1" kern="100" dirty="0" smtClean="0">
                        <a:latin typeface="华文中宋" pitchFamily="2" charset="-122"/>
                        <a:ea typeface="华文中宋" pitchFamily="2" charset="-122"/>
                        <a:cs typeface="Times New Roman"/>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spcAft>
                          <a:spcPts val="0"/>
                        </a:spcAft>
                      </a:pPr>
                      <a:r>
                        <a:rPr lang="zh-CN" sz="4000" b="1" kern="0" dirty="0">
                          <a:solidFill>
                            <a:srgbClr val="000000"/>
                          </a:solidFill>
                          <a:latin typeface="华文中宋" pitchFamily="2" charset="-122"/>
                          <a:ea typeface="华文中宋" pitchFamily="2" charset="-122"/>
                          <a:cs typeface="宋体"/>
                        </a:rPr>
                        <a:t>　</a:t>
                      </a:r>
                      <a:endParaRPr lang="zh-CN" sz="4000" b="1" kern="100" dirty="0">
                        <a:latin typeface="华文中宋" pitchFamily="2" charset="-122"/>
                        <a:ea typeface="华文中宋" pitchFamily="2" charset="-122"/>
                        <a:cs typeface="Times New Roman"/>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a:spcAft>
                          <a:spcPts val="0"/>
                        </a:spcAft>
                      </a:pPr>
                      <a:r>
                        <a:rPr lang="zh-CN" sz="4000" b="1" kern="0" dirty="0">
                          <a:solidFill>
                            <a:srgbClr val="000000"/>
                          </a:solidFill>
                          <a:latin typeface="华文中宋" pitchFamily="2" charset="-122"/>
                          <a:ea typeface="华文中宋" pitchFamily="2" charset="-122"/>
                          <a:cs typeface="宋体"/>
                        </a:rPr>
                        <a:t>　</a:t>
                      </a:r>
                      <a:endParaRPr lang="zh-CN" sz="4000" b="1" kern="100" dirty="0">
                        <a:latin typeface="华文中宋" pitchFamily="2" charset="-122"/>
                        <a:ea typeface="华文中宋" pitchFamily="2" charset="-122"/>
                        <a:cs typeface="Times New Roman"/>
                      </a:endParaRPr>
                    </a:p>
                  </a:txBody>
                  <a:tcPr marL="68580" marR="68580" marT="0" marB="0" anchor="ctr">
                    <a:lnL w="28575" cap="flat" cmpd="sng" algn="ctr">
                      <a:solidFill>
                        <a:schemeClr val="bg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10000"/>
                        <a:lumOff val="90000"/>
                      </a:schemeClr>
                    </a:solidFill>
                  </a:tcPr>
                </a:tc>
              </a:tr>
              <a:tr h="12933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000" b="1" kern="0" dirty="0" smtClean="0">
                          <a:solidFill>
                            <a:srgbClr val="000000"/>
                          </a:solidFill>
                          <a:latin typeface="华文中宋" pitchFamily="2" charset="-122"/>
                          <a:ea typeface="华文中宋" pitchFamily="2" charset="-122"/>
                          <a:cs typeface="宋体"/>
                        </a:rPr>
                        <a:t>对</a:t>
                      </a:r>
                      <a:r>
                        <a:rPr lang="zh-CN" altLang="en-US" sz="4000" b="1" kern="0" dirty="0" smtClean="0">
                          <a:solidFill>
                            <a:srgbClr val="000000"/>
                          </a:solidFill>
                          <a:latin typeface="华文中宋" pitchFamily="2" charset="-122"/>
                          <a:ea typeface="华文中宋" pitchFamily="2" charset="-122"/>
                          <a:cs typeface="宋体"/>
                        </a:rPr>
                        <a:t>世界</a:t>
                      </a:r>
                      <a:endParaRPr lang="zh-CN" altLang="en-US" sz="4000" b="1" kern="100" dirty="0" smtClean="0">
                        <a:latin typeface="华文中宋" pitchFamily="2" charset="-122"/>
                        <a:ea typeface="华文中宋" pitchFamily="2" charset="-122"/>
                        <a:cs typeface="Times New Roman"/>
                      </a:endParaRPr>
                    </a:p>
                  </a:txBody>
                  <a:tcPr marL="68580" marR="68580" marT="0" marB="0" anchor="ctr">
                    <a:lnL w="19050" cap="flat" cmpd="sng" algn="ctr">
                      <a:solidFill>
                        <a:srgbClr val="000000"/>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a:spcAft>
                          <a:spcPts val="0"/>
                        </a:spcAft>
                      </a:pPr>
                      <a:r>
                        <a:rPr lang="zh-CN" sz="4000" b="1" kern="0" dirty="0">
                          <a:solidFill>
                            <a:srgbClr val="000000"/>
                          </a:solidFill>
                          <a:latin typeface="华文中宋" pitchFamily="2" charset="-122"/>
                          <a:ea typeface="华文中宋" pitchFamily="2" charset="-122"/>
                          <a:cs typeface="宋体"/>
                        </a:rPr>
                        <a:t>　</a:t>
                      </a:r>
                      <a:endParaRPr lang="zh-CN" sz="4000" b="1" kern="100" dirty="0">
                        <a:latin typeface="华文中宋" pitchFamily="2" charset="-122"/>
                        <a:ea typeface="华文中宋" pitchFamily="2" charset="-122"/>
                        <a:cs typeface="Times New Roman"/>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gn="ctr">
                        <a:spcAft>
                          <a:spcPts val="0"/>
                        </a:spcAft>
                      </a:pPr>
                      <a:r>
                        <a:rPr lang="zh-CN" sz="4000" b="1" kern="0" dirty="0">
                          <a:solidFill>
                            <a:srgbClr val="000000"/>
                          </a:solidFill>
                          <a:latin typeface="华文中宋" pitchFamily="2" charset="-122"/>
                          <a:ea typeface="华文中宋" pitchFamily="2" charset="-122"/>
                          <a:cs typeface="宋体"/>
                        </a:rPr>
                        <a:t>　</a:t>
                      </a:r>
                      <a:endParaRPr lang="zh-CN" sz="4000" b="1" kern="100" dirty="0">
                        <a:latin typeface="华文中宋" pitchFamily="2" charset="-122"/>
                        <a:ea typeface="华文中宋" pitchFamily="2" charset="-122"/>
                        <a:cs typeface="Times New Roman"/>
                      </a:endParaRPr>
                    </a:p>
                  </a:txBody>
                  <a:tcPr marL="68580" marR="68580" marT="0" marB="0" anchor="ctr">
                    <a:lnL w="28575" cap="flat" cmpd="sng" algn="ctr">
                      <a:solidFill>
                        <a:schemeClr val="bg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r>
            </a:tbl>
          </a:graphicData>
        </a:graphic>
      </p:graphicFrame>
      <p:sp>
        <p:nvSpPr>
          <p:cNvPr id="5" name="矩形 4"/>
          <p:cNvSpPr/>
          <p:nvPr/>
        </p:nvSpPr>
        <p:spPr>
          <a:xfrm>
            <a:off x="0" y="0"/>
            <a:ext cx="9144000"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zh-CN" altLang="en-US" sz="5400" b="1" cap="all" dirty="0">
                <a:ln/>
                <a:solidFill>
                  <a:srgbClr val="002060"/>
                </a:solidFill>
                <a:effectLst>
                  <a:reflection blurRad="10000" stA="55000" endPos="48000" dist="500" dir="5400000" sy="-100000" algn="bl" rotWithShape="0"/>
                </a:effectLst>
                <a:latin typeface="黑体" pitchFamily="49" charset="-122"/>
                <a:ea typeface="黑体" pitchFamily="49" charset="-122"/>
              </a:rPr>
              <a:t>殖民扩张的影响</a:t>
            </a:r>
          </a:p>
        </p:txBody>
      </p:sp>
      <p:sp>
        <p:nvSpPr>
          <p:cNvPr id="6" name="内容占位符 2"/>
          <p:cNvSpPr txBox="1">
            <a:spLocks/>
          </p:cNvSpPr>
          <p:nvPr/>
        </p:nvSpPr>
        <p:spPr bwMode="auto">
          <a:xfrm>
            <a:off x="5857884" y="3857629"/>
            <a:ext cx="3071834" cy="1214446"/>
          </a:xfrm>
          <a:prstGeom prst="rect">
            <a:avLst/>
          </a:prstGeom>
          <a:solidFill>
            <a:schemeClr val="accent5">
              <a:lumMod val="60000"/>
              <a:lumOff val="40000"/>
            </a:schemeClr>
          </a:solidFill>
          <a:ln w="50800">
            <a:solidFill>
              <a:srgbClr val="FF0000"/>
            </a:solidFill>
            <a:miter lim="800000"/>
            <a:headEnd/>
            <a:tailEnd/>
          </a:ln>
        </p:spPr>
        <p:txBody>
          <a:bodyPr/>
          <a:lstStyle/>
          <a:p>
            <a:pPr marL="342900" indent="-342900" algn="ctr">
              <a:spcBef>
                <a:spcPct val="20000"/>
              </a:spcBef>
              <a:defRPr/>
            </a:pPr>
            <a:r>
              <a:rPr lang="zh-CN" altLang="en-US" sz="3200" b="1" dirty="0">
                <a:solidFill>
                  <a:srgbClr val="FF0000"/>
                </a:solidFill>
                <a:latin typeface="华文中宋" pitchFamily="2" charset="-122"/>
                <a:ea typeface="华文中宋" pitchFamily="2" charset="-122"/>
              </a:rPr>
              <a:t>带来</a:t>
            </a:r>
            <a:r>
              <a:rPr lang="zh-CN" altLang="en-US" sz="3200" b="1" dirty="0" smtClean="0">
                <a:solidFill>
                  <a:srgbClr val="FF0000"/>
                </a:solidFill>
                <a:latin typeface="华文中宋" pitchFamily="2" charset="-122"/>
                <a:ea typeface="华文中宋" pitchFamily="2" charset="-122"/>
              </a:rPr>
              <a:t>灾难</a:t>
            </a:r>
            <a:endParaRPr lang="en-US" altLang="zh-CN" sz="3200" b="1" dirty="0" smtClean="0">
              <a:solidFill>
                <a:srgbClr val="FF0000"/>
              </a:solidFill>
              <a:latin typeface="华文中宋" pitchFamily="2" charset="-122"/>
              <a:ea typeface="华文中宋" pitchFamily="2" charset="-122"/>
            </a:endParaRPr>
          </a:p>
          <a:p>
            <a:pPr marL="342900" indent="-342900" algn="ctr">
              <a:spcBef>
                <a:spcPct val="20000"/>
              </a:spcBef>
              <a:defRPr/>
            </a:pPr>
            <a:r>
              <a:rPr lang="zh-CN" altLang="en-US" sz="3200" b="1" dirty="0" smtClean="0">
                <a:solidFill>
                  <a:srgbClr val="FF0000"/>
                </a:solidFill>
                <a:latin typeface="华文中宋" pitchFamily="2" charset="-122"/>
                <a:ea typeface="华文中宋" pitchFamily="2" charset="-122"/>
              </a:rPr>
              <a:t>造成</a:t>
            </a:r>
            <a:r>
              <a:rPr lang="zh-CN" altLang="en-US" sz="3200" b="1" dirty="0">
                <a:solidFill>
                  <a:srgbClr val="FF0000"/>
                </a:solidFill>
                <a:latin typeface="华文中宋" pitchFamily="2" charset="-122"/>
                <a:ea typeface="华文中宋" pitchFamily="2" charset="-122"/>
              </a:rPr>
              <a:t>落后</a:t>
            </a:r>
            <a:endParaRPr lang="en-US" altLang="zh-CN" sz="3200" b="1" dirty="0">
              <a:solidFill>
                <a:srgbClr val="FF0000"/>
              </a:solidFill>
              <a:latin typeface="华文中宋" pitchFamily="2" charset="-122"/>
              <a:ea typeface="华文中宋" pitchFamily="2" charset="-122"/>
            </a:endParaRPr>
          </a:p>
        </p:txBody>
      </p:sp>
      <p:sp>
        <p:nvSpPr>
          <p:cNvPr id="7" name="内容占位符 2"/>
          <p:cNvSpPr txBox="1">
            <a:spLocks/>
          </p:cNvSpPr>
          <p:nvPr/>
        </p:nvSpPr>
        <p:spPr bwMode="auto">
          <a:xfrm>
            <a:off x="2643188" y="2571750"/>
            <a:ext cx="3071812" cy="1285875"/>
          </a:xfrm>
          <a:prstGeom prst="rect">
            <a:avLst/>
          </a:prstGeom>
          <a:solidFill>
            <a:schemeClr val="accent5">
              <a:lumMod val="60000"/>
              <a:lumOff val="40000"/>
            </a:schemeClr>
          </a:solidFill>
          <a:ln w="50800">
            <a:solidFill>
              <a:srgbClr val="FF0000"/>
            </a:solidFill>
            <a:miter lim="800000"/>
            <a:headEnd/>
            <a:tailEnd/>
          </a:ln>
        </p:spPr>
        <p:txBody>
          <a:bodyPr anchor="ctr"/>
          <a:lstStyle/>
          <a:p>
            <a:pPr marL="342900" indent="-342900" algn="ctr">
              <a:spcBef>
                <a:spcPct val="20000"/>
              </a:spcBef>
              <a:defRPr/>
            </a:pPr>
            <a:r>
              <a:rPr lang="zh-CN" altLang="en-US" sz="2800" b="1" dirty="0" smtClean="0">
                <a:solidFill>
                  <a:srgbClr val="FF0000"/>
                </a:solidFill>
                <a:latin typeface="华文中宋" pitchFamily="2" charset="-122"/>
                <a:ea typeface="华文中宋" pitchFamily="2" charset="-122"/>
              </a:rPr>
              <a:t>促进</a:t>
            </a:r>
            <a:r>
              <a:rPr lang="zh-CN" altLang="en-US" sz="2800" b="1" dirty="0">
                <a:solidFill>
                  <a:srgbClr val="FF0000"/>
                </a:solidFill>
                <a:latin typeface="华文中宋" pitchFamily="2" charset="-122"/>
                <a:ea typeface="华文中宋" pitchFamily="2" charset="-122"/>
              </a:rPr>
              <a:t>资本主义发展</a:t>
            </a:r>
            <a:endParaRPr lang="en-US" altLang="zh-CN" sz="2800" b="1" dirty="0">
              <a:solidFill>
                <a:srgbClr val="FF0000"/>
              </a:solidFill>
              <a:latin typeface="华文中宋" pitchFamily="2" charset="-122"/>
              <a:ea typeface="华文中宋" pitchFamily="2" charset="-122"/>
            </a:endParaRPr>
          </a:p>
        </p:txBody>
      </p:sp>
      <p:sp>
        <p:nvSpPr>
          <p:cNvPr id="8" name="内容占位符 2"/>
          <p:cNvSpPr txBox="1">
            <a:spLocks/>
          </p:cNvSpPr>
          <p:nvPr/>
        </p:nvSpPr>
        <p:spPr bwMode="auto">
          <a:xfrm>
            <a:off x="2643188" y="3857625"/>
            <a:ext cx="3071812" cy="1285875"/>
          </a:xfrm>
          <a:prstGeom prst="rect">
            <a:avLst/>
          </a:prstGeom>
          <a:solidFill>
            <a:schemeClr val="accent5">
              <a:lumMod val="60000"/>
              <a:lumOff val="40000"/>
            </a:schemeClr>
          </a:solidFill>
          <a:ln w="50800">
            <a:solidFill>
              <a:srgbClr val="FF0000"/>
            </a:solidFill>
            <a:miter lim="800000"/>
            <a:headEnd/>
            <a:tailEnd/>
          </a:ln>
        </p:spPr>
        <p:txBody>
          <a:bodyPr anchor="ctr"/>
          <a:lstStyle/>
          <a:p>
            <a:pPr marL="342900" indent="-342900" algn="ctr">
              <a:spcBef>
                <a:spcPct val="20000"/>
              </a:spcBef>
              <a:defRPr/>
            </a:pPr>
            <a:r>
              <a:rPr lang="zh-CN" altLang="en-US" sz="3200" b="1" dirty="0">
                <a:solidFill>
                  <a:srgbClr val="FF0000"/>
                </a:solidFill>
                <a:latin typeface="华文中宋" pitchFamily="2" charset="-122"/>
                <a:ea typeface="华文中宋" pitchFamily="2" charset="-122"/>
              </a:rPr>
              <a:t>客观进步性</a:t>
            </a:r>
            <a:endParaRPr lang="en-US" altLang="zh-CN" sz="3200" b="1" dirty="0">
              <a:solidFill>
                <a:srgbClr val="FF0000"/>
              </a:solidFill>
              <a:latin typeface="华文中宋" pitchFamily="2" charset="-122"/>
              <a:ea typeface="华文中宋" pitchFamily="2" charset="-122"/>
            </a:endParaRPr>
          </a:p>
        </p:txBody>
      </p:sp>
      <p:sp>
        <p:nvSpPr>
          <p:cNvPr id="9" name="内容占位符 2"/>
          <p:cNvSpPr txBox="1">
            <a:spLocks/>
          </p:cNvSpPr>
          <p:nvPr/>
        </p:nvSpPr>
        <p:spPr bwMode="auto">
          <a:xfrm>
            <a:off x="2643188" y="5143500"/>
            <a:ext cx="3071812" cy="1285875"/>
          </a:xfrm>
          <a:prstGeom prst="rect">
            <a:avLst/>
          </a:prstGeom>
          <a:solidFill>
            <a:schemeClr val="accent5">
              <a:lumMod val="60000"/>
              <a:lumOff val="40000"/>
            </a:schemeClr>
          </a:solidFill>
          <a:ln w="50800">
            <a:solidFill>
              <a:srgbClr val="FF0000"/>
            </a:solidFill>
            <a:miter lim="800000"/>
            <a:headEnd/>
            <a:tailEnd/>
          </a:ln>
        </p:spPr>
        <p:txBody>
          <a:bodyPr anchor="ctr"/>
          <a:lstStyle/>
          <a:p>
            <a:pPr marL="342900" indent="-342900" algn="ctr">
              <a:spcBef>
                <a:spcPct val="20000"/>
              </a:spcBef>
              <a:defRPr/>
            </a:pPr>
            <a:r>
              <a:rPr lang="zh-CN" altLang="en-US" sz="3200" b="1" dirty="0" smtClean="0">
                <a:solidFill>
                  <a:srgbClr val="FF0000"/>
                </a:solidFill>
                <a:latin typeface="华文中宋" pitchFamily="2" charset="-122"/>
                <a:ea typeface="华文中宋" pitchFamily="2" charset="-122"/>
              </a:rPr>
              <a:t>世界市场</a:t>
            </a:r>
            <a:endParaRPr lang="en-US" altLang="zh-CN" sz="3200" b="1" dirty="0" smtClean="0">
              <a:solidFill>
                <a:srgbClr val="FF0000"/>
              </a:solidFill>
              <a:latin typeface="华文中宋" pitchFamily="2" charset="-122"/>
              <a:ea typeface="华文中宋" pitchFamily="2" charset="-122"/>
            </a:endParaRPr>
          </a:p>
          <a:p>
            <a:pPr marL="342900" indent="-342900" algn="ctr">
              <a:spcBef>
                <a:spcPct val="20000"/>
              </a:spcBef>
              <a:defRPr/>
            </a:pPr>
            <a:r>
              <a:rPr lang="zh-CN" altLang="en-US" sz="3200" b="1" dirty="0" smtClean="0">
                <a:solidFill>
                  <a:srgbClr val="FF0000"/>
                </a:solidFill>
                <a:latin typeface="华文中宋" pitchFamily="2" charset="-122"/>
                <a:ea typeface="华文中宋" pitchFamily="2" charset="-122"/>
              </a:rPr>
              <a:t>进一步</a:t>
            </a:r>
            <a:r>
              <a:rPr lang="zh-CN" altLang="en-US" sz="3200" b="1" dirty="0">
                <a:solidFill>
                  <a:srgbClr val="FF0000"/>
                </a:solidFill>
                <a:latin typeface="华文中宋" pitchFamily="2" charset="-122"/>
                <a:ea typeface="华文中宋" pitchFamily="2" charset="-122"/>
              </a:rPr>
              <a:t>拓展</a:t>
            </a:r>
            <a:endParaRPr lang="en-US" altLang="zh-CN" sz="3200" b="1" dirty="0">
              <a:solidFill>
                <a:srgbClr val="FF0000"/>
              </a:solidFill>
              <a:latin typeface="华文中宋" pitchFamily="2" charset="-122"/>
              <a:ea typeface="华文中宋" pitchFamily="2" charset="-122"/>
            </a:endParaRPr>
          </a:p>
        </p:txBody>
      </p:sp>
      <p:sp>
        <p:nvSpPr>
          <p:cNvPr id="10" name="Text Box 28"/>
          <p:cNvSpPr txBox="1">
            <a:spLocks noChangeArrowheads="1"/>
          </p:cNvSpPr>
          <p:nvPr/>
        </p:nvSpPr>
        <p:spPr bwMode="auto">
          <a:xfrm>
            <a:off x="3429000" y="1785938"/>
            <a:ext cx="1714500" cy="707886"/>
          </a:xfrm>
          <a:prstGeom prst="rect">
            <a:avLst/>
          </a:prstGeom>
          <a:noFill/>
          <a:ln w="9525">
            <a:noFill/>
            <a:miter lim="800000"/>
            <a:headEnd/>
            <a:tailEnd/>
          </a:ln>
        </p:spPr>
        <p:txBody>
          <a:bodyPr>
            <a:spAutoFit/>
          </a:bodyPr>
          <a:lstStyle/>
          <a:p>
            <a:pPr>
              <a:spcBef>
                <a:spcPct val="50000"/>
              </a:spcBef>
            </a:pPr>
            <a:r>
              <a:rPr lang="zh-CN" altLang="en-US" sz="4000" b="1" dirty="0">
                <a:latin typeface="华文中宋" pitchFamily="2" charset="-122"/>
                <a:ea typeface="华文中宋" pitchFamily="2" charset="-122"/>
              </a:rPr>
              <a:t>积极</a:t>
            </a:r>
          </a:p>
        </p:txBody>
      </p:sp>
      <p:sp>
        <p:nvSpPr>
          <p:cNvPr id="11" name="Text Box 28"/>
          <p:cNvSpPr txBox="1">
            <a:spLocks noChangeArrowheads="1"/>
          </p:cNvSpPr>
          <p:nvPr/>
        </p:nvSpPr>
        <p:spPr bwMode="auto">
          <a:xfrm>
            <a:off x="6500813" y="1785938"/>
            <a:ext cx="1714500" cy="707886"/>
          </a:xfrm>
          <a:prstGeom prst="rect">
            <a:avLst/>
          </a:prstGeom>
          <a:noFill/>
          <a:ln w="9525">
            <a:noFill/>
            <a:miter lim="800000"/>
            <a:headEnd/>
            <a:tailEnd/>
          </a:ln>
        </p:spPr>
        <p:txBody>
          <a:bodyPr>
            <a:spAutoFit/>
          </a:bodyPr>
          <a:lstStyle/>
          <a:p>
            <a:pPr>
              <a:spcBef>
                <a:spcPct val="50000"/>
              </a:spcBef>
            </a:pPr>
            <a:r>
              <a:rPr lang="zh-CN" altLang="en-US" sz="4000" b="1" dirty="0">
                <a:latin typeface="华文中宋" pitchFamily="2" charset="-122"/>
                <a:ea typeface="华文中宋" pitchFamily="2" charset="-122"/>
              </a:rPr>
              <a:t>消极</a:t>
            </a:r>
          </a:p>
        </p:txBody>
      </p:sp>
      <p:sp>
        <p:nvSpPr>
          <p:cNvPr id="12" name="Text Box 28"/>
          <p:cNvSpPr txBox="1">
            <a:spLocks noChangeArrowheads="1"/>
          </p:cNvSpPr>
          <p:nvPr/>
        </p:nvSpPr>
        <p:spPr bwMode="auto">
          <a:xfrm>
            <a:off x="4429125" y="1071563"/>
            <a:ext cx="2714626" cy="762000"/>
          </a:xfrm>
          <a:prstGeom prst="rect">
            <a:avLst/>
          </a:prstGeom>
          <a:noFill/>
          <a:ln w="9525">
            <a:noFill/>
            <a:miter lim="800000"/>
            <a:headEnd/>
            <a:tailEnd/>
          </a:ln>
        </p:spPr>
        <p:txBody>
          <a:bodyPr wrap="square">
            <a:spAutoFit/>
          </a:bodyPr>
          <a:lstStyle/>
          <a:p>
            <a:pPr>
              <a:spcBef>
                <a:spcPct val="50000"/>
              </a:spcBef>
            </a:pPr>
            <a:r>
              <a:rPr lang="zh-CN" altLang="en-US" sz="4400" b="1" dirty="0">
                <a:solidFill>
                  <a:srgbClr val="FF0000"/>
                </a:solidFill>
                <a:latin typeface="黑体" pitchFamily="49" charset="-122"/>
                <a:ea typeface="黑体" pitchFamily="49" charset="-122"/>
              </a:rPr>
              <a:t>一分为二</a:t>
            </a:r>
          </a:p>
        </p:txBody>
      </p:sp>
      <p:sp>
        <p:nvSpPr>
          <p:cNvPr id="13" name="Text Box 5"/>
          <p:cNvSpPr txBox="1">
            <a:spLocks noChangeArrowheads="1"/>
          </p:cNvSpPr>
          <p:nvPr/>
        </p:nvSpPr>
        <p:spPr bwMode="auto">
          <a:xfrm>
            <a:off x="0" y="2500306"/>
            <a:ext cx="9144000" cy="1200329"/>
          </a:xfrm>
          <a:prstGeom prst="rect">
            <a:avLst/>
          </a:prstGeom>
          <a:solidFill>
            <a:srgbClr val="0000CC"/>
          </a:solidFill>
          <a:ln w="9525">
            <a:solidFill>
              <a:schemeClr val="tx2"/>
            </a:solidFill>
            <a:miter lim="800000"/>
            <a:headEnd/>
            <a:tailEnd/>
          </a:ln>
        </p:spPr>
        <p:txBody>
          <a:bodyPr>
            <a:spAutoFit/>
          </a:bodyPr>
          <a:lstStyle/>
          <a:p>
            <a:r>
              <a:rPr lang="zh-CN" altLang="en-US" sz="3600" b="1" dirty="0">
                <a:solidFill>
                  <a:schemeClr val="bg1"/>
                </a:solidFill>
                <a:latin typeface="黑体" pitchFamily="49" charset="-122"/>
                <a:ea typeface="黑体" pitchFamily="49" charset="-122"/>
              </a:rPr>
              <a:t>评价历史活动的最基本标准是看其是否推动了历史的发展进程。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ppt_w/2"/>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ppt_w/2"/>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500166" y="0"/>
            <a:ext cx="7643834" cy="1200329"/>
          </a:xfrm>
          <a:prstGeom prst="rect">
            <a:avLst/>
          </a:prstGeom>
          <a:noFill/>
          <a:ln w="9525">
            <a:noFill/>
            <a:miter lim="800000"/>
            <a:headEnd/>
            <a:tailEnd/>
          </a:ln>
        </p:spPr>
        <p:txBody>
          <a:bodyPr wrap="square" anchor="ctr">
            <a:spAutoFit/>
          </a:bodyPr>
          <a:lstStyle/>
          <a:p>
            <a:pPr>
              <a:defRPr/>
            </a:pPr>
            <a:r>
              <a:rPr lang="zh-CN" altLang="en-US" sz="3600" b="1" dirty="0">
                <a:effectLst>
                  <a:outerShdw blurRad="38100" dist="38100" dir="2700000" algn="tl">
                    <a:srgbClr val="000000">
                      <a:alpha val="43137"/>
                    </a:srgbClr>
                  </a:outerShdw>
                </a:effectLst>
                <a:latin typeface="黑体" pitchFamily="49" charset="-122"/>
                <a:ea typeface="黑体" pitchFamily="49" charset="-122"/>
                <a:cs typeface="Calibri" pitchFamily="34" charset="0"/>
              </a:rPr>
              <a:t>对比</a:t>
            </a:r>
            <a:r>
              <a:rPr lang="en-US" altLang="zh-CN" sz="3600" b="1" dirty="0">
                <a:effectLst>
                  <a:outerShdw blurRad="38100" dist="38100" dir="2700000" algn="tl">
                    <a:srgbClr val="000000">
                      <a:alpha val="43137"/>
                    </a:srgbClr>
                  </a:outerShdw>
                </a:effectLst>
                <a:latin typeface="黑体" pitchFamily="49" charset="-122"/>
                <a:ea typeface="黑体" pitchFamily="49" charset="-122"/>
                <a:cs typeface="Calibri" pitchFamily="34" charset="0"/>
              </a:rPr>
              <a:t>18</a:t>
            </a:r>
            <a:r>
              <a:rPr lang="zh-CN" altLang="en-US" sz="3600" b="1" dirty="0">
                <a:effectLst>
                  <a:outerShdw blurRad="38100" dist="38100" dir="2700000" algn="tl">
                    <a:srgbClr val="000000">
                      <a:alpha val="43137"/>
                    </a:srgbClr>
                  </a:outerShdw>
                </a:effectLst>
                <a:latin typeface="黑体" pitchFamily="49" charset="-122"/>
                <a:ea typeface="黑体" pitchFamily="49" charset="-122"/>
                <a:cs typeface="Calibri" pitchFamily="34" charset="0"/>
              </a:rPr>
              <a:t>世纪末的英国和中国，反思中国</a:t>
            </a:r>
            <a:r>
              <a:rPr lang="zh-CN" altLang="en-US" sz="3600" b="1" dirty="0">
                <a:solidFill>
                  <a:schemeClr val="tx2">
                    <a:lumMod val="50000"/>
                  </a:schemeClr>
                </a:solidFill>
                <a:effectLst>
                  <a:outerShdw blurRad="38100" dist="38100" dir="2700000" algn="tl">
                    <a:srgbClr val="000000">
                      <a:alpha val="43137"/>
                    </a:srgbClr>
                  </a:outerShdw>
                </a:effectLst>
                <a:latin typeface="黑体" pitchFamily="49" charset="-122"/>
                <a:ea typeface="黑体" pitchFamily="49" charset="-122"/>
                <a:cs typeface="Calibri" pitchFamily="34" charset="0"/>
              </a:rPr>
              <a:t>衰落的原因</a:t>
            </a:r>
            <a:r>
              <a:rPr lang="zh-CN" altLang="en-US" sz="3600" b="1" dirty="0">
                <a:effectLst>
                  <a:outerShdw blurRad="38100" dist="38100" dir="2700000" algn="tl">
                    <a:srgbClr val="000000">
                      <a:alpha val="43137"/>
                    </a:srgbClr>
                  </a:outerShdw>
                </a:effectLst>
                <a:latin typeface="黑体" pitchFamily="49" charset="-122"/>
                <a:ea typeface="黑体" pitchFamily="49" charset="-122"/>
                <a:cs typeface="Calibri" pitchFamily="34" charset="0"/>
              </a:rPr>
              <a:t>。</a:t>
            </a:r>
            <a:endParaRPr lang="zh-CN" altLang="en-US" sz="3600" dirty="0">
              <a:effectLst>
                <a:outerShdw blurRad="38100" dist="38100" dir="2700000" algn="tl">
                  <a:srgbClr val="000000">
                    <a:alpha val="43137"/>
                  </a:srgbClr>
                </a:outerShdw>
              </a:effectLst>
              <a:latin typeface="黑体" pitchFamily="49" charset="-122"/>
              <a:ea typeface="黑体" pitchFamily="49" charset="-122"/>
            </a:endParaRPr>
          </a:p>
        </p:txBody>
      </p:sp>
      <p:sp>
        <p:nvSpPr>
          <p:cNvPr id="93187" name="Rectangle 3"/>
          <p:cNvSpPr txBox="1">
            <a:spLocks noChangeArrowheads="1"/>
          </p:cNvSpPr>
          <p:nvPr/>
        </p:nvSpPr>
        <p:spPr bwMode="auto">
          <a:xfrm>
            <a:off x="0" y="1357313"/>
            <a:ext cx="9144000" cy="2643187"/>
          </a:xfrm>
          <a:prstGeom prst="rect">
            <a:avLst/>
          </a:prstGeom>
          <a:noFill/>
          <a:ln w="9525">
            <a:noFill/>
            <a:miter lim="800000"/>
            <a:headEnd/>
            <a:tailEnd/>
          </a:ln>
        </p:spPr>
        <p:txBody>
          <a:bodyPr/>
          <a:lstStyle/>
          <a:p>
            <a:pPr marL="342900" indent="-342900">
              <a:spcBef>
                <a:spcPct val="20000"/>
              </a:spcBef>
            </a:pPr>
            <a:r>
              <a:rPr lang="en-US" altLang="zh-CN" sz="4000" b="1">
                <a:latin typeface="黑体" pitchFamily="49" charset="-122"/>
                <a:ea typeface="黑体" pitchFamily="49" charset="-122"/>
              </a:rPr>
              <a:t>    18</a:t>
            </a:r>
            <a:r>
              <a:rPr lang="zh-CN" altLang="en-US" sz="4000" b="1">
                <a:latin typeface="黑体" pitchFamily="49" charset="-122"/>
                <a:ea typeface="黑体" pitchFamily="49" charset="-122"/>
              </a:rPr>
              <a:t>世纪末，英国国王派使者到中国，希望中国开放通商口岸、减少关税，遭到乾隆皇帝拒绝。乾隆皇帝在给英国国王的回信中宣称：天朝物产丰盈，无所不有，原不藉外夷货物以通有无。</a:t>
            </a:r>
          </a:p>
        </p:txBody>
      </p:sp>
      <p:graphicFrame>
        <p:nvGraphicFramePr>
          <p:cNvPr id="26" name="表格 25"/>
          <p:cNvGraphicFramePr>
            <a:graphicFrameLocks noGrp="1"/>
          </p:cNvGraphicFramePr>
          <p:nvPr/>
        </p:nvGraphicFramePr>
        <p:xfrm>
          <a:off x="0" y="1143000"/>
          <a:ext cx="9144000" cy="4497208"/>
        </p:xfrm>
        <a:graphic>
          <a:graphicData uri="http://schemas.openxmlformats.org/drawingml/2006/table">
            <a:tbl>
              <a:tblPr firstRow="1" bandRow="1">
                <a:tableStyleId>{1FECB4D8-DB02-4DC6-A0A2-4F2EBAE1DC90}</a:tableStyleId>
              </a:tblPr>
              <a:tblGrid>
                <a:gridCol w="1524000"/>
                <a:gridCol w="1524000"/>
                <a:gridCol w="1524000"/>
                <a:gridCol w="1524000"/>
                <a:gridCol w="1524000"/>
                <a:gridCol w="1524000"/>
              </a:tblGrid>
              <a:tr h="1242589">
                <a:tc>
                  <a:txBody>
                    <a:bodyPr/>
                    <a:lstStyle/>
                    <a:p>
                      <a:pPr algn="ctr"/>
                      <a:endParaRPr lang="zh-CN" altLang="en-US" sz="4000" b="1" dirty="0">
                        <a:solidFill>
                          <a:schemeClr val="bg1"/>
                        </a:solidFill>
                        <a:latin typeface="华文中宋" pitchFamily="2" charset="-122"/>
                        <a:ea typeface="华文中宋"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algn="ctr"/>
                      <a:r>
                        <a:rPr lang="zh-CN" altLang="en-US" sz="4000" b="1" dirty="0" smtClean="0">
                          <a:solidFill>
                            <a:schemeClr val="bg1"/>
                          </a:solidFill>
                          <a:latin typeface="华文中宋" pitchFamily="2" charset="-122"/>
                          <a:ea typeface="华文中宋" pitchFamily="2" charset="-122"/>
                        </a:rPr>
                        <a:t>政治制度</a:t>
                      </a:r>
                      <a:endParaRPr lang="zh-CN" altLang="en-US" sz="4000" b="1" dirty="0">
                        <a:solidFill>
                          <a:schemeClr val="bg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algn="ctr"/>
                      <a:r>
                        <a:rPr lang="zh-CN" altLang="en-US" sz="4000" b="1" dirty="0" smtClean="0">
                          <a:solidFill>
                            <a:schemeClr val="bg1"/>
                          </a:solidFill>
                          <a:latin typeface="华文中宋" pitchFamily="2" charset="-122"/>
                          <a:ea typeface="华文中宋" pitchFamily="2" charset="-122"/>
                        </a:rPr>
                        <a:t>经济政策</a:t>
                      </a:r>
                      <a:endParaRPr lang="zh-CN" altLang="en-US" sz="4000" b="1" dirty="0">
                        <a:solidFill>
                          <a:schemeClr val="bg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algn="ctr"/>
                      <a:r>
                        <a:rPr lang="zh-CN" altLang="en-US" sz="4000" b="1" dirty="0" smtClean="0">
                          <a:solidFill>
                            <a:schemeClr val="bg1"/>
                          </a:solidFill>
                          <a:latin typeface="华文中宋" pitchFamily="2" charset="-122"/>
                          <a:ea typeface="华文中宋" pitchFamily="2" charset="-122"/>
                        </a:rPr>
                        <a:t>外交政策</a:t>
                      </a:r>
                      <a:endParaRPr lang="zh-CN" altLang="en-US" sz="4000" b="1" dirty="0">
                        <a:solidFill>
                          <a:schemeClr val="bg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algn="ctr"/>
                      <a:r>
                        <a:rPr lang="zh-CN" altLang="en-US" sz="4000" b="1" dirty="0" smtClean="0">
                          <a:solidFill>
                            <a:schemeClr val="bg1"/>
                          </a:solidFill>
                          <a:latin typeface="华文中宋" pitchFamily="2" charset="-122"/>
                          <a:ea typeface="华文中宋" pitchFamily="2" charset="-122"/>
                        </a:rPr>
                        <a:t>军事力量</a:t>
                      </a:r>
                      <a:endParaRPr lang="zh-CN" altLang="en-US" sz="4000" b="1" dirty="0">
                        <a:solidFill>
                          <a:schemeClr val="bg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algn="ctr"/>
                      <a:r>
                        <a:rPr lang="zh-CN" altLang="en-US" sz="4000" b="1" dirty="0" smtClean="0">
                          <a:solidFill>
                            <a:schemeClr val="bg1"/>
                          </a:solidFill>
                          <a:latin typeface="华文中宋" pitchFamily="2" charset="-122"/>
                          <a:ea typeface="华文中宋" pitchFamily="2" charset="-122"/>
                        </a:rPr>
                        <a:t>思想意识</a:t>
                      </a:r>
                      <a:endParaRPr lang="zh-CN" altLang="en-US" sz="4000" b="1" dirty="0">
                        <a:solidFill>
                          <a:schemeClr val="bg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r>
              <a:tr h="1593284">
                <a:tc>
                  <a:txBody>
                    <a:bodyPr/>
                    <a:lstStyle/>
                    <a:p>
                      <a:pPr algn="ctr"/>
                      <a:r>
                        <a:rPr lang="zh-CN" altLang="en-US" sz="4000" b="1" dirty="0" smtClean="0">
                          <a:solidFill>
                            <a:schemeClr val="tx1"/>
                          </a:solidFill>
                          <a:latin typeface="华文中宋" pitchFamily="2" charset="-122"/>
                          <a:ea typeface="华文中宋" pitchFamily="2" charset="-122"/>
                        </a:rPr>
                        <a:t>英国</a:t>
                      </a:r>
                      <a:endParaRPr lang="zh-CN" altLang="en-US" sz="4000" b="1" dirty="0">
                        <a:solidFill>
                          <a:schemeClr val="tx1"/>
                        </a:solidFill>
                        <a:latin typeface="华文中宋" pitchFamily="2" charset="-122"/>
                        <a:ea typeface="华文中宋"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endParaRPr lang="zh-CN" altLang="en-US" sz="4000" b="1" dirty="0">
                        <a:solidFill>
                          <a:schemeClr val="tx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endParaRPr lang="zh-CN" altLang="en-US" sz="4000" b="1" dirty="0">
                        <a:solidFill>
                          <a:schemeClr val="tx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endParaRPr lang="zh-CN" altLang="en-US" sz="4000" b="1" dirty="0">
                        <a:solidFill>
                          <a:schemeClr val="tx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endParaRPr lang="zh-CN" altLang="en-US" sz="4000" b="1" dirty="0">
                        <a:solidFill>
                          <a:schemeClr val="tx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endParaRPr lang="zh-CN" altLang="en-US" sz="4000" b="1" dirty="0">
                        <a:solidFill>
                          <a:schemeClr val="tx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r>
              <a:tr h="1593284">
                <a:tc>
                  <a:txBody>
                    <a:bodyPr/>
                    <a:lstStyle/>
                    <a:p>
                      <a:pPr algn="ctr"/>
                      <a:r>
                        <a:rPr lang="zh-CN" altLang="en-US" sz="4000" b="1" dirty="0" smtClean="0">
                          <a:solidFill>
                            <a:schemeClr val="tx1"/>
                          </a:solidFill>
                          <a:latin typeface="华文中宋" pitchFamily="2" charset="-122"/>
                          <a:ea typeface="华文中宋" pitchFamily="2" charset="-122"/>
                        </a:rPr>
                        <a:t>中国</a:t>
                      </a:r>
                      <a:endParaRPr lang="zh-CN" altLang="en-US" sz="4000" b="1" dirty="0">
                        <a:solidFill>
                          <a:schemeClr val="tx1"/>
                        </a:solidFill>
                        <a:latin typeface="华文中宋" pitchFamily="2" charset="-122"/>
                        <a:ea typeface="华文中宋"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zh-CN" altLang="en-US" sz="4000" b="1" dirty="0">
                        <a:solidFill>
                          <a:schemeClr val="tx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zh-CN" altLang="en-US" sz="4000" b="1" dirty="0">
                        <a:solidFill>
                          <a:schemeClr val="tx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zh-CN" altLang="en-US" sz="4000" b="1" dirty="0">
                        <a:solidFill>
                          <a:schemeClr val="tx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zh-CN" altLang="en-US" sz="4000" b="1" dirty="0">
                        <a:solidFill>
                          <a:schemeClr val="tx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zh-CN" altLang="en-US" sz="4000" b="1" dirty="0">
                        <a:solidFill>
                          <a:schemeClr val="tx1"/>
                        </a:solidFill>
                        <a:latin typeface="华文中宋" pitchFamily="2" charset="-122"/>
                        <a:ea typeface="华文中宋" pitchFamily="2" charset="-122"/>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27" name="TextBox 26"/>
          <p:cNvSpPr txBox="1">
            <a:spLocks noChangeArrowheads="1"/>
          </p:cNvSpPr>
          <p:nvPr/>
        </p:nvSpPr>
        <p:spPr bwMode="auto">
          <a:xfrm>
            <a:off x="1500166" y="2500306"/>
            <a:ext cx="1571625" cy="1446212"/>
          </a:xfrm>
          <a:prstGeom prst="rect">
            <a:avLst/>
          </a:prstGeom>
          <a:noFill/>
          <a:ln w="9525">
            <a:noFill/>
            <a:miter lim="800000"/>
            <a:headEnd/>
            <a:tailEnd/>
          </a:ln>
        </p:spPr>
        <p:txBody>
          <a:bodyPr>
            <a:spAutoFit/>
          </a:bodyPr>
          <a:lstStyle/>
          <a:p>
            <a:r>
              <a:rPr lang="zh-CN" altLang="en-US" sz="4400" b="1" dirty="0">
                <a:solidFill>
                  <a:srgbClr val="002060"/>
                </a:solidFill>
                <a:latin typeface="黑体" pitchFamily="49" charset="-122"/>
                <a:ea typeface="黑体" pitchFamily="49" charset="-122"/>
              </a:rPr>
              <a:t>资本主义</a:t>
            </a:r>
          </a:p>
        </p:txBody>
      </p:sp>
      <p:sp>
        <p:nvSpPr>
          <p:cNvPr id="28" name="内容占位符 2"/>
          <p:cNvSpPr txBox="1">
            <a:spLocks/>
          </p:cNvSpPr>
          <p:nvPr/>
        </p:nvSpPr>
        <p:spPr bwMode="auto">
          <a:xfrm>
            <a:off x="1571604" y="4071942"/>
            <a:ext cx="1500188" cy="1500205"/>
          </a:xfrm>
          <a:prstGeom prst="rect">
            <a:avLst/>
          </a:prstGeom>
          <a:noFill/>
          <a:ln w="9525">
            <a:noFill/>
            <a:miter lim="800000"/>
            <a:headEnd/>
            <a:tailEnd/>
          </a:ln>
        </p:spPr>
        <p:txBody>
          <a:bodyPr/>
          <a:lstStyle/>
          <a:p>
            <a:pPr marL="342900" indent="-342900" algn="ctr">
              <a:spcBef>
                <a:spcPct val="20000"/>
              </a:spcBef>
            </a:pPr>
            <a:r>
              <a:rPr lang="zh-CN" altLang="en-US" sz="4400" b="1" dirty="0" smtClean="0">
                <a:solidFill>
                  <a:srgbClr val="002060"/>
                </a:solidFill>
                <a:latin typeface="黑体" pitchFamily="49" charset="-122"/>
                <a:ea typeface="黑体" pitchFamily="49" charset="-122"/>
              </a:rPr>
              <a:t>封建</a:t>
            </a:r>
            <a:endParaRPr lang="en-US" altLang="zh-CN" sz="4400" b="1" dirty="0" smtClean="0">
              <a:solidFill>
                <a:srgbClr val="002060"/>
              </a:solidFill>
              <a:latin typeface="黑体" pitchFamily="49" charset="-122"/>
              <a:ea typeface="黑体" pitchFamily="49" charset="-122"/>
            </a:endParaRPr>
          </a:p>
          <a:p>
            <a:pPr marL="342900" indent="-342900" algn="ctr">
              <a:spcBef>
                <a:spcPct val="20000"/>
              </a:spcBef>
            </a:pPr>
            <a:r>
              <a:rPr lang="zh-CN" altLang="en-US" sz="4400" b="1" dirty="0" smtClean="0">
                <a:solidFill>
                  <a:srgbClr val="002060"/>
                </a:solidFill>
                <a:latin typeface="黑体" pitchFamily="49" charset="-122"/>
                <a:ea typeface="黑体" pitchFamily="49" charset="-122"/>
              </a:rPr>
              <a:t>主义</a:t>
            </a:r>
            <a:endParaRPr lang="zh-CN" altLang="en-US" sz="4400" b="1" dirty="0">
              <a:solidFill>
                <a:srgbClr val="002060"/>
              </a:solidFill>
              <a:latin typeface="黑体" pitchFamily="49" charset="-122"/>
              <a:ea typeface="黑体" pitchFamily="49" charset="-122"/>
            </a:endParaRPr>
          </a:p>
          <a:p>
            <a:pPr marL="342900" indent="-342900">
              <a:spcBef>
                <a:spcPct val="20000"/>
              </a:spcBef>
            </a:pPr>
            <a:endParaRPr lang="en-US" altLang="zh-CN" sz="4400" b="1" dirty="0">
              <a:solidFill>
                <a:srgbClr val="002060"/>
              </a:solidFill>
              <a:latin typeface="黑体" pitchFamily="49" charset="-122"/>
              <a:ea typeface="黑体" pitchFamily="49" charset="-122"/>
            </a:endParaRPr>
          </a:p>
        </p:txBody>
      </p:sp>
      <p:sp>
        <p:nvSpPr>
          <p:cNvPr id="29" name="内容占位符 2"/>
          <p:cNvSpPr txBox="1">
            <a:spLocks/>
          </p:cNvSpPr>
          <p:nvPr/>
        </p:nvSpPr>
        <p:spPr bwMode="auto">
          <a:xfrm>
            <a:off x="3143250" y="2714625"/>
            <a:ext cx="1714500" cy="714375"/>
          </a:xfrm>
          <a:prstGeom prst="rect">
            <a:avLst/>
          </a:prstGeom>
          <a:noFill/>
          <a:ln w="9525">
            <a:noFill/>
            <a:miter lim="800000"/>
            <a:headEnd/>
            <a:tailEnd/>
          </a:ln>
        </p:spPr>
        <p:txBody>
          <a:bodyPr/>
          <a:lstStyle/>
          <a:p>
            <a:pPr marL="342900" indent="-342900">
              <a:spcBef>
                <a:spcPct val="20000"/>
              </a:spcBef>
            </a:pPr>
            <a:r>
              <a:rPr lang="zh-CN" altLang="en-US" sz="4400" b="1">
                <a:solidFill>
                  <a:srgbClr val="002060"/>
                </a:solidFill>
                <a:latin typeface="黑体" pitchFamily="49" charset="-122"/>
                <a:ea typeface="黑体" pitchFamily="49" charset="-122"/>
              </a:rPr>
              <a:t>重商</a:t>
            </a:r>
          </a:p>
        </p:txBody>
      </p:sp>
      <p:sp>
        <p:nvSpPr>
          <p:cNvPr id="30" name="内容占位符 2"/>
          <p:cNvSpPr txBox="1">
            <a:spLocks/>
          </p:cNvSpPr>
          <p:nvPr/>
        </p:nvSpPr>
        <p:spPr bwMode="auto">
          <a:xfrm>
            <a:off x="3143250" y="4429125"/>
            <a:ext cx="1357312" cy="714375"/>
          </a:xfrm>
          <a:prstGeom prst="rect">
            <a:avLst/>
          </a:prstGeom>
          <a:noFill/>
          <a:ln w="9525">
            <a:noFill/>
            <a:miter lim="800000"/>
            <a:headEnd/>
            <a:tailEnd/>
          </a:ln>
        </p:spPr>
        <p:txBody>
          <a:bodyPr/>
          <a:lstStyle/>
          <a:p>
            <a:pPr marL="342900" indent="-342900">
              <a:spcBef>
                <a:spcPct val="20000"/>
              </a:spcBef>
            </a:pPr>
            <a:r>
              <a:rPr lang="zh-CN" altLang="en-US" sz="4400" b="1" dirty="0">
                <a:solidFill>
                  <a:srgbClr val="002060"/>
                </a:solidFill>
                <a:latin typeface="黑体" pitchFamily="49" charset="-122"/>
                <a:ea typeface="黑体" pitchFamily="49" charset="-122"/>
              </a:rPr>
              <a:t>抑商</a:t>
            </a:r>
          </a:p>
        </p:txBody>
      </p:sp>
      <p:sp>
        <p:nvSpPr>
          <p:cNvPr id="31" name="TextBox 30"/>
          <p:cNvSpPr txBox="1">
            <a:spLocks noChangeArrowheads="1"/>
          </p:cNvSpPr>
          <p:nvPr/>
        </p:nvSpPr>
        <p:spPr bwMode="auto">
          <a:xfrm>
            <a:off x="4643438" y="2500313"/>
            <a:ext cx="1714500" cy="1446212"/>
          </a:xfrm>
          <a:prstGeom prst="rect">
            <a:avLst/>
          </a:prstGeom>
          <a:noFill/>
          <a:ln w="9525">
            <a:noFill/>
            <a:miter lim="800000"/>
            <a:headEnd/>
            <a:tailEnd/>
          </a:ln>
        </p:spPr>
        <p:txBody>
          <a:bodyPr>
            <a:spAutoFit/>
          </a:bodyPr>
          <a:lstStyle/>
          <a:p>
            <a:r>
              <a:rPr lang="zh-CN" altLang="en-US" sz="4400" b="1" dirty="0">
                <a:solidFill>
                  <a:srgbClr val="002060"/>
                </a:solidFill>
                <a:latin typeface="黑体" pitchFamily="49" charset="-122"/>
                <a:ea typeface="黑体" pitchFamily="49" charset="-122"/>
              </a:rPr>
              <a:t>殖民扩张</a:t>
            </a:r>
          </a:p>
        </p:txBody>
      </p:sp>
      <p:sp>
        <p:nvSpPr>
          <p:cNvPr id="32" name="TextBox 31"/>
          <p:cNvSpPr txBox="1">
            <a:spLocks noChangeArrowheads="1"/>
          </p:cNvSpPr>
          <p:nvPr/>
        </p:nvSpPr>
        <p:spPr bwMode="auto">
          <a:xfrm>
            <a:off x="4643438" y="4143375"/>
            <a:ext cx="1500187" cy="1446213"/>
          </a:xfrm>
          <a:prstGeom prst="rect">
            <a:avLst/>
          </a:prstGeom>
          <a:noFill/>
          <a:ln w="9525">
            <a:noFill/>
            <a:miter lim="800000"/>
            <a:headEnd/>
            <a:tailEnd/>
          </a:ln>
        </p:spPr>
        <p:txBody>
          <a:bodyPr>
            <a:spAutoFit/>
          </a:bodyPr>
          <a:lstStyle/>
          <a:p>
            <a:r>
              <a:rPr lang="zh-CN" altLang="en-US" sz="4400" b="1" dirty="0">
                <a:solidFill>
                  <a:srgbClr val="002060"/>
                </a:solidFill>
                <a:latin typeface="黑体" pitchFamily="49" charset="-122"/>
                <a:ea typeface="黑体" pitchFamily="49" charset="-122"/>
              </a:rPr>
              <a:t>闭关锁国</a:t>
            </a:r>
          </a:p>
        </p:txBody>
      </p:sp>
      <p:sp>
        <p:nvSpPr>
          <p:cNvPr id="33" name="TextBox 32"/>
          <p:cNvSpPr txBox="1">
            <a:spLocks noChangeArrowheads="1"/>
          </p:cNvSpPr>
          <p:nvPr/>
        </p:nvSpPr>
        <p:spPr bwMode="auto">
          <a:xfrm>
            <a:off x="6143636" y="2500306"/>
            <a:ext cx="1428770" cy="1446212"/>
          </a:xfrm>
          <a:prstGeom prst="rect">
            <a:avLst/>
          </a:prstGeom>
          <a:noFill/>
          <a:ln w="9525">
            <a:noFill/>
            <a:miter lim="800000"/>
            <a:headEnd/>
            <a:tailEnd/>
          </a:ln>
        </p:spPr>
        <p:txBody>
          <a:bodyPr wrap="square">
            <a:spAutoFit/>
          </a:bodyPr>
          <a:lstStyle/>
          <a:p>
            <a:r>
              <a:rPr lang="zh-CN" altLang="en-US" sz="4400" b="1" dirty="0">
                <a:solidFill>
                  <a:srgbClr val="002060"/>
                </a:solidFill>
                <a:latin typeface="黑体" pitchFamily="49" charset="-122"/>
                <a:ea typeface="黑体" pitchFamily="49" charset="-122"/>
              </a:rPr>
              <a:t>船坚炮利</a:t>
            </a:r>
          </a:p>
        </p:txBody>
      </p:sp>
      <p:sp>
        <p:nvSpPr>
          <p:cNvPr id="34" name="TextBox 33"/>
          <p:cNvSpPr txBox="1">
            <a:spLocks noChangeArrowheads="1"/>
          </p:cNvSpPr>
          <p:nvPr/>
        </p:nvSpPr>
        <p:spPr bwMode="auto">
          <a:xfrm>
            <a:off x="6215074" y="4143380"/>
            <a:ext cx="1357333" cy="1446550"/>
          </a:xfrm>
          <a:prstGeom prst="rect">
            <a:avLst/>
          </a:prstGeom>
          <a:noFill/>
          <a:ln w="9525">
            <a:noFill/>
            <a:miter lim="800000"/>
            <a:headEnd/>
            <a:tailEnd/>
          </a:ln>
        </p:spPr>
        <p:txBody>
          <a:bodyPr wrap="square">
            <a:spAutoFit/>
          </a:bodyPr>
          <a:lstStyle/>
          <a:p>
            <a:r>
              <a:rPr lang="zh-CN" altLang="en-US" sz="4400" b="1" dirty="0">
                <a:solidFill>
                  <a:srgbClr val="002060"/>
                </a:solidFill>
                <a:latin typeface="黑体" pitchFamily="49" charset="-122"/>
                <a:ea typeface="黑体" pitchFamily="49" charset="-122"/>
              </a:rPr>
              <a:t>落后弱小</a:t>
            </a:r>
          </a:p>
        </p:txBody>
      </p:sp>
      <p:sp>
        <p:nvSpPr>
          <p:cNvPr id="35" name="TextBox 34"/>
          <p:cNvSpPr txBox="1">
            <a:spLocks noChangeArrowheads="1"/>
          </p:cNvSpPr>
          <p:nvPr/>
        </p:nvSpPr>
        <p:spPr bwMode="auto">
          <a:xfrm>
            <a:off x="7643813" y="2500313"/>
            <a:ext cx="1500187" cy="1446212"/>
          </a:xfrm>
          <a:prstGeom prst="rect">
            <a:avLst/>
          </a:prstGeom>
          <a:noFill/>
          <a:ln w="9525">
            <a:noFill/>
            <a:miter lim="800000"/>
            <a:headEnd/>
            <a:tailEnd/>
          </a:ln>
        </p:spPr>
        <p:txBody>
          <a:bodyPr>
            <a:spAutoFit/>
          </a:bodyPr>
          <a:lstStyle/>
          <a:p>
            <a:r>
              <a:rPr lang="zh-CN" altLang="en-US" sz="4400" b="1" dirty="0">
                <a:solidFill>
                  <a:srgbClr val="002060"/>
                </a:solidFill>
                <a:latin typeface="黑体" pitchFamily="49" charset="-122"/>
                <a:ea typeface="黑体" pitchFamily="49" charset="-122"/>
              </a:rPr>
              <a:t>探索精神</a:t>
            </a:r>
          </a:p>
        </p:txBody>
      </p:sp>
      <p:sp>
        <p:nvSpPr>
          <p:cNvPr id="36" name="TextBox 35"/>
          <p:cNvSpPr txBox="1">
            <a:spLocks noChangeArrowheads="1"/>
          </p:cNvSpPr>
          <p:nvPr/>
        </p:nvSpPr>
        <p:spPr bwMode="auto">
          <a:xfrm>
            <a:off x="7715250" y="4143375"/>
            <a:ext cx="1214438" cy="1323975"/>
          </a:xfrm>
          <a:prstGeom prst="rect">
            <a:avLst/>
          </a:prstGeom>
          <a:noFill/>
          <a:ln w="9525">
            <a:noFill/>
            <a:miter lim="800000"/>
            <a:headEnd/>
            <a:tailEnd/>
          </a:ln>
        </p:spPr>
        <p:txBody>
          <a:bodyPr>
            <a:spAutoFit/>
          </a:bodyPr>
          <a:lstStyle/>
          <a:p>
            <a:r>
              <a:rPr lang="zh-CN" altLang="en-US" sz="4000" b="1" dirty="0">
                <a:solidFill>
                  <a:srgbClr val="002060"/>
                </a:solidFill>
                <a:latin typeface="黑体" pitchFamily="49" charset="-122"/>
                <a:ea typeface="黑体" pitchFamily="49" charset="-122"/>
              </a:rPr>
              <a:t>固步自封</a:t>
            </a:r>
          </a:p>
        </p:txBody>
      </p:sp>
      <p:sp>
        <p:nvSpPr>
          <p:cNvPr id="37" name="TextBox 36"/>
          <p:cNvSpPr txBox="1">
            <a:spLocks noChangeArrowheads="1"/>
          </p:cNvSpPr>
          <p:nvPr/>
        </p:nvSpPr>
        <p:spPr bwMode="auto">
          <a:xfrm rot="-1474216">
            <a:off x="256227" y="4506668"/>
            <a:ext cx="2601913" cy="768350"/>
          </a:xfrm>
          <a:prstGeom prst="rect">
            <a:avLst/>
          </a:prstGeom>
          <a:solidFill>
            <a:schemeClr val="bg1"/>
          </a:solidFill>
          <a:ln w="63500">
            <a:solidFill>
              <a:srgbClr val="FF0000"/>
            </a:solidFill>
            <a:miter lim="800000"/>
            <a:headEnd/>
            <a:tailEnd/>
          </a:ln>
        </p:spPr>
        <p:txBody>
          <a:bodyPr>
            <a:spAutoFit/>
          </a:bodyPr>
          <a:lstStyle/>
          <a:p>
            <a:pPr algn="ctr"/>
            <a:r>
              <a:rPr lang="zh-CN" altLang="en-US" sz="4400" b="1" dirty="0">
                <a:solidFill>
                  <a:srgbClr val="FF0000"/>
                </a:solidFill>
                <a:latin typeface="隶书" pitchFamily="49" charset="-122"/>
                <a:ea typeface="隶书" pitchFamily="49" charset="-122"/>
              </a:rPr>
              <a:t>必然衰落</a:t>
            </a:r>
          </a:p>
        </p:txBody>
      </p:sp>
      <p:sp>
        <p:nvSpPr>
          <p:cNvPr id="18" name="矩形 17"/>
          <p:cNvSpPr/>
          <p:nvPr/>
        </p:nvSpPr>
        <p:spPr>
          <a:xfrm>
            <a:off x="0" y="0"/>
            <a:ext cx="1857388" cy="769441"/>
          </a:xfrm>
          <a:prstGeom prst="rect">
            <a:avLst/>
          </a:prstGeom>
          <a:noFill/>
        </p:spPr>
        <p:txBody>
          <a:bodyPr>
            <a:spAutoFit/>
          </a:bodyPr>
          <a:lstStyle/>
          <a:p>
            <a:pPr>
              <a:defRPr/>
            </a:pPr>
            <a:r>
              <a:rPr lang="zh-CN" altLang="en-US" sz="4400" b="1" dirty="0" smtClean="0">
                <a:ln w="17780" cmpd="sng">
                  <a:solidFill>
                    <a:srgbClr val="00CCFF"/>
                  </a:solidFill>
                  <a:prstDash val="solid"/>
                  <a:miter lim="800000"/>
                </a:ln>
                <a:solidFill>
                  <a:schemeClr val="tx2">
                    <a:lumMod val="50000"/>
                  </a:schemeClr>
                </a:solidFill>
                <a:effectLst>
                  <a:outerShdw blurRad="50800" algn="tl" rotWithShape="0">
                    <a:srgbClr val="000000"/>
                  </a:outerShdw>
                </a:effectLst>
                <a:latin typeface="黑体" pitchFamily="49" charset="-122"/>
                <a:ea typeface="黑体" pitchFamily="49" charset="-122"/>
              </a:rPr>
              <a:t>反思：</a:t>
            </a:r>
            <a:endParaRPr lang="zh-CN" altLang="en-US" sz="4400" b="1" dirty="0">
              <a:ln w="17780" cmpd="sng">
                <a:solidFill>
                  <a:srgbClr val="00CCFF"/>
                </a:solidFill>
                <a:prstDash val="solid"/>
                <a:miter lim="800000"/>
              </a:ln>
              <a:solidFill>
                <a:schemeClr val="tx2">
                  <a:lumMod val="50000"/>
                </a:schemeClr>
              </a:solidFill>
              <a:effectLst>
                <a:outerShdw blurRad="50800" algn="tl" rotWithShape="0">
                  <a:srgbClr val="000000"/>
                </a:outerShdw>
              </a:effectLst>
              <a:latin typeface="黑体" pitchFamily="49" charset="-122"/>
              <a:ea typeface="黑体" pitchFamily="49" charset="-122"/>
            </a:endParaRPr>
          </a:p>
        </p:txBody>
      </p:sp>
      <p:sp>
        <p:nvSpPr>
          <p:cNvPr id="20" name="右箭头 19"/>
          <p:cNvSpPr/>
          <p:nvPr/>
        </p:nvSpPr>
        <p:spPr>
          <a:xfrm>
            <a:off x="0" y="2428875"/>
            <a:ext cx="9144000" cy="171450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solidFill>
                  <a:schemeClr val="bg1"/>
                </a:solidFill>
                <a:latin typeface="华文中宋" pitchFamily="2" charset="-122"/>
                <a:ea typeface="华文中宋" pitchFamily="2" charset="-122"/>
              </a:rPr>
              <a:t>英国必然崛起成为工业革命的领头羊</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32"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strVal val="4*#ppt_w"/>
                                          </p:val>
                                        </p:tav>
                                        <p:tav tm="100000">
                                          <p:val>
                                            <p:strVal val="#ppt_w"/>
                                          </p:val>
                                        </p:tav>
                                      </p:tavLst>
                                    </p:anim>
                                    <p:anim calcmode="lin" valueType="num">
                                      <p:cBhvr>
                                        <p:cTn id="73" dur="500" fill="hold"/>
                                        <p:tgtEl>
                                          <p:spTgt spid="37"/>
                                        </p:tgtEl>
                                        <p:attrNameLst>
                                          <p:attrName>ppt_h</p:attrName>
                                        </p:attrNameLst>
                                      </p:cBhvr>
                                      <p:tavLst>
                                        <p:tav tm="0">
                                          <p:val>
                                            <p:strVal val="4*#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ppt_x</p:attrName>
                                        </p:attrNameLst>
                                      </p:cBhvr>
                                      <p:tavLst>
                                        <p:tav tm="0">
                                          <p:val>
                                            <p:strVal val="#ppt_x-#ppt_w/2"/>
                                          </p:val>
                                        </p:tav>
                                        <p:tav tm="100000">
                                          <p:val>
                                            <p:strVal val="#ppt_x"/>
                                          </p:val>
                                        </p:tav>
                                      </p:tavLst>
                                    </p:anim>
                                    <p:anim calcmode="lin" valueType="num">
                                      <p:cBhvr>
                                        <p:cTn id="79" dur="500" fill="hold"/>
                                        <p:tgtEl>
                                          <p:spTgt spid="20"/>
                                        </p:tgtEl>
                                        <p:attrNameLst>
                                          <p:attrName>ppt_y</p:attrName>
                                        </p:attrNameLst>
                                      </p:cBhvr>
                                      <p:tavLst>
                                        <p:tav tm="0">
                                          <p:val>
                                            <p:strVal val="#ppt_y"/>
                                          </p:val>
                                        </p:tav>
                                        <p:tav tm="100000">
                                          <p:val>
                                            <p:strVal val="#ppt_y"/>
                                          </p:val>
                                        </p:tav>
                                      </p:tavLst>
                                    </p:anim>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a:hlinkClick r:id="rId2" action="ppaction://hlinksldjump"/>
          </p:cNvPr>
          <p:cNvSpPr txBox="1">
            <a:spLocks noChangeArrowheads="1"/>
          </p:cNvSpPr>
          <p:nvPr/>
        </p:nvSpPr>
        <p:spPr bwMode="auto">
          <a:xfrm>
            <a:off x="684213" y="1628775"/>
            <a:ext cx="5256212" cy="617538"/>
          </a:xfrm>
          <a:prstGeom prst="rect">
            <a:avLst/>
          </a:prstGeom>
          <a:solidFill>
            <a:schemeClr val="accent5">
              <a:lumMod val="20000"/>
              <a:lumOff val="80000"/>
            </a:schemeClr>
          </a:solidFill>
          <a:ln w="38100" algn="ctr">
            <a:solidFill>
              <a:srgbClr val="FF0000"/>
            </a:solidFill>
            <a:miter lim="800000"/>
            <a:headEnd/>
            <a:tailEnd/>
          </a:ln>
          <a:effectLst/>
        </p:spPr>
        <p:txBody>
          <a:bodyPr>
            <a:spAutoFit/>
          </a:bodyPr>
          <a:lstStyle/>
          <a:p>
            <a:pPr algn="ctr">
              <a:spcBef>
                <a:spcPct val="50000"/>
              </a:spcBef>
            </a:pPr>
            <a:r>
              <a:rPr kumimoji="0" lang="en-US" altLang="zh-CN" sz="3200" b="1" dirty="0">
                <a:latin typeface="黑体" pitchFamily="49" charset="-122"/>
                <a:ea typeface="黑体" pitchFamily="49" charset="-122"/>
              </a:rPr>
              <a:t>16</a:t>
            </a:r>
            <a:r>
              <a:rPr kumimoji="0" lang="zh-CN" altLang="en-US" sz="3200" b="1" dirty="0">
                <a:latin typeface="黑体" pitchFamily="49" charset="-122"/>
                <a:ea typeface="黑体" pitchFamily="49" charset="-122"/>
              </a:rPr>
              <a:t>世纪：葡萄牙、西班牙</a:t>
            </a:r>
          </a:p>
        </p:txBody>
      </p:sp>
      <p:sp>
        <p:nvSpPr>
          <p:cNvPr id="71688" name="Text Box 8"/>
          <p:cNvSpPr txBox="1">
            <a:spLocks noChangeArrowheads="1"/>
          </p:cNvSpPr>
          <p:nvPr/>
        </p:nvSpPr>
        <p:spPr bwMode="auto">
          <a:xfrm>
            <a:off x="6011863" y="1700213"/>
            <a:ext cx="3132137" cy="519112"/>
          </a:xfrm>
          <a:prstGeom prst="rect">
            <a:avLst/>
          </a:prstGeom>
          <a:noFill/>
          <a:ln w="9525">
            <a:noFill/>
            <a:miter lim="800000"/>
            <a:headEnd/>
            <a:tailEnd/>
          </a:ln>
          <a:effectLst/>
        </p:spPr>
        <p:txBody>
          <a:bodyPr>
            <a:spAutoFit/>
          </a:bodyPr>
          <a:lstStyle/>
          <a:p>
            <a:pPr>
              <a:spcBef>
                <a:spcPct val="50000"/>
              </a:spcBef>
            </a:pPr>
            <a:r>
              <a:rPr lang="zh-CN" altLang="en-US" sz="2800" b="1">
                <a:ea typeface="黑体" pitchFamily="49" charset="-122"/>
              </a:rPr>
              <a:t>（海洋时代的先驱）</a:t>
            </a:r>
          </a:p>
        </p:txBody>
      </p:sp>
      <p:sp>
        <p:nvSpPr>
          <p:cNvPr id="11" name="Text Box 2"/>
          <p:cNvSpPr txBox="1">
            <a:spLocks noChangeArrowheads="1"/>
          </p:cNvSpPr>
          <p:nvPr/>
        </p:nvSpPr>
        <p:spPr bwMode="auto">
          <a:xfrm>
            <a:off x="0" y="214290"/>
            <a:ext cx="9144000" cy="1015663"/>
          </a:xfrm>
          <a:prstGeom prst="rect">
            <a:avLst/>
          </a:prstGeom>
          <a:noFill/>
          <a:ln w="9525">
            <a:noFill/>
            <a:miter lim="800000"/>
            <a:headEnd/>
            <a:tailEnd/>
          </a:ln>
          <a:effectLst/>
        </p:spPr>
        <p:txBody>
          <a:bodyPr wrap="square">
            <a:spAutoFit/>
          </a:bodyPr>
          <a:lstStyle/>
          <a:p>
            <a:r>
              <a:rPr lang="zh-CN" altLang="en-US" sz="3000" b="1" dirty="0" smtClean="0">
                <a:latin typeface="Times New Roman" pitchFamily="18" charset="0"/>
              </a:rPr>
              <a:t>思考：</a:t>
            </a:r>
            <a:r>
              <a:rPr lang="zh-CN" sz="3000" b="1" dirty="0" smtClean="0">
                <a:latin typeface="Times New Roman" pitchFamily="18" charset="0"/>
              </a:rPr>
              <a:t>新</a:t>
            </a:r>
            <a:r>
              <a:rPr lang="zh-CN" sz="3000" b="1" dirty="0">
                <a:latin typeface="Times New Roman" pitchFamily="18" charset="0"/>
              </a:rPr>
              <a:t>航路开辟后，哪些国家先后走上了殖民扩张的道路？分别在什么时候确立起世界殖民霸权？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wipe(left)">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688"/>
                                        </p:tgtEl>
                                        <p:attrNameLst>
                                          <p:attrName>style.visibility</p:attrName>
                                        </p:attrNameLst>
                                      </p:cBhvr>
                                      <p:to>
                                        <p:strVal val="visible"/>
                                      </p:to>
                                    </p:set>
                                    <p:anim calcmode="lin" valueType="num">
                                      <p:cBhvr additive="base">
                                        <p:cTn id="12" dur="500" fill="hold"/>
                                        <p:tgtEl>
                                          <p:spTgt spid="71688"/>
                                        </p:tgtEl>
                                        <p:attrNameLst>
                                          <p:attrName>ppt_x</p:attrName>
                                        </p:attrNameLst>
                                      </p:cBhvr>
                                      <p:tavLst>
                                        <p:tav tm="0">
                                          <p:val>
                                            <p:strVal val="#ppt_x"/>
                                          </p:val>
                                        </p:tav>
                                        <p:tav tm="100000">
                                          <p:val>
                                            <p:strVal val="#ppt_x"/>
                                          </p:val>
                                        </p:tav>
                                      </p:tavLst>
                                    </p:anim>
                                    <p:anim calcmode="lin" valueType="num">
                                      <p:cBhvr additive="base">
                                        <p:cTn id="13" dur="500" fill="hold"/>
                                        <p:tgtEl>
                                          <p:spTgt spid="71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扫描0001"/>
          <p:cNvPicPr>
            <a:picLocks noChangeAspect="1" noChangeArrowheads="1"/>
          </p:cNvPicPr>
          <p:nvPr/>
        </p:nvPicPr>
        <p:blipFill>
          <a:blip r:embed="rId2"/>
          <a:srcRect l="5824" t="1889" r="583" b="821"/>
          <a:stretch>
            <a:fillRect/>
          </a:stretch>
        </p:blipFill>
        <p:spPr bwMode="auto">
          <a:xfrm>
            <a:off x="0" y="908050"/>
            <a:ext cx="9144000" cy="4813300"/>
          </a:xfrm>
          <a:prstGeom prst="rect">
            <a:avLst/>
          </a:prstGeom>
          <a:solidFill>
            <a:schemeClr val="tx2"/>
          </a:solidFill>
        </p:spPr>
      </p:pic>
      <p:sp>
        <p:nvSpPr>
          <p:cNvPr id="92163" name="Freeform 3"/>
          <p:cNvSpPr>
            <a:spLocks/>
          </p:cNvSpPr>
          <p:nvPr/>
        </p:nvSpPr>
        <p:spPr bwMode="auto">
          <a:xfrm>
            <a:off x="7910513" y="2754313"/>
            <a:ext cx="327025" cy="530225"/>
          </a:xfrm>
          <a:custGeom>
            <a:avLst/>
            <a:gdLst/>
            <a:ahLst/>
            <a:cxnLst>
              <a:cxn ang="0">
                <a:pos x="55" y="79"/>
              </a:cxn>
              <a:cxn ang="0">
                <a:pos x="46" y="19"/>
              </a:cxn>
              <a:cxn ang="0">
                <a:pos x="20" y="2"/>
              </a:cxn>
              <a:cxn ang="0">
                <a:pos x="20" y="53"/>
              </a:cxn>
              <a:cxn ang="0">
                <a:pos x="46" y="174"/>
              </a:cxn>
              <a:cxn ang="0">
                <a:pos x="98" y="208"/>
              </a:cxn>
              <a:cxn ang="0">
                <a:pos x="141" y="328"/>
              </a:cxn>
              <a:cxn ang="0">
                <a:pos x="201" y="320"/>
              </a:cxn>
              <a:cxn ang="0">
                <a:pos x="184" y="251"/>
              </a:cxn>
              <a:cxn ang="0">
                <a:pos x="81" y="105"/>
              </a:cxn>
              <a:cxn ang="0">
                <a:pos x="55" y="79"/>
              </a:cxn>
            </a:cxnLst>
            <a:rect l="0" t="0" r="r" b="b"/>
            <a:pathLst>
              <a:path w="206" h="334">
                <a:moveTo>
                  <a:pt x="55" y="79"/>
                </a:moveTo>
                <a:cubicBezTo>
                  <a:pt x="67" y="40"/>
                  <a:pt x="92" y="33"/>
                  <a:pt x="46" y="19"/>
                </a:cubicBezTo>
                <a:cubicBezTo>
                  <a:pt x="37" y="13"/>
                  <a:pt x="30" y="0"/>
                  <a:pt x="20" y="2"/>
                </a:cubicBezTo>
                <a:cubicBezTo>
                  <a:pt x="0" y="7"/>
                  <a:pt x="19" y="49"/>
                  <a:pt x="20" y="53"/>
                </a:cubicBezTo>
                <a:cubicBezTo>
                  <a:pt x="20" y="56"/>
                  <a:pt x="32" y="160"/>
                  <a:pt x="46" y="174"/>
                </a:cubicBezTo>
                <a:cubicBezTo>
                  <a:pt x="61" y="189"/>
                  <a:pt x="98" y="208"/>
                  <a:pt x="98" y="208"/>
                </a:cubicBezTo>
                <a:cubicBezTo>
                  <a:pt x="123" y="247"/>
                  <a:pt x="126" y="285"/>
                  <a:pt x="141" y="328"/>
                </a:cubicBezTo>
                <a:cubicBezTo>
                  <a:pt x="161" y="325"/>
                  <a:pt x="187" y="334"/>
                  <a:pt x="201" y="320"/>
                </a:cubicBezTo>
                <a:cubicBezTo>
                  <a:pt x="206" y="315"/>
                  <a:pt x="187" y="262"/>
                  <a:pt x="184" y="251"/>
                </a:cubicBezTo>
                <a:cubicBezTo>
                  <a:pt x="170" y="194"/>
                  <a:pt x="141" y="124"/>
                  <a:pt x="81" y="105"/>
                </a:cubicBezTo>
                <a:cubicBezTo>
                  <a:pt x="70" y="74"/>
                  <a:pt x="81" y="79"/>
                  <a:pt x="55" y="79"/>
                </a:cubicBezTo>
                <a:close/>
              </a:path>
            </a:pathLst>
          </a:custGeom>
          <a:solidFill>
            <a:srgbClr val="FF0000"/>
          </a:solidFill>
          <a:ln w="9525">
            <a:noFill/>
            <a:round/>
            <a:headEnd/>
            <a:tailEnd/>
          </a:ln>
          <a:effectLst/>
        </p:spPr>
        <p:txBody>
          <a:bodyPr/>
          <a:lstStyle/>
          <a:p>
            <a:endParaRPr lang="zh-CN" altLang="en-US"/>
          </a:p>
        </p:txBody>
      </p:sp>
      <p:grpSp>
        <p:nvGrpSpPr>
          <p:cNvPr id="2" name="Group 4"/>
          <p:cNvGrpSpPr>
            <a:grpSpLocks/>
          </p:cNvGrpSpPr>
          <p:nvPr/>
        </p:nvGrpSpPr>
        <p:grpSpPr bwMode="auto">
          <a:xfrm>
            <a:off x="-17463" y="1987550"/>
            <a:ext cx="2035176" cy="3225800"/>
            <a:chOff x="-11" y="1252"/>
            <a:chExt cx="1282" cy="2032"/>
          </a:xfrm>
          <a:solidFill>
            <a:srgbClr val="FF0000"/>
          </a:solidFill>
        </p:grpSpPr>
        <p:sp>
          <p:nvSpPr>
            <p:cNvPr id="92165" name="Freeform 5"/>
            <p:cNvSpPr>
              <a:spLocks/>
            </p:cNvSpPr>
            <p:nvPr/>
          </p:nvSpPr>
          <p:spPr bwMode="auto">
            <a:xfrm>
              <a:off x="511" y="1909"/>
              <a:ext cx="760" cy="1375"/>
            </a:xfrm>
            <a:custGeom>
              <a:avLst/>
              <a:gdLst/>
              <a:ahLst/>
              <a:cxnLst>
                <a:cxn ang="0">
                  <a:pos x="495" y="94"/>
                </a:cxn>
                <a:cxn ang="0">
                  <a:pos x="486" y="68"/>
                </a:cxn>
                <a:cxn ang="0">
                  <a:pos x="392" y="34"/>
                </a:cxn>
                <a:cxn ang="0">
                  <a:pos x="306" y="0"/>
                </a:cxn>
                <a:cxn ang="0">
                  <a:pos x="168" y="25"/>
                </a:cxn>
                <a:cxn ang="0">
                  <a:pos x="151" y="86"/>
                </a:cxn>
                <a:cxn ang="0">
                  <a:pos x="74" y="103"/>
                </a:cxn>
                <a:cxn ang="0">
                  <a:pos x="108" y="206"/>
                </a:cxn>
                <a:cxn ang="0">
                  <a:pos x="99" y="257"/>
                </a:cxn>
                <a:cxn ang="0">
                  <a:pos x="56" y="300"/>
                </a:cxn>
                <a:cxn ang="0">
                  <a:pos x="91" y="558"/>
                </a:cxn>
                <a:cxn ang="0">
                  <a:pos x="151" y="653"/>
                </a:cxn>
                <a:cxn ang="0">
                  <a:pos x="177" y="704"/>
                </a:cxn>
                <a:cxn ang="0">
                  <a:pos x="203" y="713"/>
                </a:cxn>
                <a:cxn ang="0">
                  <a:pos x="297" y="756"/>
                </a:cxn>
                <a:cxn ang="0">
                  <a:pos x="323" y="876"/>
                </a:cxn>
                <a:cxn ang="0">
                  <a:pos x="340" y="1375"/>
                </a:cxn>
                <a:cxn ang="0">
                  <a:pos x="392" y="1323"/>
                </a:cxn>
                <a:cxn ang="0">
                  <a:pos x="452" y="1298"/>
                </a:cxn>
                <a:cxn ang="0">
                  <a:pos x="469" y="1280"/>
                </a:cxn>
                <a:cxn ang="0">
                  <a:pos x="460" y="1255"/>
                </a:cxn>
                <a:cxn ang="0">
                  <a:pos x="529" y="1238"/>
                </a:cxn>
                <a:cxn ang="0">
                  <a:pos x="641" y="1246"/>
                </a:cxn>
                <a:cxn ang="0">
                  <a:pos x="658" y="1272"/>
                </a:cxn>
                <a:cxn ang="0">
                  <a:pos x="632" y="1280"/>
                </a:cxn>
                <a:cxn ang="0">
                  <a:pos x="650" y="1298"/>
                </a:cxn>
                <a:cxn ang="0">
                  <a:pos x="701" y="1229"/>
                </a:cxn>
                <a:cxn ang="0">
                  <a:pos x="753" y="1212"/>
                </a:cxn>
                <a:cxn ang="0">
                  <a:pos x="710" y="1074"/>
                </a:cxn>
                <a:cxn ang="0">
                  <a:pos x="693" y="1023"/>
                </a:cxn>
                <a:cxn ang="0">
                  <a:pos x="667" y="894"/>
                </a:cxn>
                <a:cxn ang="0">
                  <a:pos x="615" y="919"/>
                </a:cxn>
                <a:cxn ang="0">
                  <a:pos x="546" y="825"/>
                </a:cxn>
                <a:cxn ang="0">
                  <a:pos x="435" y="739"/>
                </a:cxn>
                <a:cxn ang="0">
                  <a:pos x="306" y="627"/>
                </a:cxn>
                <a:cxn ang="0">
                  <a:pos x="254" y="524"/>
                </a:cxn>
                <a:cxn ang="0">
                  <a:pos x="289" y="447"/>
                </a:cxn>
                <a:cxn ang="0">
                  <a:pos x="340" y="386"/>
                </a:cxn>
                <a:cxn ang="0">
                  <a:pos x="478" y="292"/>
                </a:cxn>
                <a:cxn ang="0">
                  <a:pos x="529" y="223"/>
                </a:cxn>
                <a:cxn ang="0">
                  <a:pos x="521" y="120"/>
                </a:cxn>
                <a:cxn ang="0">
                  <a:pos x="503" y="103"/>
                </a:cxn>
                <a:cxn ang="0">
                  <a:pos x="495" y="94"/>
                </a:cxn>
              </a:cxnLst>
              <a:rect l="0" t="0" r="r" b="b"/>
              <a:pathLst>
                <a:path w="760" h="1375">
                  <a:moveTo>
                    <a:pt x="495" y="94"/>
                  </a:moveTo>
                  <a:cubicBezTo>
                    <a:pt x="492" y="85"/>
                    <a:pt x="493" y="74"/>
                    <a:pt x="486" y="68"/>
                  </a:cubicBezTo>
                  <a:cubicBezTo>
                    <a:pt x="473" y="55"/>
                    <a:pt x="408" y="38"/>
                    <a:pt x="392" y="34"/>
                  </a:cubicBezTo>
                  <a:cubicBezTo>
                    <a:pt x="360" y="26"/>
                    <a:pt x="339" y="8"/>
                    <a:pt x="306" y="0"/>
                  </a:cubicBezTo>
                  <a:cubicBezTo>
                    <a:pt x="245" y="6"/>
                    <a:pt x="219" y="9"/>
                    <a:pt x="168" y="25"/>
                  </a:cubicBezTo>
                  <a:cubicBezTo>
                    <a:pt x="162" y="45"/>
                    <a:pt x="166" y="71"/>
                    <a:pt x="151" y="86"/>
                  </a:cubicBezTo>
                  <a:cubicBezTo>
                    <a:pt x="149" y="88"/>
                    <a:pt x="79" y="102"/>
                    <a:pt x="74" y="103"/>
                  </a:cubicBezTo>
                  <a:cubicBezTo>
                    <a:pt x="82" y="155"/>
                    <a:pt x="93" y="162"/>
                    <a:pt x="108" y="206"/>
                  </a:cubicBezTo>
                  <a:cubicBezTo>
                    <a:pt x="105" y="223"/>
                    <a:pt x="107" y="242"/>
                    <a:pt x="99" y="257"/>
                  </a:cubicBezTo>
                  <a:cubicBezTo>
                    <a:pt x="89" y="275"/>
                    <a:pt x="56" y="300"/>
                    <a:pt x="56" y="300"/>
                  </a:cubicBezTo>
                  <a:cubicBezTo>
                    <a:pt x="34" y="371"/>
                    <a:pt x="0" y="530"/>
                    <a:pt x="91" y="558"/>
                  </a:cubicBezTo>
                  <a:cubicBezTo>
                    <a:pt x="102" y="595"/>
                    <a:pt x="119" y="632"/>
                    <a:pt x="151" y="653"/>
                  </a:cubicBezTo>
                  <a:cubicBezTo>
                    <a:pt x="157" y="670"/>
                    <a:pt x="162" y="692"/>
                    <a:pt x="177" y="704"/>
                  </a:cubicBezTo>
                  <a:cubicBezTo>
                    <a:pt x="184" y="710"/>
                    <a:pt x="195" y="709"/>
                    <a:pt x="203" y="713"/>
                  </a:cubicBezTo>
                  <a:cubicBezTo>
                    <a:pt x="236" y="730"/>
                    <a:pt x="260" y="746"/>
                    <a:pt x="297" y="756"/>
                  </a:cubicBezTo>
                  <a:cubicBezTo>
                    <a:pt x="329" y="805"/>
                    <a:pt x="319" y="780"/>
                    <a:pt x="323" y="876"/>
                  </a:cubicBezTo>
                  <a:cubicBezTo>
                    <a:pt x="330" y="1042"/>
                    <a:pt x="333" y="1209"/>
                    <a:pt x="340" y="1375"/>
                  </a:cubicBezTo>
                  <a:cubicBezTo>
                    <a:pt x="387" y="1359"/>
                    <a:pt x="356" y="1347"/>
                    <a:pt x="392" y="1323"/>
                  </a:cubicBezTo>
                  <a:cubicBezTo>
                    <a:pt x="414" y="1308"/>
                    <a:pt x="428" y="1305"/>
                    <a:pt x="452" y="1298"/>
                  </a:cubicBezTo>
                  <a:cubicBezTo>
                    <a:pt x="458" y="1292"/>
                    <a:pt x="467" y="1288"/>
                    <a:pt x="469" y="1280"/>
                  </a:cubicBezTo>
                  <a:cubicBezTo>
                    <a:pt x="471" y="1271"/>
                    <a:pt x="456" y="1263"/>
                    <a:pt x="460" y="1255"/>
                  </a:cubicBezTo>
                  <a:cubicBezTo>
                    <a:pt x="463" y="1249"/>
                    <a:pt x="516" y="1240"/>
                    <a:pt x="529" y="1238"/>
                  </a:cubicBezTo>
                  <a:cubicBezTo>
                    <a:pt x="566" y="1241"/>
                    <a:pt x="605" y="1236"/>
                    <a:pt x="641" y="1246"/>
                  </a:cubicBezTo>
                  <a:cubicBezTo>
                    <a:pt x="651" y="1249"/>
                    <a:pt x="661" y="1262"/>
                    <a:pt x="658" y="1272"/>
                  </a:cubicBezTo>
                  <a:cubicBezTo>
                    <a:pt x="656" y="1281"/>
                    <a:pt x="641" y="1277"/>
                    <a:pt x="632" y="1280"/>
                  </a:cubicBezTo>
                  <a:cubicBezTo>
                    <a:pt x="638" y="1286"/>
                    <a:pt x="642" y="1297"/>
                    <a:pt x="650" y="1298"/>
                  </a:cubicBezTo>
                  <a:cubicBezTo>
                    <a:pt x="706" y="1308"/>
                    <a:pt x="681" y="1254"/>
                    <a:pt x="701" y="1229"/>
                  </a:cubicBezTo>
                  <a:cubicBezTo>
                    <a:pt x="702" y="1227"/>
                    <a:pt x="751" y="1213"/>
                    <a:pt x="753" y="1212"/>
                  </a:cubicBezTo>
                  <a:cubicBezTo>
                    <a:pt x="742" y="1105"/>
                    <a:pt x="760" y="1150"/>
                    <a:pt x="710" y="1074"/>
                  </a:cubicBezTo>
                  <a:cubicBezTo>
                    <a:pt x="700" y="1059"/>
                    <a:pt x="693" y="1023"/>
                    <a:pt x="693" y="1023"/>
                  </a:cubicBezTo>
                  <a:cubicBezTo>
                    <a:pt x="703" y="978"/>
                    <a:pt x="752" y="835"/>
                    <a:pt x="667" y="894"/>
                  </a:cubicBezTo>
                  <a:cubicBezTo>
                    <a:pt x="646" y="924"/>
                    <a:pt x="646" y="952"/>
                    <a:pt x="615" y="919"/>
                  </a:cubicBezTo>
                  <a:cubicBezTo>
                    <a:pt x="592" y="850"/>
                    <a:pt x="599" y="871"/>
                    <a:pt x="546" y="825"/>
                  </a:cubicBezTo>
                  <a:cubicBezTo>
                    <a:pt x="510" y="794"/>
                    <a:pt x="482" y="754"/>
                    <a:pt x="435" y="739"/>
                  </a:cubicBezTo>
                  <a:cubicBezTo>
                    <a:pt x="393" y="699"/>
                    <a:pt x="354" y="659"/>
                    <a:pt x="306" y="627"/>
                  </a:cubicBezTo>
                  <a:cubicBezTo>
                    <a:pt x="284" y="594"/>
                    <a:pt x="276" y="557"/>
                    <a:pt x="254" y="524"/>
                  </a:cubicBezTo>
                  <a:cubicBezTo>
                    <a:pt x="238" y="473"/>
                    <a:pt x="242" y="470"/>
                    <a:pt x="289" y="447"/>
                  </a:cubicBezTo>
                  <a:cubicBezTo>
                    <a:pt x="308" y="427"/>
                    <a:pt x="321" y="406"/>
                    <a:pt x="340" y="386"/>
                  </a:cubicBezTo>
                  <a:cubicBezTo>
                    <a:pt x="382" y="271"/>
                    <a:pt x="323" y="303"/>
                    <a:pt x="478" y="292"/>
                  </a:cubicBezTo>
                  <a:cubicBezTo>
                    <a:pt x="508" y="272"/>
                    <a:pt x="509" y="253"/>
                    <a:pt x="529" y="223"/>
                  </a:cubicBezTo>
                  <a:cubicBezTo>
                    <a:pt x="526" y="189"/>
                    <a:pt x="528" y="154"/>
                    <a:pt x="521" y="120"/>
                  </a:cubicBezTo>
                  <a:cubicBezTo>
                    <a:pt x="519" y="112"/>
                    <a:pt x="507" y="110"/>
                    <a:pt x="503" y="103"/>
                  </a:cubicBezTo>
                  <a:cubicBezTo>
                    <a:pt x="493" y="87"/>
                    <a:pt x="495" y="58"/>
                    <a:pt x="495" y="94"/>
                  </a:cubicBezTo>
                  <a:close/>
                </a:path>
              </a:pathLst>
            </a:custGeom>
            <a:grpFill/>
            <a:ln w="9525">
              <a:noFill/>
              <a:round/>
              <a:headEnd/>
              <a:tailEnd/>
            </a:ln>
            <a:effectLst/>
          </p:spPr>
          <p:txBody>
            <a:bodyPr/>
            <a:lstStyle/>
            <a:p>
              <a:endParaRPr lang="zh-CN" altLang="en-US"/>
            </a:p>
          </p:txBody>
        </p:sp>
        <p:sp>
          <p:nvSpPr>
            <p:cNvPr id="92166" name="Freeform 6"/>
            <p:cNvSpPr>
              <a:spLocks/>
            </p:cNvSpPr>
            <p:nvPr/>
          </p:nvSpPr>
          <p:spPr bwMode="auto">
            <a:xfrm>
              <a:off x="-11" y="1252"/>
              <a:ext cx="656" cy="794"/>
            </a:xfrm>
            <a:custGeom>
              <a:avLst/>
              <a:gdLst/>
              <a:ahLst/>
              <a:cxnLst>
                <a:cxn ang="0">
                  <a:pos x="226" y="218"/>
                </a:cxn>
                <a:cxn ang="0">
                  <a:pos x="217" y="167"/>
                </a:cxn>
                <a:cxn ang="0">
                  <a:pos x="200" y="149"/>
                </a:cxn>
                <a:cxn ang="0">
                  <a:pos x="174" y="63"/>
                </a:cxn>
                <a:cxn ang="0">
                  <a:pos x="97" y="38"/>
                </a:cxn>
                <a:cxn ang="0">
                  <a:pos x="2" y="55"/>
                </a:cxn>
                <a:cxn ang="0">
                  <a:pos x="11" y="373"/>
                </a:cxn>
                <a:cxn ang="0">
                  <a:pos x="37" y="390"/>
                </a:cxn>
                <a:cxn ang="0">
                  <a:pos x="54" y="416"/>
                </a:cxn>
                <a:cxn ang="0">
                  <a:pos x="63" y="450"/>
                </a:cxn>
                <a:cxn ang="0">
                  <a:pos x="63" y="467"/>
                </a:cxn>
                <a:cxn ang="0">
                  <a:pos x="183" y="545"/>
                </a:cxn>
                <a:cxn ang="0">
                  <a:pos x="338" y="588"/>
                </a:cxn>
                <a:cxn ang="0">
                  <a:pos x="320" y="605"/>
                </a:cxn>
                <a:cxn ang="0">
                  <a:pos x="346" y="614"/>
                </a:cxn>
                <a:cxn ang="0">
                  <a:pos x="424" y="657"/>
                </a:cxn>
                <a:cxn ang="0">
                  <a:pos x="475" y="708"/>
                </a:cxn>
                <a:cxn ang="0">
                  <a:pos x="501" y="760"/>
                </a:cxn>
                <a:cxn ang="0">
                  <a:pos x="535" y="768"/>
                </a:cxn>
                <a:cxn ang="0">
                  <a:pos x="587" y="794"/>
                </a:cxn>
                <a:cxn ang="0">
                  <a:pos x="578" y="768"/>
                </a:cxn>
                <a:cxn ang="0">
                  <a:pos x="553" y="751"/>
                </a:cxn>
                <a:cxn ang="0">
                  <a:pos x="535" y="700"/>
                </a:cxn>
                <a:cxn ang="0">
                  <a:pos x="527" y="605"/>
                </a:cxn>
                <a:cxn ang="0">
                  <a:pos x="415" y="536"/>
                </a:cxn>
                <a:cxn ang="0">
                  <a:pos x="406" y="433"/>
                </a:cxn>
                <a:cxn ang="0">
                  <a:pos x="295" y="502"/>
                </a:cxn>
                <a:cxn ang="0">
                  <a:pos x="269" y="493"/>
                </a:cxn>
                <a:cxn ang="0">
                  <a:pos x="235" y="442"/>
                </a:cxn>
                <a:cxn ang="0">
                  <a:pos x="269" y="356"/>
                </a:cxn>
                <a:cxn ang="0">
                  <a:pos x="312" y="295"/>
                </a:cxn>
                <a:cxn ang="0">
                  <a:pos x="329" y="270"/>
                </a:cxn>
                <a:cxn ang="0">
                  <a:pos x="449" y="261"/>
                </a:cxn>
                <a:cxn ang="0">
                  <a:pos x="578" y="252"/>
                </a:cxn>
                <a:cxn ang="0">
                  <a:pos x="656" y="321"/>
                </a:cxn>
                <a:cxn ang="0">
                  <a:pos x="630" y="218"/>
                </a:cxn>
                <a:cxn ang="0">
                  <a:pos x="578" y="184"/>
                </a:cxn>
                <a:cxn ang="0">
                  <a:pos x="492" y="141"/>
                </a:cxn>
                <a:cxn ang="0">
                  <a:pos x="303" y="149"/>
                </a:cxn>
                <a:cxn ang="0">
                  <a:pos x="286" y="167"/>
                </a:cxn>
                <a:cxn ang="0">
                  <a:pos x="226" y="218"/>
                </a:cxn>
              </a:cxnLst>
              <a:rect l="0" t="0" r="r" b="b"/>
              <a:pathLst>
                <a:path w="656" h="794">
                  <a:moveTo>
                    <a:pt x="226" y="218"/>
                  </a:moveTo>
                  <a:cubicBezTo>
                    <a:pt x="223" y="201"/>
                    <a:pt x="223" y="183"/>
                    <a:pt x="217" y="167"/>
                  </a:cubicBezTo>
                  <a:cubicBezTo>
                    <a:pt x="214" y="159"/>
                    <a:pt x="202" y="157"/>
                    <a:pt x="200" y="149"/>
                  </a:cubicBezTo>
                  <a:cubicBezTo>
                    <a:pt x="191" y="118"/>
                    <a:pt x="208" y="80"/>
                    <a:pt x="174" y="63"/>
                  </a:cubicBezTo>
                  <a:cubicBezTo>
                    <a:pt x="166" y="59"/>
                    <a:pt x="114" y="43"/>
                    <a:pt x="97" y="38"/>
                  </a:cubicBezTo>
                  <a:cubicBezTo>
                    <a:pt x="57" y="10"/>
                    <a:pt x="21" y="0"/>
                    <a:pt x="2" y="55"/>
                  </a:cubicBezTo>
                  <a:cubicBezTo>
                    <a:pt x="5" y="161"/>
                    <a:pt x="0" y="268"/>
                    <a:pt x="11" y="373"/>
                  </a:cubicBezTo>
                  <a:cubicBezTo>
                    <a:pt x="12" y="383"/>
                    <a:pt x="30" y="383"/>
                    <a:pt x="37" y="390"/>
                  </a:cubicBezTo>
                  <a:cubicBezTo>
                    <a:pt x="44" y="397"/>
                    <a:pt x="48" y="407"/>
                    <a:pt x="54" y="416"/>
                  </a:cubicBezTo>
                  <a:cubicBezTo>
                    <a:pt x="57" y="427"/>
                    <a:pt x="56" y="441"/>
                    <a:pt x="63" y="450"/>
                  </a:cubicBezTo>
                  <a:cubicBezTo>
                    <a:pt x="77" y="468"/>
                    <a:pt x="115" y="450"/>
                    <a:pt x="63" y="467"/>
                  </a:cubicBezTo>
                  <a:cubicBezTo>
                    <a:pt x="93" y="563"/>
                    <a:pt x="44" y="533"/>
                    <a:pt x="183" y="545"/>
                  </a:cubicBezTo>
                  <a:cubicBezTo>
                    <a:pt x="204" y="606"/>
                    <a:pt x="278" y="584"/>
                    <a:pt x="338" y="588"/>
                  </a:cubicBezTo>
                  <a:cubicBezTo>
                    <a:pt x="332" y="594"/>
                    <a:pt x="318" y="597"/>
                    <a:pt x="320" y="605"/>
                  </a:cubicBezTo>
                  <a:cubicBezTo>
                    <a:pt x="323" y="614"/>
                    <a:pt x="338" y="610"/>
                    <a:pt x="346" y="614"/>
                  </a:cubicBezTo>
                  <a:cubicBezTo>
                    <a:pt x="436" y="663"/>
                    <a:pt x="365" y="637"/>
                    <a:pt x="424" y="657"/>
                  </a:cubicBezTo>
                  <a:cubicBezTo>
                    <a:pt x="435" y="690"/>
                    <a:pt x="442" y="698"/>
                    <a:pt x="475" y="708"/>
                  </a:cubicBezTo>
                  <a:cubicBezTo>
                    <a:pt x="480" y="722"/>
                    <a:pt x="488" y="751"/>
                    <a:pt x="501" y="760"/>
                  </a:cubicBezTo>
                  <a:cubicBezTo>
                    <a:pt x="511" y="766"/>
                    <a:pt x="524" y="765"/>
                    <a:pt x="535" y="768"/>
                  </a:cubicBezTo>
                  <a:cubicBezTo>
                    <a:pt x="565" y="776"/>
                    <a:pt x="560" y="776"/>
                    <a:pt x="587" y="794"/>
                  </a:cubicBezTo>
                  <a:cubicBezTo>
                    <a:pt x="584" y="785"/>
                    <a:pt x="584" y="775"/>
                    <a:pt x="578" y="768"/>
                  </a:cubicBezTo>
                  <a:cubicBezTo>
                    <a:pt x="572" y="760"/>
                    <a:pt x="558" y="760"/>
                    <a:pt x="553" y="751"/>
                  </a:cubicBezTo>
                  <a:cubicBezTo>
                    <a:pt x="543" y="736"/>
                    <a:pt x="535" y="700"/>
                    <a:pt x="535" y="700"/>
                  </a:cubicBezTo>
                  <a:cubicBezTo>
                    <a:pt x="532" y="668"/>
                    <a:pt x="536" y="636"/>
                    <a:pt x="527" y="605"/>
                  </a:cubicBezTo>
                  <a:cubicBezTo>
                    <a:pt x="518" y="572"/>
                    <a:pt x="448" y="545"/>
                    <a:pt x="415" y="536"/>
                  </a:cubicBezTo>
                  <a:cubicBezTo>
                    <a:pt x="441" y="497"/>
                    <a:pt x="464" y="453"/>
                    <a:pt x="406" y="433"/>
                  </a:cubicBezTo>
                  <a:cubicBezTo>
                    <a:pt x="391" y="483"/>
                    <a:pt x="340" y="490"/>
                    <a:pt x="295" y="502"/>
                  </a:cubicBezTo>
                  <a:cubicBezTo>
                    <a:pt x="286" y="499"/>
                    <a:pt x="275" y="499"/>
                    <a:pt x="269" y="493"/>
                  </a:cubicBezTo>
                  <a:cubicBezTo>
                    <a:pt x="255" y="479"/>
                    <a:pt x="235" y="442"/>
                    <a:pt x="235" y="442"/>
                  </a:cubicBezTo>
                  <a:cubicBezTo>
                    <a:pt x="243" y="407"/>
                    <a:pt x="249" y="385"/>
                    <a:pt x="269" y="356"/>
                  </a:cubicBezTo>
                  <a:cubicBezTo>
                    <a:pt x="285" y="280"/>
                    <a:pt x="261" y="338"/>
                    <a:pt x="312" y="295"/>
                  </a:cubicBezTo>
                  <a:cubicBezTo>
                    <a:pt x="320" y="289"/>
                    <a:pt x="319" y="272"/>
                    <a:pt x="329" y="270"/>
                  </a:cubicBezTo>
                  <a:cubicBezTo>
                    <a:pt x="368" y="260"/>
                    <a:pt x="409" y="264"/>
                    <a:pt x="449" y="261"/>
                  </a:cubicBezTo>
                  <a:cubicBezTo>
                    <a:pt x="496" y="231"/>
                    <a:pt x="524" y="235"/>
                    <a:pt x="578" y="252"/>
                  </a:cubicBezTo>
                  <a:cubicBezTo>
                    <a:pt x="589" y="328"/>
                    <a:pt x="580" y="337"/>
                    <a:pt x="656" y="321"/>
                  </a:cubicBezTo>
                  <a:cubicBezTo>
                    <a:pt x="648" y="299"/>
                    <a:pt x="642" y="231"/>
                    <a:pt x="630" y="218"/>
                  </a:cubicBezTo>
                  <a:cubicBezTo>
                    <a:pt x="616" y="203"/>
                    <a:pt x="578" y="184"/>
                    <a:pt x="578" y="184"/>
                  </a:cubicBezTo>
                  <a:cubicBezTo>
                    <a:pt x="552" y="144"/>
                    <a:pt x="536" y="151"/>
                    <a:pt x="492" y="141"/>
                  </a:cubicBezTo>
                  <a:cubicBezTo>
                    <a:pt x="429" y="144"/>
                    <a:pt x="366" y="141"/>
                    <a:pt x="303" y="149"/>
                  </a:cubicBezTo>
                  <a:cubicBezTo>
                    <a:pt x="295" y="150"/>
                    <a:pt x="292" y="162"/>
                    <a:pt x="286" y="167"/>
                  </a:cubicBezTo>
                  <a:cubicBezTo>
                    <a:pt x="264" y="185"/>
                    <a:pt x="226" y="191"/>
                    <a:pt x="226" y="218"/>
                  </a:cubicBezTo>
                  <a:close/>
                </a:path>
              </a:pathLst>
            </a:custGeom>
            <a:grpFill/>
            <a:ln w="9525">
              <a:noFill/>
              <a:round/>
              <a:headEnd/>
              <a:tailEnd/>
            </a:ln>
            <a:effectLst/>
          </p:spPr>
          <p:txBody>
            <a:bodyPr/>
            <a:lstStyle/>
            <a:p>
              <a:endParaRPr lang="zh-CN" altLang="en-US"/>
            </a:p>
          </p:txBody>
        </p:sp>
        <p:sp>
          <p:nvSpPr>
            <p:cNvPr id="92167" name="Freeform 7"/>
            <p:cNvSpPr>
              <a:spLocks/>
            </p:cNvSpPr>
            <p:nvPr/>
          </p:nvSpPr>
          <p:spPr bwMode="auto">
            <a:xfrm>
              <a:off x="558" y="1638"/>
              <a:ext cx="180" cy="116"/>
            </a:xfrm>
            <a:custGeom>
              <a:avLst/>
              <a:gdLst/>
              <a:ahLst/>
              <a:cxnLst>
                <a:cxn ang="0">
                  <a:pos x="121" y="56"/>
                </a:cxn>
                <a:cxn ang="0">
                  <a:pos x="70" y="4"/>
                </a:cxn>
                <a:cxn ang="0">
                  <a:pos x="9" y="13"/>
                </a:cxn>
                <a:cxn ang="0">
                  <a:pos x="18" y="47"/>
                </a:cxn>
                <a:cxn ang="0">
                  <a:pos x="164" y="116"/>
                </a:cxn>
                <a:cxn ang="0">
                  <a:pos x="138" y="56"/>
                </a:cxn>
                <a:cxn ang="0">
                  <a:pos x="121" y="56"/>
                </a:cxn>
              </a:cxnLst>
              <a:rect l="0" t="0" r="r" b="b"/>
              <a:pathLst>
                <a:path w="180" h="116">
                  <a:moveTo>
                    <a:pt x="121" y="56"/>
                  </a:moveTo>
                  <a:cubicBezTo>
                    <a:pt x="95" y="28"/>
                    <a:pt x="108" y="18"/>
                    <a:pt x="70" y="4"/>
                  </a:cubicBezTo>
                  <a:cubicBezTo>
                    <a:pt x="50" y="7"/>
                    <a:pt x="25" y="0"/>
                    <a:pt x="9" y="13"/>
                  </a:cubicBezTo>
                  <a:cubicBezTo>
                    <a:pt x="0" y="20"/>
                    <a:pt x="12" y="37"/>
                    <a:pt x="18" y="47"/>
                  </a:cubicBezTo>
                  <a:cubicBezTo>
                    <a:pt x="48" y="99"/>
                    <a:pt x="115" y="99"/>
                    <a:pt x="164" y="116"/>
                  </a:cubicBezTo>
                  <a:cubicBezTo>
                    <a:pt x="178" y="77"/>
                    <a:pt x="180" y="69"/>
                    <a:pt x="138" y="56"/>
                  </a:cubicBezTo>
                  <a:cubicBezTo>
                    <a:pt x="116" y="23"/>
                    <a:pt x="121" y="20"/>
                    <a:pt x="121" y="56"/>
                  </a:cubicBezTo>
                  <a:close/>
                </a:path>
              </a:pathLst>
            </a:custGeom>
            <a:grpFill/>
            <a:ln w="9525">
              <a:noFill/>
              <a:round/>
              <a:headEnd/>
              <a:tailEnd/>
            </a:ln>
            <a:effectLst/>
          </p:spPr>
          <p:txBody>
            <a:bodyPr/>
            <a:lstStyle/>
            <a:p>
              <a:endParaRPr lang="zh-CN" altLang="en-US"/>
            </a:p>
          </p:txBody>
        </p:sp>
        <p:sp>
          <p:nvSpPr>
            <p:cNvPr id="92168" name="Freeform 8"/>
            <p:cNvSpPr>
              <a:spLocks/>
            </p:cNvSpPr>
            <p:nvPr/>
          </p:nvSpPr>
          <p:spPr bwMode="auto">
            <a:xfrm>
              <a:off x="741" y="1726"/>
              <a:ext cx="107" cy="54"/>
            </a:xfrm>
            <a:custGeom>
              <a:avLst/>
              <a:gdLst/>
              <a:ahLst/>
              <a:cxnLst>
                <a:cxn ang="0">
                  <a:pos x="67" y="2"/>
                </a:cxn>
                <a:cxn ang="0">
                  <a:pos x="7" y="11"/>
                </a:cxn>
                <a:cxn ang="0">
                  <a:pos x="16" y="36"/>
                </a:cxn>
                <a:cxn ang="0">
                  <a:pos x="50" y="54"/>
                </a:cxn>
                <a:cxn ang="0">
                  <a:pos x="93" y="45"/>
                </a:cxn>
                <a:cxn ang="0">
                  <a:pos x="102" y="19"/>
                </a:cxn>
                <a:cxn ang="0">
                  <a:pos x="67" y="2"/>
                </a:cxn>
              </a:cxnLst>
              <a:rect l="0" t="0" r="r" b="b"/>
              <a:pathLst>
                <a:path w="107" h="54">
                  <a:moveTo>
                    <a:pt x="67" y="2"/>
                  </a:moveTo>
                  <a:cubicBezTo>
                    <a:pt x="47" y="5"/>
                    <a:pt x="24" y="0"/>
                    <a:pt x="7" y="11"/>
                  </a:cubicBezTo>
                  <a:cubicBezTo>
                    <a:pt x="0" y="16"/>
                    <a:pt x="10" y="30"/>
                    <a:pt x="16" y="36"/>
                  </a:cubicBezTo>
                  <a:cubicBezTo>
                    <a:pt x="25" y="45"/>
                    <a:pt x="39" y="48"/>
                    <a:pt x="50" y="54"/>
                  </a:cubicBezTo>
                  <a:cubicBezTo>
                    <a:pt x="64" y="51"/>
                    <a:pt x="81" y="53"/>
                    <a:pt x="93" y="45"/>
                  </a:cubicBezTo>
                  <a:cubicBezTo>
                    <a:pt x="101" y="40"/>
                    <a:pt x="107" y="27"/>
                    <a:pt x="102" y="19"/>
                  </a:cubicBezTo>
                  <a:cubicBezTo>
                    <a:pt x="95" y="8"/>
                    <a:pt x="79" y="8"/>
                    <a:pt x="67" y="2"/>
                  </a:cubicBezTo>
                  <a:close/>
                </a:path>
              </a:pathLst>
            </a:custGeom>
            <a:grpFill/>
            <a:ln w="9525">
              <a:noFill/>
              <a:round/>
              <a:headEnd/>
              <a:tailEnd/>
            </a:ln>
            <a:effectLst/>
          </p:spPr>
          <p:txBody>
            <a:bodyPr/>
            <a:lstStyle/>
            <a:p>
              <a:endParaRPr lang="zh-CN" altLang="en-US"/>
            </a:p>
          </p:txBody>
        </p:sp>
      </p:grpSp>
      <p:sp>
        <p:nvSpPr>
          <p:cNvPr id="92169" name="Freeform 9"/>
          <p:cNvSpPr>
            <a:spLocks/>
          </p:cNvSpPr>
          <p:nvPr/>
        </p:nvSpPr>
        <p:spPr bwMode="auto">
          <a:xfrm>
            <a:off x="3175000" y="2811463"/>
            <a:ext cx="19050" cy="90487"/>
          </a:xfrm>
          <a:custGeom>
            <a:avLst/>
            <a:gdLst/>
            <a:ahLst/>
            <a:cxnLst>
              <a:cxn ang="0">
                <a:pos x="12" y="0"/>
              </a:cxn>
              <a:cxn ang="0">
                <a:pos x="3" y="43"/>
              </a:cxn>
              <a:cxn ang="0">
                <a:pos x="12" y="0"/>
              </a:cxn>
            </a:cxnLst>
            <a:rect l="0" t="0" r="r" b="b"/>
            <a:pathLst>
              <a:path w="12" h="57">
                <a:moveTo>
                  <a:pt x="12" y="0"/>
                </a:moveTo>
                <a:cubicBezTo>
                  <a:pt x="9" y="14"/>
                  <a:pt x="0" y="57"/>
                  <a:pt x="3" y="43"/>
                </a:cubicBezTo>
                <a:cubicBezTo>
                  <a:pt x="6" y="29"/>
                  <a:pt x="9" y="14"/>
                  <a:pt x="12" y="0"/>
                </a:cubicBezTo>
                <a:close/>
              </a:path>
            </a:pathLst>
          </a:custGeom>
          <a:solidFill>
            <a:srgbClr val="0000FF"/>
          </a:solidFill>
          <a:ln w="9525">
            <a:noFill/>
            <a:round/>
            <a:headEnd/>
            <a:tailEnd/>
          </a:ln>
          <a:effectLst/>
        </p:spPr>
        <p:txBody>
          <a:bodyPr/>
          <a:lstStyle/>
          <a:p>
            <a:endParaRPr lang="zh-CN" altLang="en-US"/>
          </a:p>
        </p:txBody>
      </p:sp>
      <p:sp>
        <p:nvSpPr>
          <p:cNvPr id="92170" name="Freeform 10"/>
          <p:cNvSpPr>
            <a:spLocks/>
          </p:cNvSpPr>
          <p:nvPr/>
        </p:nvSpPr>
        <p:spPr bwMode="auto">
          <a:xfrm>
            <a:off x="4613275" y="4806950"/>
            <a:ext cx="109538" cy="96838"/>
          </a:xfrm>
          <a:custGeom>
            <a:avLst/>
            <a:gdLst/>
            <a:ahLst/>
            <a:cxnLst>
              <a:cxn ang="0">
                <a:pos x="51" y="24"/>
              </a:cxn>
              <a:cxn ang="0">
                <a:pos x="0" y="24"/>
              </a:cxn>
              <a:cxn ang="0">
                <a:pos x="26" y="58"/>
              </a:cxn>
              <a:cxn ang="0">
                <a:pos x="51" y="24"/>
              </a:cxn>
            </a:cxnLst>
            <a:rect l="0" t="0" r="r" b="b"/>
            <a:pathLst>
              <a:path w="69" h="61">
                <a:moveTo>
                  <a:pt x="51" y="24"/>
                </a:moveTo>
                <a:cubicBezTo>
                  <a:pt x="51" y="24"/>
                  <a:pt x="0" y="0"/>
                  <a:pt x="0" y="24"/>
                </a:cubicBezTo>
                <a:cubicBezTo>
                  <a:pt x="0" y="38"/>
                  <a:pt x="17" y="47"/>
                  <a:pt x="26" y="58"/>
                </a:cubicBezTo>
                <a:cubicBezTo>
                  <a:pt x="69" y="48"/>
                  <a:pt x="64" y="61"/>
                  <a:pt x="51" y="24"/>
                </a:cubicBezTo>
                <a:close/>
              </a:path>
            </a:pathLst>
          </a:custGeom>
          <a:solidFill>
            <a:srgbClr val="0000FF"/>
          </a:solidFill>
          <a:ln w="9525">
            <a:noFill/>
            <a:round/>
            <a:headEnd/>
            <a:tailEnd/>
          </a:ln>
          <a:effectLst/>
        </p:spPr>
        <p:txBody>
          <a:bodyPr/>
          <a:lstStyle/>
          <a:p>
            <a:endParaRPr lang="zh-CN" altLang="en-US"/>
          </a:p>
        </p:txBody>
      </p:sp>
      <p:grpSp>
        <p:nvGrpSpPr>
          <p:cNvPr id="3" name="Group 11"/>
          <p:cNvGrpSpPr>
            <a:grpSpLocks/>
          </p:cNvGrpSpPr>
          <p:nvPr/>
        </p:nvGrpSpPr>
        <p:grpSpPr bwMode="auto">
          <a:xfrm>
            <a:off x="3138488" y="2551113"/>
            <a:ext cx="3535362" cy="2138362"/>
            <a:chOff x="1977" y="1607"/>
            <a:chExt cx="2227" cy="1347"/>
          </a:xfrm>
        </p:grpSpPr>
        <p:sp>
          <p:nvSpPr>
            <p:cNvPr id="92172" name="Freeform 12"/>
            <p:cNvSpPr>
              <a:spLocks/>
            </p:cNvSpPr>
            <p:nvPr/>
          </p:nvSpPr>
          <p:spPr bwMode="auto">
            <a:xfrm>
              <a:off x="1977" y="1737"/>
              <a:ext cx="54" cy="102"/>
            </a:xfrm>
            <a:custGeom>
              <a:avLst/>
              <a:gdLst/>
              <a:ahLst/>
              <a:cxnLst>
                <a:cxn ang="0">
                  <a:pos x="35" y="0"/>
                </a:cxn>
                <a:cxn ang="0">
                  <a:pos x="35" y="94"/>
                </a:cxn>
                <a:cxn ang="0">
                  <a:pos x="0" y="86"/>
                </a:cxn>
                <a:cxn ang="0">
                  <a:pos x="35" y="0"/>
                </a:cxn>
              </a:cxnLst>
              <a:rect l="0" t="0" r="r" b="b"/>
              <a:pathLst>
                <a:path w="54" h="102">
                  <a:moveTo>
                    <a:pt x="35" y="0"/>
                  </a:moveTo>
                  <a:cubicBezTo>
                    <a:pt x="39" y="21"/>
                    <a:pt x="54" y="75"/>
                    <a:pt x="35" y="94"/>
                  </a:cubicBezTo>
                  <a:cubicBezTo>
                    <a:pt x="27" y="102"/>
                    <a:pt x="12" y="89"/>
                    <a:pt x="0" y="86"/>
                  </a:cubicBezTo>
                  <a:cubicBezTo>
                    <a:pt x="9" y="52"/>
                    <a:pt x="15" y="29"/>
                    <a:pt x="35" y="0"/>
                  </a:cubicBezTo>
                  <a:close/>
                </a:path>
              </a:pathLst>
            </a:custGeom>
            <a:solidFill>
              <a:srgbClr val="0000FF"/>
            </a:solidFill>
            <a:ln w="9525">
              <a:noFill/>
              <a:round/>
              <a:headEnd/>
              <a:tailEnd/>
            </a:ln>
            <a:effectLst/>
          </p:spPr>
          <p:txBody>
            <a:bodyPr/>
            <a:lstStyle/>
            <a:p>
              <a:endParaRPr lang="zh-CN" altLang="en-US"/>
            </a:p>
          </p:txBody>
        </p:sp>
        <p:sp>
          <p:nvSpPr>
            <p:cNvPr id="92173" name="Freeform 13"/>
            <p:cNvSpPr>
              <a:spLocks/>
            </p:cNvSpPr>
            <p:nvPr/>
          </p:nvSpPr>
          <p:spPr bwMode="auto">
            <a:xfrm>
              <a:off x="1981" y="1840"/>
              <a:ext cx="78" cy="100"/>
            </a:xfrm>
            <a:custGeom>
              <a:avLst/>
              <a:gdLst/>
              <a:ahLst/>
              <a:cxnLst>
                <a:cxn ang="0">
                  <a:pos x="39" y="0"/>
                </a:cxn>
                <a:cxn ang="0">
                  <a:pos x="14" y="77"/>
                </a:cxn>
                <a:cxn ang="0">
                  <a:pos x="39" y="0"/>
                </a:cxn>
              </a:cxnLst>
              <a:rect l="0" t="0" r="r" b="b"/>
              <a:pathLst>
                <a:path w="78" h="100">
                  <a:moveTo>
                    <a:pt x="39" y="0"/>
                  </a:moveTo>
                  <a:cubicBezTo>
                    <a:pt x="51" y="34"/>
                    <a:pt x="78" y="100"/>
                    <a:pt x="14" y="77"/>
                  </a:cubicBezTo>
                  <a:cubicBezTo>
                    <a:pt x="0" y="36"/>
                    <a:pt x="16" y="35"/>
                    <a:pt x="39" y="0"/>
                  </a:cubicBezTo>
                  <a:close/>
                </a:path>
              </a:pathLst>
            </a:custGeom>
            <a:solidFill>
              <a:srgbClr val="0000FF"/>
            </a:solidFill>
            <a:ln w="9525">
              <a:noFill/>
              <a:round/>
              <a:headEnd/>
              <a:tailEnd/>
            </a:ln>
            <a:effectLst/>
          </p:spPr>
          <p:txBody>
            <a:bodyPr/>
            <a:lstStyle/>
            <a:p>
              <a:endParaRPr lang="zh-CN" altLang="en-US"/>
            </a:p>
          </p:txBody>
        </p:sp>
        <p:sp>
          <p:nvSpPr>
            <p:cNvPr id="92174" name="Freeform 14"/>
            <p:cNvSpPr>
              <a:spLocks/>
            </p:cNvSpPr>
            <p:nvPr/>
          </p:nvSpPr>
          <p:spPr bwMode="auto">
            <a:xfrm>
              <a:off x="2096" y="2072"/>
              <a:ext cx="122" cy="41"/>
            </a:xfrm>
            <a:custGeom>
              <a:avLst/>
              <a:gdLst/>
              <a:ahLst/>
              <a:cxnLst>
                <a:cxn ang="0">
                  <a:pos x="122" y="8"/>
                </a:cxn>
                <a:cxn ang="0">
                  <a:pos x="96" y="0"/>
                </a:cxn>
                <a:cxn ang="0">
                  <a:pos x="113" y="34"/>
                </a:cxn>
                <a:cxn ang="0">
                  <a:pos x="122" y="8"/>
                </a:cxn>
              </a:cxnLst>
              <a:rect l="0" t="0" r="r" b="b"/>
              <a:pathLst>
                <a:path w="122" h="41">
                  <a:moveTo>
                    <a:pt x="122" y="8"/>
                  </a:moveTo>
                  <a:cubicBezTo>
                    <a:pt x="113" y="5"/>
                    <a:pt x="105" y="0"/>
                    <a:pt x="96" y="0"/>
                  </a:cubicBezTo>
                  <a:cubicBezTo>
                    <a:pt x="0" y="0"/>
                    <a:pt x="91" y="41"/>
                    <a:pt x="113" y="34"/>
                  </a:cubicBezTo>
                  <a:cubicBezTo>
                    <a:pt x="122" y="31"/>
                    <a:pt x="119" y="17"/>
                    <a:pt x="122" y="8"/>
                  </a:cubicBezTo>
                  <a:close/>
                </a:path>
              </a:pathLst>
            </a:custGeom>
            <a:solidFill>
              <a:srgbClr val="0000FF"/>
            </a:solidFill>
            <a:ln w="9525">
              <a:noFill/>
              <a:round/>
              <a:headEnd/>
              <a:tailEnd/>
            </a:ln>
            <a:effectLst/>
          </p:spPr>
          <p:txBody>
            <a:bodyPr/>
            <a:lstStyle/>
            <a:p>
              <a:endParaRPr lang="zh-CN" altLang="en-US"/>
            </a:p>
          </p:txBody>
        </p:sp>
        <p:sp>
          <p:nvSpPr>
            <p:cNvPr id="92175" name="Freeform 15"/>
            <p:cNvSpPr>
              <a:spLocks/>
            </p:cNvSpPr>
            <p:nvPr/>
          </p:nvSpPr>
          <p:spPr bwMode="auto">
            <a:xfrm>
              <a:off x="2283" y="2055"/>
              <a:ext cx="73" cy="51"/>
            </a:xfrm>
            <a:custGeom>
              <a:avLst/>
              <a:gdLst/>
              <a:ahLst/>
              <a:cxnLst>
                <a:cxn ang="0">
                  <a:pos x="73" y="0"/>
                </a:cxn>
                <a:cxn ang="0">
                  <a:pos x="21" y="8"/>
                </a:cxn>
                <a:cxn ang="0">
                  <a:pos x="4" y="34"/>
                </a:cxn>
                <a:cxn ang="0">
                  <a:pos x="38" y="51"/>
                </a:cxn>
                <a:cxn ang="0">
                  <a:pos x="73" y="0"/>
                </a:cxn>
              </a:cxnLst>
              <a:rect l="0" t="0" r="r" b="b"/>
              <a:pathLst>
                <a:path w="73" h="51">
                  <a:moveTo>
                    <a:pt x="73" y="0"/>
                  </a:moveTo>
                  <a:cubicBezTo>
                    <a:pt x="56" y="3"/>
                    <a:pt x="37" y="0"/>
                    <a:pt x="21" y="8"/>
                  </a:cubicBezTo>
                  <a:cubicBezTo>
                    <a:pt x="12" y="13"/>
                    <a:pt x="0" y="24"/>
                    <a:pt x="4" y="34"/>
                  </a:cubicBezTo>
                  <a:cubicBezTo>
                    <a:pt x="9" y="46"/>
                    <a:pt x="27" y="45"/>
                    <a:pt x="38" y="51"/>
                  </a:cubicBezTo>
                  <a:cubicBezTo>
                    <a:pt x="70" y="41"/>
                    <a:pt x="73" y="33"/>
                    <a:pt x="73" y="0"/>
                  </a:cubicBezTo>
                  <a:close/>
                </a:path>
              </a:pathLst>
            </a:custGeom>
            <a:solidFill>
              <a:srgbClr val="0000FF"/>
            </a:solidFill>
            <a:ln w="9525">
              <a:noFill/>
              <a:round/>
              <a:headEnd/>
              <a:tailEnd/>
            </a:ln>
            <a:effectLst/>
          </p:spPr>
          <p:txBody>
            <a:bodyPr/>
            <a:lstStyle/>
            <a:p>
              <a:endParaRPr lang="zh-CN" altLang="en-US"/>
            </a:p>
          </p:txBody>
        </p:sp>
        <p:sp>
          <p:nvSpPr>
            <p:cNvPr id="92176" name="Freeform 16"/>
            <p:cNvSpPr>
              <a:spLocks/>
            </p:cNvSpPr>
            <p:nvPr/>
          </p:nvSpPr>
          <p:spPr bwMode="auto">
            <a:xfrm>
              <a:off x="2450" y="2041"/>
              <a:ext cx="147" cy="84"/>
            </a:xfrm>
            <a:custGeom>
              <a:avLst/>
              <a:gdLst/>
              <a:ahLst/>
              <a:cxnLst>
                <a:cxn ang="0">
                  <a:pos x="103" y="31"/>
                </a:cxn>
                <a:cxn ang="0">
                  <a:pos x="0" y="14"/>
                </a:cxn>
                <a:cxn ang="0">
                  <a:pos x="103" y="74"/>
                </a:cxn>
                <a:cxn ang="0">
                  <a:pos x="138" y="65"/>
                </a:cxn>
                <a:cxn ang="0">
                  <a:pos x="103" y="31"/>
                </a:cxn>
              </a:cxnLst>
              <a:rect l="0" t="0" r="r" b="b"/>
              <a:pathLst>
                <a:path w="147" h="84">
                  <a:moveTo>
                    <a:pt x="103" y="31"/>
                  </a:moveTo>
                  <a:cubicBezTo>
                    <a:pt x="37" y="7"/>
                    <a:pt x="92" y="0"/>
                    <a:pt x="0" y="14"/>
                  </a:cubicBezTo>
                  <a:cubicBezTo>
                    <a:pt x="15" y="84"/>
                    <a:pt x="28" y="64"/>
                    <a:pt x="103" y="74"/>
                  </a:cubicBezTo>
                  <a:cubicBezTo>
                    <a:pt x="115" y="71"/>
                    <a:pt x="132" y="76"/>
                    <a:pt x="138" y="65"/>
                  </a:cubicBezTo>
                  <a:cubicBezTo>
                    <a:pt x="147" y="47"/>
                    <a:pt x="111" y="35"/>
                    <a:pt x="103" y="31"/>
                  </a:cubicBezTo>
                  <a:close/>
                </a:path>
              </a:pathLst>
            </a:custGeom>
            <a:solidFill>
              <a:srgbClr val="0000FF"/>
            </a:solidFill>
            <a:ln w="9525">
              <a:noFill/>
              <a:round/>
              <a:headEnd/>
              <a:tailEnd/>
            </a:ln>
            <a:effectLst/>
          </p:spPr>
          <p:txBody>
            <a:bodyPr/>
            <a:lstStyle/>
            <a:p>
              <a:endParaRPr lang="zh-CN" altLang="en-US"/>
            </a:p>
          </p:txBody>
        </p:sp>
        <p:sp>
          <p:nvSpPr>
            <p:cNvPr id="92177" name="Freeform 17"/>
            <p:cNvSpPr>
              <a:spLocks/>
            </p:cNvSpPr>
            <p:nvPr/>
          </p:nvSpPr>
          <p:spPr bwMode="auto">
            <a:xfrm>
              <a:off x="2611" y="2344"/>
              <a:ext cx="106" cy="347"/>
            </a:xfrm>
            <a:custGeom>
              <a:avLst/>
              <a:gdLst/>
              <a:ahLst/>
              <a:cxnLst>
                <a:cxn ang="0">
                  <a:pos x="37" y="3"/>
                </a:cxn>
                <a:cxn ang="0">
                  <a:pos x="106" y="46"/>
                </a:cxn>
                <a:cxn ang="0">
                  <a:pos x="97" y="98"/>
                </a:cxn>
                <a:cxn ang="0">
                  <a:pos x="71" y="123"/>
                </a:cxn>
                <a:cxn ang="0">
                  <a:pos x="28" y="321"/>
                </a:cxn>
                <a:cxn ang="0">
                  <a:pos x="20" y="347"/>
                </a:cxn>
                <a:cxn ang="0">
                  <a:pos x="11" y="321"/>
                </a:cxn>
                <a:cxn ang="0">
                  <a:pos x="45" y="218"/>
                </a:cxn>
                <a:cxn ang="0">
                  <a:pos x="37" y="46"/>
                </a:cxn>
                <a:cxn ang="0">
                  <a:pos x="37" y="3"/>
                </a:cxn>
              </a:cxnLst>
              <a:rect l="0" t="0" r="r" b="b"/>
              <a:pathLst>
                <a:path w="106" h="347">
                  <a:moveTo>
                    <a:pt x="37" y="3"/>
                  </a:moveTo>
                  <a:cubicBezTo>
                    <a:pt x="66" y="13"/>
                    <a:pt x="84" y="25"/>
                    <a:pt x="106" y="46"/>
                  </a:cubicBezTo>
                  <a:cubicBezTo>
                    <a:pt x="103" y="63"/>
                    <a:pt x="104" y="82"/>
                    <a:pt x="97" y="98"/>
                  </a:cubicBezTo>
                  <a:cubicBezTo>
                    <a:pt x="92" y="109"/>
                    <a:pt x="73" y="111"/>
                    <a:pt x="71" y="123"/>
                  </a:cubicBezTo>
                  <a:cubicBezTo>
                    <a:pt x="60" y="186"/>
                    <a:pt x="103" y="295"/>
                    <a:pt x="28" y="321"/>
                  </a:cubicBezTo>
                  <a:cubicBezTo>
                    <a:pt x="25" y="330"/>
                    <a:pt x="29" y="347"/>
                    <a:pt x="20" y="347"/>
                  </a:cubicBezTo>
                  <a:cubicBezTo>
                    <a:pt x="11" y="347"/>
                    <a:pt x="11" y="330"/>
                    <a:pt x="11" y="321"/>
                  </a:cubicBezTo>
                  <a:cubicBezTo>
                    <a:pt x="11" y="232"/>
                    <a:pt x="0" y="249"/>
                    <a:pt x="45" y="218"/>
                  </a:cubicBezTo>
                  <a:cubicBezTo>
                    <a:pt x="42" y="161"/>
                    <a:pt x="42" y="103"/>
                    <a:pt x="37" y="46"/>
                  </a:cubicBezTo>
                  <a:cubicBezTo>
                    <a:pt x="33" y="0"/>
                    <a:pt x="19" y="38"/>
                    <a:pt x="37" y="3"/>
                  </a:cubicBezTo>
                  <a:close/>
                </a:path>
              </a:pathLst>
            </a:custGeom>
            <a:solidFill>
              <a:srgbClr val="0000FF"/>
            </a:solidFill>
            <a:ln w="9525">
              <a:noFill/>
              <a:round/>
              <a:headEnd/>
              <a:tailEnd/>
            </a:ln>
            <a:effectLst/>
          </p:spPr>
          <p:txBody>
            <a:bodyPr/>
            <a:lstStyle/>
            <a:p>
              <a:endParaRPr lang="zh-CN" altLang="en-US"/>
            </a:p>
          </p:txBody>
        </p:sp>
        <p:sp>
          <p:nvSpPr>
            <p:cNvPr id="92178" name="Freeform 18"/>
            <p:cNvSpPr>
              <a:spLocks/>
            </p:cNvSpPr>
            <p:nvPr/>
          </p:nvSpPr>
          <p:spPr bwMode="auto">
            <a:xfrm>
              <a:off x="3035" y="2047"/>
              <a:ext cx="404" cy="907"/>
            </a:xfrm>
            <a:custGeom>
              <a:avLst/>
              <a:gdLst/>
              <a:ahLst/>
              <a:cxnLst>
                <a:cxn ang="0">
                  <a:pos x="404" y="16"/>
                </a:cxn>
                <a:cxn ang="0">
                  <a:pos x="335" y="42"/>
                </a:cxn>
                <a:cxn ang="0">
                  <a:pos x="189" y="180"/>
                </a:cxn>
                <a:cxn ang="0">
                  <a:pos x="137" y="317"/>
                </a:cxn>
                <a:cxn ang="0">
                  <a:pos x="146" y="438"/>
                </a:cxn>
                <a:cxn ang="0">
                  <a:pos x="146" y="506"/>
                </a:cxn>
                <a:cxn ang="0">
                  <a:pos x="94" y="524"/>
                </a:cxn>
                <a:cxn ang="0">
                  <a:pos x="69" y="532"/>
                </a:cxn>
                <a:cxn ang="0">
                  <a:pos x="26" y="524"/>
                </a:cxn>
                <a:cxn ang="0">
                  <a:pos x="8" y="506"/>
                </a:cxn>
                <a:cxn ang="0">
                  <a:pos x="34" y="644"/>
                </a:cxn>
                <a:cxn ang="0">
                  <a:pos x="0" y="816"/>
                </a:cxn>
                <a:cxn ang="0">
                  <a:pos x="8" y="885"/>
                </a:cxn>
                <a:cxn ang="0">
                  <a:pos x="26" y="902"/>
                </a:cxn>
                <a:cxn ang="0">
                  <a:pos x="34" y="867"/>
                </a:cxn>
                <a:cxn ang="0">
                  <a:pos x="69" y="859"/>
                </a:cxn>
                <a:cxn ang="0">
                  <a:pos x="120" y="799"/>
                </a:cxn>
                <a:cxn ang="0">
                  <a:pos x="112" y="670"/>
                </a:cxn>
                <a:cxn ang="0">
                  <a:pos x="180" y="652"/>
                </a:cxn>
                <a:cxn ang="0">
                  <a:pos x="240" y="566"/>
                </a:cxn>
                <a:cxn ang="0">
                  <a:pos x="223" y="386"/>
                </a:cxn>
                <a:cxn ang="0">
                  <a:pos x="232" y="257"/>
                </a:cxn>
                <a:cxn ang="0">
                  <a:pos x="240" y="214"/>
                </a:cxn>
                <a:cxn ang="0">
                  <a:pos x="266" y="205"/>
                </a:cxn>
                <a:cxn ang="0">
                  <a:pos x="301" y="188"/>
                </a:cxn>
                <a:cxn ang="0">
                  <a:pos x="352" y="171"/>
                </a:cxn>
                <a:cxn ang="0">
                  <a:pos x="404" y="16"/>
                </a:cxn>
              </a:cxnLst>
              <a:rect l="0" t="0" r="r" b="b"/>
              <a:pathLst>
                <a:path w="404" h="907">
                  <a:moveTo>
                    <a:pt x="404" y="16"/>
                  </a:moveTo>
                  <a:cubicBezTo>
                    <a:pt x="352" y="0"/>
                    <a:pt x="387" y="24"/>
                    <a:pt x="335" y="42"/>
                  </a:cubicBezTo>
                  <a:cubicBezTo>
                    <a:pt x="296" y="102"/>
                    <a:pt x="259" y="156"/>
                    <a:pt x="189" y="180"/>
                  </a:cubicBezTo>
                  <a:cubicBezTo>
                    <a:pt x="160" y="223"/>
                    <a:pt x="154" y="269"/>
                    <a:pt x="137" y="317"/>
                  </a:cubicBezTo>
                  <a:cubicBezTo>
                    <a:pt x="140" y="357"/>
                    <a:pt x="141" y="398"/>
                    <a:pt x="146" y="438"/>
                  </a:cubicBezTo>
                  <a:cubicBezTo>
                    <a:pt x="149" y="462"/>
                    <a:pt x="172" y="480"/>
                    <a:pt x="146" y="506"/>
                  </a:cubicBezTo>
                  <a:cubicBezTo>
                    <a:pt x="133" y="519"/>
                    <a:pt x="111" y="518"/>
                    <a:pt x="94" y="524"/>
                  </a:cubicBezTo>
                  <a:cubicBezTo>
                    <a:pt x="86" y="527"/>
                    <a:pt x="69" y="532"/>
                    <a:pt x="69" y="532"/>
                  </a:cubicBezTo>
                  <a:cubicBezTo>
                    <a:pt x="55" y="529"/>
                    <a:pt x="39" y="530"/>
                    <a:pt x="26" y="524"/>
                  </a:cubicBezTo>
                  <a:cubicBezTo>
                    <a:pt x="18" y="521"/>
                    <a:pt x="9" y="498"/>
                    <a:pt x="8" y="506"/>
                  </a:cubicBezTo>
                  <a:cubicBezTo>
                    <a:pt x="2" y="548"/>
                    <a:pt x="21" y="603"/>
                    <a:pt x="34" y="644"/>
                  </a:cubicBezTo>
                  <a:cubicBezTo>
                    <a:pt x="20" y="873"/>
                    <a:pt x="34" y="705"/>
                    <a:pt x="0" y="816"/>
                  </a:cubicBezTo>
                  <a:cubicBezTo>
                    <a:pt x="3" y="839"/>
                    <a:pt x="1" y="863"/>
                    <a:pt x="8" y="885"/>
                  </a:cubicBezTo>
                  <a:cubicBezTo>
                    <a:pt x="10" y="893"/>
                    <a:pt x="19" y="907"/>
                    <a:pt x="26" y="902"/>
                  </a:cubicBezTo>
                  <a:cubicBezTo>
                    <a:pt x="36" y="895"/>
                    <a:pt x="26" y="875"/>
                    <a:pt x="34" y="867"/>
                  </a:cubicBezTo>
                  <a:cubicBezTo>
                    <a:pt x="42" y="859"/>
                    <a:pt x="57" y="862"/>
                    <a:pt x="69" y="859"/>
                  </a:cubicBezTo>
                  <a:cubicBezTo>
                    <a:pt x="83" y="813"/>
                    <a:pt x="70" y="811"/>
                    <a:pt x="120" y="799"/>
                  </a:cubicBezTo>
                  <a:cubicBezTo>
                    <a:pt x="120" y="796"/>
                    <a:pt x="95" y="681"/>
                    <a:pt x="112" y="670"/>
                  </a:cubicBezTo>
                  <a:cubicBezTo>
                    <a:pt x="131" y="657"/>
                    <a:pt x="180" y="652"/>
                    <a:pt x="180" y="652"/>
                  </a:cubicBezTo>
                  <a:cubicBezTo>
                    <a:pt x="190" y="589"/>
                    <a:pt x="186" y="586"/>
                    <a:pt x="240" y="566"/>
                  </a:cubicBezTo>
                  <a:cubicBezTo>
                    <a:pt x="285" y="523"/>
                    <a:pt x="241" y="439"/>
                    <a:pt x="223" y="386"/>
                  </a:cubicBezTo>
                  <a:cubicBezTo>
                    <a:pt x="226" y="343"/>
                    <a:pt x="228" y="300"/>
                    <a:pt x="232" y="257"/>
                  </a:cubicBezTo>
                  <a:cubicBezTo>
                    <a:pt x="233" y="242"/>
                    <a:pt x="232" y="226"/>
                    <a:pt x="240" y="214"/>
                  </a:cubicBezTo>
                  <a:cubicBezTo>
                    <a:pt x="245" y="206"/>
                    <a:pt x="258" y="209"/>
                    <a:pt x="266" y="205"/>
                  </a:cubicBezTo>
                  <a:cubicBezTo>
                    <a:pt x="278" y="200"/>
                    <a:pt x="289" y="193"/>
                    <a:pt x="301" y="188"/>
                  </a:cubicBezTo>
                  <a:cubicBezTo>
                    <a:pt x="318" y="181"/>
                    <a:pt x="352" y="171"/>
                    <a:pt x="352" y="171"/>
                  </a:cubicBezTo>
                  <a:cubicBezTo>
                    <a:pt x="384" y="123"/>
                    <a:pt x="383" y="69"/>
                    <a:pt x="404" y="16"/>
                  </a:cubicBezTo>
                  <a:close/>
                </a:path>
              </a:pathLst>
            </a:custGeom>
            <a:solidFill>
              <a:srgbClr val="0000FF"/>
            </a:solidFill>
            <a:ln w="9525">
              <a:noFill/>
              <a:round/>
              <a:headEnd/>
              <a:tailEnd/>
            </a:ln>
            <a:effectLst/>
          </p:spPr>
          <p:txBody>
            <a:bodyPr/>
            <a:lstStyle/>
            <a:p>
              <a:endParaRPr lang="zh-CN" altLang="en-US"/>
            </a:p>
          </p:txBody>
        </p:sp>
        <p:sp>
          <p:nvSpPr>
            <p:cNvPr id="92179" name="Freeform 19"/>
            <p:cNvSpPr>
              <a:spLocks/>
            </p:cNvSpPr>
            <p:nvPr/>
          </p:nvSpPr>
          <p:spPr bwMode="auto">
            <a:xfrm>
              <a:off x="3865" y="1607"/>
              <a:ext cx="234" cy="408"/>
            </a:xfrm>
            <a:custGeom>
              <a:avLst/>
              <a:gdLst/>
              <a:ahLst/>
              <a:cxnLst>
                <a:cxn ang="0">
                  <a:pos x="12" y="18"/>
                </a:cxn>
                <a:cxn ang="0">
                  <a:pos x="115" y="26"/>
                </a:cxn>
                <a:cxn ang="0">
                  <a:pos x="124" y="147"/>
                </a:cxn>
                <a:cxn ang="0">
                  <a:pos x="158" y="198"/>
                </a:cxn>
                <a:cxn ang="0">
                  <a:pos x="210" y="345"/>
                </a:cxn>
                <a:cxn ang="0">
                  <a:pos x="210" y="405"/>
                </a:cxn>
                <a:cxn ang="0">
                  <a:pos x="193" y="379"/>
                </a:cxn>
                <a:cxn ang="0">
                  <a:pos x="141" y="267"/>
                </a:cxn>
                <a:cxn ang="0">
                  <a:pos x="98" y="130"/>
                </a:cxn>
                <a:cxn ang="0">
                  <a:pos x="81" y="69"/>
                </a:cxn>
                <a:cxn ang="0">
                  <a:pos x="21" y="61"/>
                </a:cxn>
                <a:cxn ang="0">
                  <a:pos x="12" y="18"/>
                </a:cxn>
              </a:cxnLst>
              <a:rect l="0" t="0" r="r" b="b"/>
              <a:pathLst>
                <a:path w="234" h="408">
                  <a:moveTo>
                    <a:pt x="12" y="18"/>
                  </a:moveTo>
                  <a:cubicBezTo>
                    <a:pt x="46" y="21"/>
                    <a:pt x="92" y="0"/>
                    <a:pt x="115" y="26"/>
                  </a:cubicBezTo>
                  <a:cubicBezTo>
                    <a:pt x="142" y="57"/>
                    <a:pt x="114" y="108"/>
                    <a:pt x="124" y="147"/>
                  </a:cubicBezTo>
                  <a:cubicBezTo>
                    <a:pt x="129" y="167"/>
                    <a:pt x="158" y="198"/>
                    <a:pt x="158" y="198"/>
                  </a:cubicBezTo>
                  <a:cubicBezTo>
                    <a:pt x="168" y="246"/>
                    <a:pt x="175" y="308"/>
                    <a:pt x="210" y="345"/>
                  </a:cubicBezTo>
                  <a:cubicBezTo>
                    <a:pt x="214" y="355"/>
                    <a:pt x="234" y="397"/>
                    <a:pt x="210" y="405"/>
                  </a:cubicBezTo>
                  <a:cubicBezTo>
                    <a:pt x="200" y="408"/>
                    <a:pt x="199" y="388"/>
                    <a:pt x="193" y="379"/>
                  </a:cubicBezTo>
                  <a:cubicBezTo>
                    <a:pt x="179" y="313"/>
                    <a:pt x="175" y="319"/>
                    <a:pt x="141" y="267"/>
                  </a:cubicBezTo>
                  <a:cubicBezTo>
                    <a:pt x="130" y="220"/>
                    <a:pt x="111" y="176"/>
                    <a:pt x="98" y="130"/>
                  </a:cubicBezTo>
                  <a:cubicBezTo>
                    <a:pt x="94" y="117"/>
                    <a:pt x="86" y="72"/>
                    <a:pt x="81" y="69"/>
                  </a:cubicBezTo>
                  <a:cubicBezTo>
                    <a:pt x="63" y="60"/>
                    <a:pt x="41" y="64"/>
                    <a:pt x="21" y="61"/>
                  </a:cubicBezTo>
                  <a:cubicBezTo>
                    <a:pt x="1" y="30"/>
                    <a:pt x="0" y="44"/>
                    <a:pt x="12" y="18"/>
                  </a:cubicBezTo>
                  <a:close/>
                </a:path>
              </a:pathLst>
            </a:custGeom>
            <a:solidFill>
              <a:srgbClr val="0000FF"/>
            </a:solidFill>
            <a:ln w="9525">
              <a:noFill/>
              <a:round/>
              <a:headEnd/>
              <a:tailEnd/>
            </a:ln>
            <a:effectLst/>
          </p:spPr>
          <p:txBody>
            <a:bodyPr/>
            <a:lstStyle/>
            <a:p>
              <a:endParaRPr lang="zh-CN" altLang="en-US"/>
            </a:p>
          </p:txBody>
        </p:sp>
        <p:sp>
          <p:nvSpPr>
            <p:cNvPr id="92180" name="Freeform 20"/>
            <p:cNvSpPr>
              <a:spLocks/>
            </p:cNvSpPr>
            <p:nvPr/>
          </p:nvSpPr>
          <p:spPr bwMode="auto">
            <a:xfrm>
              <a:off x="4135" y="1943"/>
              <a:ext cx="69" cy="121"/>
            </a:xfrm>
            <a:custGeom>
              <a:avLst/>
              <a:gdLst/>
              <a:ahLst/>
              <a:cxnLst>
                <a:cxn ang="0">
                  <a:pos x="9" y="0"/>
                </a:cxn>
                <a:cxn ang="0">
                  <a:pos x="69" y="60"/>
                </a:cxn>
                <a:cxn ang="0">
                  <a:pos x="35" y="103"/>
                </a:cxn>
                <a:cxn ang="0">
                  <a:pos x="9" y="112"/>
                </a:cxn>
                <a:cxn ang="0">
                  <a:pos x="9" y="0"/>
                </a:cxn>
              </a:cxnLst>
              <a:rect l="0" t="0" r="r" b="b"/>
              <a:pathLst>
                <a:path w="69" h="121">
                  <a:moveTo>
                    <a:pt x="9" y="0"/>
                  </a:moveTo>
                  <a:cubicBezTo>
                    <a:pt x="68" y="39"/>
                    <a:pt x="53" y="15"/>
                    <a:pt x="69" y="60"/>
                  </a:cubicBezTo>
                  <a:cubicBezTo>
                    <a:pt x="59" y="89"/>
                    <a:pt x="65" y="88"/>
                    <a:pt x="35" y="103"/>
                  </a:cubicBezTo>
                  <a:cubicBezTo>
                    <a:pt x="27" y="107"/>
                    <a:pt x="11" y="121"/>
                    <a:pt x="9" y="112"/>
                  </a:cubicBezTo>
                  <a:cubicBezTo>
                    <a:pt x="0" y="76"/>
                    <a:pt x="9" y="37"/>
                    <a:pt x="9" y="0"/>
                  </a:cubicBezTo>
                  <a:close/>
                </a:path>
              </a:pathLst>
            </a:custGeom>
            <a:solidFill>
              <a:srgbClr val="0000FF"/>
            </a:solidFill>
            <a:ln w="9525">
              <a:noFill/>
              <a:round/>
              <a:headEnd/>
              <a:tailEnd/>
            </a:ln>
            <a:effectLst/>
          </p:spPr>
          <p:txBody>
            <a:bodyPr/>
            <a:lstStyle/>
            <a:p>
              <a:endParaRPr lang="zh-CN" altLang="en-US"/>
            </a:p>
          </p:txBody>
        </p:sp>
      </p:grpSp>
      <p:sp>
        <p:nvSpPr>
          <p:cNvPr id="92181" name="Freeform 21"/>
          <p:cNvSpPr>
            <a:spLocks/>
          </p:cNvSpPr>
          <p:nvPr/>
        </p:nvSpPr>
        <p:spPr bwMode="auto">
          <a:xfrm>
            <a:off x="1884363" y="3521075"/>
            <a:ext cx="635000" cy="1382713"/>
          </a:xfrm>
          <a:custGeom>
            <a:avLst/>
            <a:gdLst/>
            <a:ahLst/>
            <a:cxnLst>
              <a:cxn ang="0">
                <a:pos x="77" y="0"/>
              </a:cxn>
              <a:cxn ang="0">
                <a:pos x="34" y="60"/>
              </a:cxn>
              <a:cxn ang="0">
                <a:pos x="111" y="95"/>
              </a:cxn>
              <a:cxn ang="0">
                <a:pos x="163" y="129"/>
              </a:cxn>
              <a:cxn ang="0">
                <a:pos x="189" y="155"/>
              </a:cxn>
              <a:cxn ang="0">
                <a:pos x="223" y="163"/>
              </a:cxn>
              <a:cxn ang="0">
                <a:pos x="335" y="206"/>
              </a:cxn>
              <a:cxn ang="0">
                <a:pos x="292" y="275"/>
              </a:cxn>
              <a:cxn ang="0">
                <a:pos x="240" y="473"/>
              </a:cxn>
              <a:cxn ang="0">
                <a:pos x="189" y="533"/>
              </a:cxn>
              <a:cxn ang="0">
                <a:pos x="146" y="567"/>
              </a:cxn>
              <a:cxn ang="0">
                <a:pos x="103" y="610"/>
              </a:cxn>
              <a:cxn ang="0">
                <a:pos x="60" y="688"/>
              </a:cxn>
              <a:cxn ang="0">
                <a:pos x="42" y="739"/>
              </a:cxn>
              <a:cxn ang="0">
                <a:pos x="94" y="843"/>
              </a:cxn>
              <a:cxn ang="0">
                <a:pos x="146" y="705"/>
              </a:cxn>
              <a:cxn ang="0">
                <a:pos x="189" y="645"/>
              </a:cxn>
              <a:cxn ang="0">
                <a:pos x="214" y="628"/>
              </a:cxn>
              <a:cxn ang="0">
                <a:pos x="266" y="610"/>
              </a:cxn>
              <a:cxn ang="0">
                <a:pos x="300" y="567"/>
              </a:cxn>
              <a:cxn ang="0">
                <a:pos x="317" y="490"/>
              </a:cxn>
              <a:cxn ang="0">
                <a:pos x="326" y="361"/>
              </a:cxn>
              <a:cxn ang="0">
                <a:pos x="343" y="335"/>
              </a:cxn>
              <a:cxn ang="0">
                <a:pos x="360" y="284"/>
              </a:cxn>
              <a:cxn ang="0">
                <a:pos x="386" y="275"/>
              </a:cxn>
              <a:cxn ang="0">
                <a:pos x="335" y="129"/>
              </a:cxn>
              <a:cxn ang="0">
                <a:pos x="274" y="77"/>
              </a:cxn>
              <a:cxn ang="0">
                <a:pos x="249" y="52"/>
              </a:cxn>
              <a:cxn ang="0">
                <a:pos x="137" y="26"/>
              </a:cxn>
              <a:cxn ang="0">
                <a:pos x="77" y="0"/>
              </a:cxn>
            </a:cxnLst>
            <a:rect l="0" t="0" r="r" b="b"/>
            <a:pathLst>
              <a:path w="400" h="871">
                <a:moveTo>
                  <a:pt x="77" y="0"/>
                </a:moveTo>
                <a:cubicBezTo>
                  <a:pt x="48" y="6"/>
                  <a:pt x="0" y="18"/>
                  <a:pt x="34" y="60"/>
                </a:cubicBezTo>
                <a:cubicBezTo>
                  <a:pt x="52" y="82"/>
                  <a:pt x="90" y="81"/>
                  <a:pt x="111" y="95"/>
                </a:cubicBezTo>
                <a:cubicBezTo>
                  <a:pt x="128" y="106"/>
                  <a:pt x="146" y="118"/>
                  <a:pt x="163" y="129"/>
                </a:cubicBezTo>
                <a:cubicBezTo>
                  <a:pt x="173" y="136"/>
                  <a:pt x="178" y="149"/>
                  <a:pt x="189" y="155"/>
                </a:cubicBezTo>
                <a:cubicBezTo>
                  <a:pt x="199" y="161"/>
                  <a:pt x="212" y="160"/>
                  <a:pt x="223" y="163"/>
                </a:cubicBezTo>
                <a:cubicBezTo>
                  <a:pt x="264" y="175"/>
                  <a:pt x="294" y="197"/>
                  <a:pt x="335" y="206"/>
                </a:cubicBezTo>
                <a:cubicBezTo>
                  <a:pt x="314" y="268"/>
                  <a:pt x="332" y="248"/>
                  <a:pt x="292" y="275"/>
                </a:cubicBezTo>
                <a:cubicBezTo>
                  <a:pt x="268" y="345"/>
                  <a:pt x="306" y="430"/>
                  <a:pt x="240" y="473"/>
                </a:cubicBezTo>
                <a:cubicBezTo>
                  <a:pt x="230" y="506"/>
                  <a:pt x="218" y="513"/>
                  <a:pt x="189" y="533"/>
                </a:cubicBezTo>
                <a:cubicBezTo>
                  <a:pt x="170" y="589"/>
                  <a:pt x="197" y="533"/>
                  <a:pt x="146" y="567"/>
                </a:cubicBezTo>
                <a:cubicBezTo>
                  <a:pt x="129" y="578"/>
                  <a:pt x="103" y="610"/>
                  <a:pt x="103" y="610"/>
                </a:cubicBezTo>
                <a:cubicBezTo>
                  <a:pt x="87" y="656"/>
                  <a:pt x="99" y="628"/>
                  <a:pt x="60" y="688"/>
                </a:cubicBezTo>
                <a:cubicBezTo>
                  <a:pt x="50" y="703"/>
                  <a:pt x="42" y="739"/>
                  <a:pt x="42" y="739"/>
                </a:cubicBezTo>
                <a:cubicBezTo>
                  <a:pt x="57" y="871"/>
                  <a:pt x="34" y="779"/>
                  <a:pt x="94" y="843"/>
                </a:cubicBezTo>
                <a:cubicBezTo>
                  <a:pt x="141" y="794"/>
                  <a:pt x="84" y="746"/>
                  <a:pt x="146" y="705"/>
                </a:cubicBezTo>
                <a:cubicBezTo>
                  <a:pt x="158" y="667"/>
                  <a:pt x="149" y="657"/>
                  <a:pt x="189" y="645"/>
                </a:cubicBezTo>
                <a:cubicBezTo>
                  <a:pt x="197" y="639"/>
                  <a:pt x="205" y="632"/>
                  <a:pt x="214" y="628"/>
                </a:cubicBezTo>
                <a:cubicBezTo>
                  <a:pt x="231" y="620"/>
                  <a:pt x="266" y="610"/>
                  <a:pt x="266" y="610"/>
                </a:cubicBezTo>
                <a:cubicBezTo>
                  <a:pt x="276" y="595"/>
                  <a:pt x="294" y="584"/>
                  <a:pt x="300" y="567"/>
                </a:cubicBezTo>
                <a:cubicBezTo>
                  <a:pt x="309" y="542"/>
                  <a:pt x="309" y="515"/>
                  <a:pt x="317" y="490"/>
                </a:cubicBezTo>
                <a:cubicBezTo>
                  <a:pt x="320" y="447"/>
                  <a:pt x="319" y="404"/>
                  <a:pt x="326" y="361"/>
                </a:cubicBezTo>
                <a:cubicBezTo>
                  <a:pt x="328" y="351"/>
                  <a:pt x="338" y="344"/>
                  <a:pt x="343" y="335"/>
                </a:cubicBezTo>
                <a:cubicBezTo>
                  <a:pt x="351" y="319"/>
                  <a:pt x="348" y="297"/>
                  <a:pt x="360" y="284"/>
                </a:cubicBezTo>
                <a:cubicBezTo>
                  <a:pt x="366" y="277"/>
                  <a:pt x="377" y="278"/>
                  <a:pt x="386" y="275"/>
                </a:cubicBezTo>
                <a:cubicBezTo>
                  <a:pt x="378" y="167"/>
                  <a:pt x="400" y="173"/>
                  <a:pt x="335" y="129"/>
                </a:cubicBezTo>
                <a:cubicBezTo>
                  <a:pt x="320" y="85"/>
                  <a:pt x="308" y="106"/>
                  <a:pt x="274" y="77"/>
                </a:cubicBezTo>
                <a:cubicBezTo>
                  <a:pt x="265" y="69"/>
                  <a:pt x="260" y="57"/>
                  <a:pt x="249" y="52"/>
                </a:cubicBezTo>
                <a:cubicBezTo>
                  <a:pt x="223" y="40"/>
                  <a:pt x="167" y="33"/>
                  <a:pt x="137" y="26"/>
                </a:cubicBezTo>
                <a:cubicBezTo>
                  <a:pt x="118" y="13"/>
                  <a:pt x="101" y="0"/>
                  <a:pt x="77" y="0"/>
                </a:cubicBezTo>
                <a:close/>
              </a:path>
            </a:pathLst>
          </a:custGeom>
          <a:solidFill>
            <a:srgbClr val="0000FF"/>
          </a:solidFill>
          <a:ln w="9525">
            <a:noFill/>
            <a:round/>
            <a:headEnd/>
            <a:tailEnd/>
          </a:ln>
          <a:effectLst/>
        </p:spPr>
        <p:txBody>
          <a:bodyPr/>
          <a:lstStyle/>
          <a:p>
            <a:endParaRPr lang="zh-CN" altLang="en-US"/>
          </a:p>
        </p:txBody>
      </p:sp>
      <p:sp>
        <p:nvSpPr>
          <p:cNvPr id="92182" name="Rectangle 22">
            <a:hlinkClick r:id="rId3" action="ppaction://hlinksldjump"/>
          </p:cNvPr>
          <p:cNvSpPr>
            <a:spLocks noChangeArrowheads="1"/>
          </p:cNvSpPr>
          <p:nvPr/>
        </p:nvSpPr>
        <p:spPr bwMode="auto">
          <a:xfrm>
            <a:off x="4643438" y="6021388"/>
            <a:ext cx="1081087" cy="360362"/>
          </a:xfrm>
          <a:prstGeom prst="rect">
            <a:avLst/>
          </a:prstGeom>
          <a:solidFill>
            <a:srgbClr val="0000FF"/>
          </a:solidFill>
          <a:ln w="9525">
            <a:noFill/>
            <a:miter lim="800000"/>
            <a:headEnd/>
            <a:tailEnd/>
          </a:ln>
          <a:effectLst/>
        </p:spPr>
        <p:txBody>
          <a:bodyPr wrap="none" anchor="ctr"/>
          <a:lstStyle/>
          <a:p>
            <a:endParaRPr lang="zh-CN" altLang="en-US"/>
          </a:p>
        </p:txBody>
      </p:sp>
      <p:sp>
        <p:nvSpPr>
          <p:cNvPr id="92183" name="Rectangle 23">
            <a:hlinkClick r:id="rId3" action="ppaction://hlinksldjump"/>
          </p:cNvPr>
          <p:cNvSpPr>
            <a:spLocks noChangeArrowheads="1"/>
          </p:cNvSpPr>
          <p:nvPr/>
        </p:nvSpPr>
        <p:spPr bwMode="auto">
          <a:xfrm>
            <a:off x="395288" y="6021388"/>
            <a:ext cx="1008062" cy="358775"/>
          </a:xfrm>
          <a:prstGeom prst="rect">
            <a:avLst/>
          </a:prstGeom>
          <a:solidFill>
            <a:srgbClr val="FF0000"/>
          </a:solidFill>
          <a:ln w="9525">
            <a:noFill/>
            <a:miter lim="800000"/>
            <a:headEnd/>
            <a:tailEnd/>
          </a:ln>
          <a:effectLst/>
        </p:spPr>
        <p:txBody>
          <a:bodyPr wrap="none" anchor="ctr"/>
          <a:lstStyle/>
          <a:p>
            <a:endParaRPr lang="zh-CN" altLang="en-US"/>
          </a:p>
        </p:txBody>
      </p:sp>
      <p:sp>
        <p:nvSpPr>
          <p:cNvPr id="92184" name="Text Box 24"/>
          <p:cNvSpPr txBox="1">
            <a:spLocks noChangeArrowheads="1"/>
          </p:cNvSpPr>
          <p:nvPr/>
        </p:nvSpPr>
        <p:spPr bwMode="auto">
          <a:xfrm>
            <a:off x="5794375" y="5984875"/>
            <a:ext cx="3025775" cy="396875"/>
          </a:xfrm>
          <a:prstGeom prst="rect">
            <a:avLst/>
          </a:prstGeom>
          <a:solidFill>
            <a:schemeClr val="bg1"/>
          </a:solidFill>
          <a:ln w="9525">
            <a:noFill/>
            <a:miter lim="800000"/>
            <a:headEnd/>
            <a:tailEnd/>
          </a:ln>
          <a:effectLst/>
        </p:spPr>
        <p:txBody>
          <a:bodyPr>
            <a:spAutoFit/>
          </a:bodyPr>
          <a:lstStyle/>
          <a:p>
            <a:pPr>
              <a:spcBef>
                <a:spcPct val="50000"/>
              </a:spcBef>
            </a:pPr>
            <a:r>
              <a:rPr lang="en-US" altLang="zh-CN" sz="2000" b="1">
                <a:latin typeface="黑体" pitchFamily="49" charset="-122"/>
                <a:ea typeface="黑体" pitchFamily="49" charset="-122"/>
              </a:rPr>
              <a:t>16</a:t>
            </a:r>
            <a:r>
              <a:rPr lang="zh-CN" altLang="en-US" sz="2000" b="1">
                <a:latin typeface="黑体" pitchFamily="49" charset="-122"/>
                <a:ea typeface="黑体" pitchFamily="49" charset="-122"/>
              </a:rPr>
              <a:t>世纪葡萄牙占领地区</a:t>
            </a:r>
          </a:p>
        </p:txBody>
      </p:sp>
      <p:sp>
        <p:nvSpPr>
          <p:cNvPr id="92185" name="Text Box 25"/>
          <p:cNvSpPr txBox="1">
            <a:spLocks noChangeArrowheads="1"/>
          </p:cNvSpPr>
          <p:nvPr/>
        </p:nvSpPr>
        <p:spPr bwMode="auto">
          <a:xfrm>
            <a:off x="1403350" y="5984875"/>
            <a:ext cx="2879725" cy="396875"/>
          </a:xfrm>
          <a:prstGeom prst="rect">
            <a:avLst/>
          </a:prstGeom>
          <a:solidFill>
            <a:schemeClr val="bg1"/>
          </a:solidFill>
          <a:ln w="9525" algn="ctr">
            <a:noFill/>
            <a:miter lim="800000"/>
            <a:headEnd/>
            <a:tailEnd/>
          </a:ln>
          <a:effectLst/>
        </p:spPr>
        <p:txBody>
          <a:bodyPr>
            <a:spAutoFit/>
          </a:bodyPr>
          <a:lstStyle/>
          <a:p>
            <a:pPr>
              <a:spcBef>
                <a:spcPct val="50000"/>
              </a:spcBef>
            </a:pPr>
            <a:r>
              <a:rPr lang="en-US" altLang="zh-CN" sz="2000" b="1">
                <a:latin typeface="黑体" pitchFamily="49" charset="-122"/>
                <a:ea typeface="黑体" pitchFamily="49" charset="-122"/>
              </a:rPr>
              <a:t>16</a:t>
            </a:r>
            <a:r>
              <a:rPr lang="zh-CN" altLang="en-US" sz="2000" b="1">
                <a:latin typeface="黑体" pitchFamily="49" charset="-122"/>
                <a:ea typeface="黑体" pitchFamily="49" charset="-122"/>
              </a:rPr>
              <a:t>世纪西班牙占领地区</a:t>
            </a:r>
          </a:p>
        </p:txBody>
      </p:sp>
      <p:sp>
        <p:nvSpPr>
          <p:cNvPr id="92186" name="Text Box 26"/>
          <p:cNvSpPr txBox="1">
            <a:spLocks noChangeArrowheads="1"/>
          </p:cNvSpPr>
          <p:nvPr/>
        </p:nvSpPr>
        <p:spPr bwMode="auto">
          <a:xfrm>
            <a:off x="214282" y="115888"/>
            <a:ext cx="6143667" cy="588962"/>
          </a:xfrm>
          <a:prstGeom prst="rect">
            <a:avLst/>
          </a:prstGeom>
          <a:solidFill>
            <a:schemeClr val="bg2">
              <a:lumMod val="90000"/>
            </a:schemeClr>
          </a:solidFill>
          <a:ln w="9525">
            <a:solidFill>
              <a:srgbClr val="FFCC99"/>
            </a:solidFill>
            <a:miter lim="800000"/>
            <a:headEnd/>
            <a:tailEnd/>
          </a:ln>
          <a:effectLst/>
        </p:spPr>
        <p:txBody>
          <a:bodyPr wrap="square">
            <a:spAutoFit/>
          </a:bodyPr>
          <a:lstStyle/>
          <a:p>
            <a:pPr>
              <a:spcBef>
                <a:spcPct val="50000"/>
              </a:spcBef>
            </a:pPr>
            <a:r>
              <a:rPr lang="zh-CN" altLang="en-US" sz="3200" b="1" dirty="0">
                <a:latin typeface="Arial Black" pitchFamily="34" charset="0"/>
                <a:ea typeface="黑体" pitchFamily="49" charset="-122"/>
              </a:rPr>
              <a:t>葡萄牙、西班牙的海外</a:t>
            </a:r>
            <a:r>
              <a:rPr lang="zh-CN" altLang="en-US" sz="3200" b="1" dirty="0" smtClean="0">
                <a:latin typeface="Arial Black" pitchFamily="34" charset="0"/>
                <a:ea typeface="黑体" pitchFamily="49" charset="-122"/>
              </a:rPr>
              <a:t>殖民活动</a:t>
            </a:r>
            <a:endParaRPr lang="zh-CN" altLang="en-US" sz="3200" b="1" dirty="0">
              <a:latin typeface="Arial Black" pitchFamily="34" charset="0"/>
              <a:ea typeface="黑体" pitchFamily="49" charset="-122"/>
            </a:endParaRPr>
          </a:p>
        </p:txBody>
      </p:sp>
      <p:grpSp>
        <p:nvGrpSpPr>
          <p:cNvPr id="4" name="Group 27"/>
          <p:cNvGrpSpPr>
            <a:grpSpLocks/>
          </p:cNvGrpSpPr>
          <p:nvPr/>
        </p:nvGrpSpPr>
        <p:grpSpPr bwMode="auto">
          <a:xfrm>
            <a:off x="5276850" y="2298700"/>
            <a:ext cx="2452688" cy="708025"/>
            <a:chOff x="3324" y="1448"/>
            <a:chExt cx="1545" cy="446"/>
          </a:xfrm>
        </p:grpSpPr>
        <p:grpSp>
          <p:nvGrpSpPr>
            <p:cNvPr id="5" name="Group 28"/>
            <p:cNvGrpSpPr>
              <a:grpSpLocks/>
            </p:cNvGrpSpPr>
            <p:nvPr/>
          </p:nvGrpSpPr>
          <p:grpSpPr bwMode="auto">
            <a:xfrm>
              <a:off x="3324" y="1448"/>
              <a:ext cx="337" cy="446"/>
              <a:chOff x="3324" y="1448"/>
              <a:chExt cx="337" cy="446"/>
            </a:xfrm>
          </p:grpSpPr>
          <p:sp>
            <p:nvSpPr>
              <p:cNvPr id="92189" name="Freeform 29"/>
              <p:cNvSpPr>
                <a:spLocks/>
              </p:cNvSpPr>
              <p:nvPr/>
            </p:nvSpPr>
            <p:spPr bwMode="auto">
              <a:xfrm>
                <a:off x="3560" y="1570"/>
                <a:ext cx="101" cy="163"/>
              </a:xfrm>
              <a:custGeom>
                <a:avLst/>
                <a:gdLst/>
                <a:ahLst/>
                <a:cxnLst>
                  <a:cxn ang="0">
                    <a:pos x="10" y="9"/>
                  </a:cxn>
                  <a:cxn ang="0">
                    <a:pos x="44" y="163"/>
                  </a:cxn>
                  <a:cxn ang="0">
                    <a:pos x="96" y="103"/>
                  </a:cxn>
                  <a:cxn ang="0">
                    <a:pos x="61" y="60"/>
                  </a:cxn>
                  <a:cxn ang="0">
                    <a:pos x="44" y="34"/>
                  </a:cxn>
                  <a:cxn ang="0">
                    <a:pos x="10" y="9"/>
                  </a:cxn>
                </a:cxnLst>
                <a:rect l="0" t="0" r="r" b="b"/>
                <a:pathLst>
                  <a:path w="101" h="163">
                    <a:moveTo>
                      <a:pt x="10" y="9"/>
                    </a:moveTo>
                    <a:cubicBezTo>
                      <a:pt x="18" y="79"/>
                      <a:pt x="35" y="93"/>
                      <a:pt x="44" y="163"/>
                    </a:cubicBezTo>
                    <a:cubicBezTo>
                      <a:pt x="79" y="152"/>
                      <a:pt x="84" y="137"/>
                      <a:pt x="96" y="103"/>
                    </a:cubicBezTo>
                    <a:cubicBezTo>
                      <a:pt x="78" y="51"/>
                      <a:pt x="101" y="100"/>
                      <a:pt x="61" y="60"/>
                    </a:cubicBezTo>
                    <a:cubicBezTo>
                      <a:pt x="54" y="53"/>
                      <a:pt x="52" y="40"/>
                      <a:pt x="44" y="34"/>
                    </a:cubicBezTo>
                    <a:cubicBezTo>
                      <a:pt x="0" y="0"/>
                      <a:pt x="30" y="51"/>
                      <a:pt x="10" y="9"/>
                    </a:cubicBezTo>
                    <a:close/>
                  </a:path>
                </a:pathLst>
              </a:custGeom>
              <a:solidFill>
                <a:srgbClr val="0000FF"/>
              </a:solidFill>
              <a:ln w="9525">
                <a:noFill/>
                <a:round/>
                <a:headEnd/>
                <a:tailEnd/>
              </a:ln>
              <a:effectLst/>
            </p:spPr>
            <p:txBody>
              <a:bodyPr/>
              <a:lstStyle/>
              <a:p>
                <a:endParaRPr lang="zh-CN" altLang="en-US"/>
              </a:p>
            </p:txBody>
          </p:sp>
          <p:sp>
            <p:nvSpPr>
              <p:cNvPr id="92190" name="Freeform 30"/>
              <p:cNvSpPr>
                <a:spLocks/>
              </p:cNvSpPr>
              <p:nvPr/>
            </p:nvSpPr>
            <p:spPr bwMode="auto">
              <a:xfrm>
                <a:off x="3324" y="1857"/>
                <a:ext cx="49" cy="37"/>
              </a:xfrm>
              <a:custGeom>
                <a:avLst/>
                <a:gdLst/>
                <a:ahLst/>
                <a:cxnLst>
                  <a:cxn ang="0">
                    <a:pos x="20" y="0"/>
                  </a:cxn>
                  <a:cxn ang="0">
                    <a:pos x="3" y="26"/>
                  </a:cxn>
                  <a:cxn ang="0">
                    <a:pos x="29" y="34"/>
                  </a:cxn>
                  <a:cxn ang="0">
                    <a:pos x="46" y="9"/>
                  </a:cxn>
                  <a:cxn ang="0">
                    <a:pos x="20" y="0"/>
                  </a:cxn>
                </a:cxnLst>
                <a:rect l="0" t="0" r="r" b="b"/>
                <a:pathLst>
                  <a:path w="49" h="37">
                    <a:moveTo>
                      <a:pt x="20" y="0"/>
                    </a:moveTo>
                    <a:cubicBezTo>
                      <a:pt x="14" y="9"/>
                      <a:pt x="0" y="16"/>
                      <a:pt x="3" y="26"/>
                    </a:cubicBezTo>
                    <a:cubicBezTo>
                      <a:pt x="5" y="35"/>
                      <a:pt x="21" y="37"/>
                      <a:pt x="29" y="34"/>
                    </a:cubicBezTo>
                    <a:cubicBezTo>
                      <a:pt x="38" y="30"/>
                      <a:pt x="49" y="19"/>
                      <a:pt x="46" y="9"/>
                    </a:cubicBezTo>
                    <a:cubicBezTo>
                      <a:pt x="44" y="0"/>
                      <a:pt x="29" y="3"/>
                      <a:pt x="20" y="0"/>
                    </a:cubicBezTo>
                    <a:close/>
                  </a:path>
                </a:pathLst>
              </a:custGeom>
              <a:solidFill>
                <a:srgbClr val="0000FF"/>
              </a:solidFill>
              <a:ln w="9525">
                <a:noFill/>
                <a:round/>
                <a:headEnd/>
                <a:tailEnd/>
              </a:ln>
              <a:effectLst/>
            </p:spPr>
            <p:txBody>
              <a:bodyPr/>
              <a:lstStyle/>
              <a:p>
                <a:endParaRPr lang="zh-CN" altLang="en-US"/>
              </a:p>
            </p:txBody>
          </p:sp>
          <p:sp>
            <p:nvSpPr>
              <p:cNvPr id="92191" name="Freeform 31"/>
              <p:cNvSpPr>
                <a:spLocks/>
              </p:cNvSpPr>
              <p:nvPr/>
            </p:nvSpPr>
            <p:spPr bwMode="auto">
              <a:xfrm>
                <a:off x="3559" y="1448"/>
                <a:ext cx="45" cy="81"/>
              </a:xfrm>
              <a:custGeom>
                <a:avLst/>
                <a:gdLst/>
                <a:ahLst/>
                <a:cxnLst>
                  <a:cxn ang="0">
                    <a:pos x="43" y="65"/>
                  </a:cxn>
                  <a:cxn ang="0">
                    <a:pos x="35" y="22"/>
                  </a:cxn>
                  <a:cxn ang="0">
                    <a:pos x="0" y="56"/>
                  </a:cxn>
                  <a:cxn ang="0">
                    <a:pos x="43" y="65"/>
                  </a:cxn>
                </a:cxnLst>
                <a:rect l="0" t="0" r="r" b="b"/>
                <a:pathLst>
                  <a:path w="45" h="81">
                    <a:moveTo>
                      <a:pt x="43" y="65"/>
                    </a:moveTo>
                    <a:cubicBezTo>
                      <a:pt x="40" y="51"/>
                      <a:pt x="45" y="32"/>
                      <a:pt x="35" y="22"/>
                    </a:cubicBezTo>
                    <a:cubicBezTo>
                      <a:pt x="13" y="0"/>
                      <a:pt x="0" y="55"/>
                      <a:pt x="0" y="56"/>
                    </a:cubicBezTo>
                    <a:cubicBezTo>
                      <a:pt x="23" y="81"/>
                      <a:pt x="9" y="77"/>
                      <a:pt x="43" y="65"/>
                    </a:cubicBezTo>
                    <a:close/>
                  </a:path>
                </a:pathLst>
              </a:custGeom>
              <a:solidFill>
                <a:srgbClr val="0000FF"/>
              </a:solidFill>
              <a:ln w="9525">
                <a:noFill/>
                <a:round/>
                <a:headEnd/>
                <a:tailEnd/>
              </a:ln>
              <a:effectLst/>
            </p:spPr>
            <p:txBody>
              <a:bodyPr/>
              <a:lstStyle/>
              <a:p>
                <a:endParaRPr lang="zh-CN" altLang="en-US"/>
              </a:p>
            </p:txBody>
          </p:sp>
        </p:grpSp>
        <p:sp>
          <p:nvSpPr>
            <p:cNvPr id="92192" name="Freeform 32"/>
            <p:cNvSpPr>
              <a:spLocks/>
            </p:cNvSpPr>
            <p:nvPr/>
          </p:nvSpPr>
          <p:spPr bwMode="auto">
            <a:xfrm>
              <a:off x="4736" y="1638"/>
              <a:ext cx="133" cy="63"/>
            </a:xfrm>
            <a:custGeom>
              <a:avLst/>
              <a:gdLst/>
              <a:ahLst/>
              <a:cxnLst>
                <a:cxn ang="0">
                  <a:pos x="88" y="0"/>
                </a:cxn>
                <a:cxn ang="0">
                  <a:pos x="70" y="54"/>
                </a:cxn>
                <a:cxn ang="0">
                  <a:pos x="133" y="45"/>
                </a:cxn>
                <a:cxn ang="0">
                  <a:pos x="115" y="18"/>
                </a:cxn>
                <a:cxn ang="0">
                  <a:pos x="88" y="0"/>
                </a:cxn>
              </a:cxnLst>
              <a:rect l="0" t="0" r="r" b="b"/>
              <a:pathLst>
                <a:path w="133" h="63">
                  <a:moveTo>
                    <a:pt x="88" y="0"/>
                  </a:moveTo>
                  <a:cubicBezTo>
                    <a:pt x="83" y="2"/>
                    <a:pt x="0" y="19"/>
                    <a:pt x="70" y="54"/>
                  </a:cubicBezTo>
                  <a:cubicBezTo>
                    <a:pt x="89" y="63"/>
                    <a:pt x="112" y="48"/>
                    <a:pt x="133" y="45"/>
                  </a:cubicBezTo>
                  <a:cubicBezTo>
                    <a:pt x="127" y="36"/>
                    <a:pt x="123" y="26"/>
                    <a:pt x="115" y="18"/>
                  </a:cubicBezTo>
                  <a:cubicBezTo>
                    <a:pt x="107" y="10"/>
                    <a:pt x="88" y="0"/>
                    <a:pt x="88" y="0"/>
                  </a:cubicBezTo>
                  <a:close/>
                </a:path>
              </a:pathLst>
            </a:custGeom>
            <a:solidFill>
              <a:srgbClr val="0000FF"/>
            </a:solidFill>
            <a:ln w="9525">
              <a:noFill/>
              <a:round/>
              <a:headEnd/>
              <a:tailEnd/>
            </a:ln>
            <a:effectLst/>
          </p:spPr>
          <p:txBody>
            <a:bodyPr/>
            <a:lstStyle/>
            <a:p>
              <a:endParaRPr lang="zh-CN" altLang="en-US"/>
            </a:p>
          </p:txBody>
        </p:sp>
      </p:grpSp>
      <p:sp>
        <p:nvSpPr>
          <p:cNvPr id="92193" name="Line 33"/>
          <p:cNvSpPr>
            <a:spLocks noChangeShapeType="1"/>
          </p:cNvSpPr>
          <p:nvPr/>
        </p:nvSpPr>
        <p:spPr bwMode="auto">
          <a:xfrm>
            <a:off x="1979613" y="908050"/>
            <a:ext cx="1587" cy="4752975"/>
          </a:xfrm>
          <a:prstGeom prst="line">
            <a:avLst/>
          </a:prstGeom>
          <a:noFill/>
          <a:ln w="57150">
            <a:solidFill>
              <a:srgbClr val="FF6600"/>
            </a:solidFill>
            <a:prstDash val="sysDot"/>
            <a:round/>
            <a:headEnd/>
            <a:tailEnd/>
          </a:ln>
          <a:effectLst/>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92163"/>
                                        </p:tgtEl>
                                        <p:attrNameLst>
                                          <p:attrName>style.visibility</p:attrName>
                                        </p:attrNameLst>
                                      </p:cBhvr>
                                      <p:to>
                                        <p:strVal val="visible"/>
                                      </p:to>
                                    </p:set>
                                    <p:animEffect transition="in" filter="diamond(out)">
                                      <p:cBhvr>
                                        <p:cTn id="11" dur="500"/>
                                        <p:tgtEl>
                                          <p:spTgt spid="92163"/>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500"/>
                                        <p:tgtEl>
                                          <p:spTgt spid="3"/>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500"/>
                                        <p:tgtEl>
                                          <p:spTgt spid="4"/>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92181"/>
                                        </p:tgtEl>
                                        <p:attrNameLst>
                                          <p:attrName>style.visibility</p:attrName>
                                        </p:attrNameLst>
                                      </p:cBhvr>
                                      <p:to>
                                        <p:strVal val="visible"/>
                                      </p:to>
                                    </p:set>
                                    <p:animEffect transition="in" filter="diamond(in)">
                                      <p:cBhvr>
                                        <p:cTn id="23" dur="500"/>
                                        <p:tgtEl>
                                          <p:spTgt spid="92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p:bldP spid="921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a:hlinkClick r:id="rId2" action="ppaction://hlinksldjump"/>
          </p:cNvPr>
          <p:cNvSpPr txBox="1">
            <a:spLocks noChangeArrowheads="1"/>
          </p:cNvSpPr>
          <p:nvPr/>
        </p:nvSpPr>
        <p:spPr bwMode="auto">
          <a:xfrm>
            <a:off x="684213" y="1628775"/>
            <a:ext cx="5256212" cy="617538"/>
          </a:xfrm>
          <a:prstGeom prst="rect">
            <a:avLst/>
          </a:prstGeom>
          <a:solidFill>
            <a:schemeClr val="accent5">
              <a:lumMod val="20000"/>
              <a:lumOff val="80000"/>
            </a:schemeClr>
          </a:solidFill>
          <a:ln w="38100" algn="ctr">
            <a:solidFill>
              <a:srgbClr val="FF0000"/>
            </a:solidFill>
            <a:miter lim="800000"/>
            <a:headEnd/>
            <a:tailEnd/>
          </a:ln>
          <a:effectLst/>
        </p:spPr>
        <p:txBody>
          <a:bodyPr>
            <a:spAutoFit/>
          </a:bodyPr>
          <a:lstStyle/>
          <a:p>
            <a:pPr algn="ctr">
              <a:spcBef>
                <a:spcPct val="50000"/>
              </a:spcBef>
            </a:pPr>
            <a:r>
              <a:rPr kumimoji="0" lang="en-US" altLang="zh-CN" sz="3200" b="1" dirty="0">
                <a:latin typeface="黑体" pitchFamily="49" charset="-122"/>
                <a:ea typeface="黑体" pitchFamily="49" charset="-122"/>
              </a:rPr>
              <a:t>16</a:t>
            </a:r>
            <a:r>
              <a:rPr kumimoji="0" lang="zh-CN" altLang="en-US" sz="3200" b="1" dirty="0">
                <a:latin typeface="黑体" pitchFamily="49" charset="-122"/>
                <a:ea typeface="黑体" pitchFamily="49" charset="-122"/>
              </a:rPr>
              <a:t>世纪：葡萄牙、西班牙</a:t>
            </a:r>
          </a:p>
        </p:txBody>
      </p:sp>
      <p:sp>
        <p:nvSpPr>
          <p:cNvPr id="71684" name="Text Box 4">
            <a:hlinkClick r:id="rId3" action="ppaction://hlinksldjump"/>
          </p:cNvPr>
          <p:cNvSpPr txBox="1">
            <a:spLocks noChangeArrowheads="1"/>
          </p:cNvSpPr>
          <p:nvPr/>
        </p:nvSpPr>
        <p:spPr bwMode="auto">
          <a:xfrm>
            <a:off x="684213" y="3357563"/>
            <a:ext cx="5256212" cy="739775"/>
          </a:xfrm>
          <a:prstGeom prst="rect">
            <a:avLst/>
          </a:prstGeom>
          <a:solidFill>
            <a:schemeClr val="accent6">
              <a:lumMod val="40000"/>
              <a:lumOff val="60000"/>
            </a:schemeClr>
          </a:solidFill>
          <a:ln w="38100" algn="ctr">
            <a:solidFill>
              <a:srgbClr val="FF0000"/>
            </a:solidFill>
            <a:miter lim="800000"/>
            <a:headEnd/>
            <a:tailEnd/>
          </a:ln>
          <a:effectLst/>
        </p:spPr>
        <p:txBody>
          <a:bodyPr>
            <a:spAutoFit/>
          </a:bodyPr>
          <a:lstStyle/>
          <a:p>
            <a:pPr algn="ctr">
              <a:spcBef>
                <a:spcPct val="50000"/>
              </a:spcBef>
            </a:pPr>
            <a:r>
              <a:rPr kumimoji="0" lang="en-US" altLang="zh-CN" sz="3200" b="1" dirty="0">
                <a:latin typeface="黑体" pitchFamily="49" charset="-122"/>
                <a:ea typeface="黑体" pitchFamily="49" charset="-122"/>
              </a:rPr>
              <a:t>17</a:t>
            </a:r>
            <a:r>
              <a:rPr kumimoji="0" lang="zh-CN" altLang="en-US" sz="3200" b="1" dirty="0">
                <a:latin typeface="黑体" pitchFamily="49" charset="-122"/>
                <a:ea typeface="黑体" pitchFamily="49" charset="-122"/>
              </a:rPr>
              <a:t>世纪初期：荷兰</a:t>
            </a:r>
            <a:r>
              <a:rPr kumimoji="0" lang="zh-CN" altLang="en-US" sz="4000" b="1" dirty="0">
                <a:latin typeface="黑体" pitchFamily="49" charset="-122"/>
                <a:ea typeface="黑体" pitchFamily="49" charset="-122"/>
              </a:rPr>
              <a:t>          </a:t>
            </a:r>
          </a:p>
        </p:txBody>
      </p:sp>
      <p:sp>
        <p:nvSpPr>
          <p:cNvPr id="71685" name="Text Box 5">
            <a:hlinkClick r:id="rId4" action="ppaction://hlinksldjump"/>
          </p:cNvPr>
          <p:cNvSpPr txBox="1">
            <a:spLocks noChangeArrowheads="1"/>
          </p:cNvSpPr>
          <p:nvPr/>
        </p:nvSpPr>
        <p:spPr bwMode="auto">
          <a:xfrm>
            <a:off x="611188" y="5516563"/>
            <a:ext cx="5256212" cy="739775"/>
          </a:xfrm>
          <a:prstGeom prst="rect">
            <a:avLst/>
          </a:prstGeom>
          <a:solidFill>
            <a:schemeClr val="tx2">
              <a:lumMod val="25000"/>
              <a:lumOff val="75000"/>
            </a:schemeClr>
          </a:solidFill>
          <a:ln w="38100" algn="ctr">
            <a:solidFill>
              <a:srgbClr val="FF0000"/>
            </a:solidFill>
            <a:miter lim="800000"/>
            <a:headEnd/>
            <a:tailEnd/>
          </a:ln>
          <a:effectLst/>
        </p:spPr>
        <p:txBody>
          <a:bodyPr>
            <a:spAutoFit/>
          </a:bodyPr>
          <a:lstStyle/>
          <a:p>
            <a:pPr algn="ctr">
              <a:spcBef>
                <a:spcPct val="50000"/>
              </a:spcBef>
            </a:pPr>
            <a:r>
              <a:rPr kumimoji="0" lang="en-US" altLang="zh-CN" sz="3200" b="1" dirty="0">
                <a:latin typeface="黑体" pitchFamily="49" charset="-122"/>
                <a:ea typeface="黑体" pitchFamily="49" charset="-122"/>
              </a:rPr>
              <a:t>18</a:t>
            </a:r>
            <a:r>
              <a:rPr kumimoji="0" lang="zh-CN" altLang="en-US" sz="3200" b="1" dirty="0">
                <a:latin typeface="黑体" pitchFamily="49" charset="-122"/>
                <a:ea typeface="黑体" pitchFamily="49" charset="-122"/>
              </a:rPr>
              <a:t>世纪后期：英国</a:t>
            </a:r>
            <a:r>
              <a:rPr kumimoji="0" lang="zh-CN" altLang="en-US" sz="4000" b="1" dirty="0">
                <a:latin typeface="黑体" pitchFamily="49" charset="-122"/>
                <a:ea typeface="黑体" pitchFamily="49" charset="-122"/>
              </a:rPr>
              <a:t>          </a:t>
            </a:r>
          </a:p>
        </p:txBody>
      </p:sp>
      <p:sp>
        <p:nvSpPr>
          <p:cNvPr id="71686" name="AutoShape 6"/>
          <p:cNvSpPr>
            <a:spLocks noChangeArrowheads="1"/>
          </p:cNvSpPr>
          <p:nvPr/>
        </p:nvSpPr>
        <p:spPr bwMode="auto">
          <a:xfrm>
            <a:off x="2987675" y="2420938"/>
            <a:ext cx="436563" cy="838200"/>
          </a:xfrm>
          <a:prstGeom prst="downArrow">
            <a:avLst>
              <a:gd name="adj1" fmla="val 50000"/>
              <a:gd name="adj2" fmla="val 48000"/>
            </a:avLst>
          </a:prstGeom>
          <a:solidFill>
            <a:srgbClr val="FF0000"/>
          </a:solidFill>
          <a:ln w="9525">
            <a:solidFill>
              <a:srgbClr val="FF0000"/>
            </a:solidFill>
            <a:miter lim="800000"/>
            <a:headEnd/>
            <a:tailEnd/>
          </a:ln>
          <a:effectLst/>
        </p:spPr>
        <p:txBody>
          <a:bodyPr vert="eaVert" wrap="none" anchor="ctr"/>
          <a:lstStyle/>
          <a:p>
            <a:endParaRPr lang="zh-CN" altLang="en-US"/>
          </a:p>
        </p:txBody>
      </p:sp>
      <p:sp>
        <p:nvSpPr>
          <p:cNvPr id="71687" name="AutoShape 7"/>
          <p:cNvSpPr>
            <a:spLocks noChangeArrowheads="1"/>
          </p:cNvSpPr>
          <p:nvPr/>
        </p:nvSpPr>
        <p:spPr bwMode="auto">
          <a:xfrm>
            <a:off x="3059113" y="4437063"/>
            <a:ext cx="436562" cy="838200"/>
          </a:xfrm>
          <a:prstGeom prst="downArrow">
            <a:avLst>
              <a:gd name="adj1" fmla="val 50000"/>
              <a:gd name="adj2" fmla="val 48000"/>
            </a:avLst>
          </a:prstGeom>
          <a:solidFill>
            <a:srgbClr val="FF0000"/>
          </a:solidFill>
          <a:ln w="9525">
            <a:solidFill>
              <a:srgbClr val="FF0000"/>
            </a:solidFill>
            <a:miter lim="800000"/>
            <a:headEnd/>
            <a:tailEnd/>
          </a:ln>
          <a:effectLst/>
        </p:spPr>
        <p:txBody>
          <a:bodyPr vert="eaVert" wrap="none" anchor="ctr"/>
          <a:lstStyle/>
          <a:p>
            <a:endParaRPr lang="zh-CN" altLang="en-US"/>
          </a:p>
        </p:txBody>
      </p:sp>
      <p:sp>
        <p:nvSpPr>
          <p:cNvPr id="71688" name="Text Box 8"/>
          <p:cNvSpPr txBox="1">
            <a:spLocks noChangeArrowheads="1"/>
          </p:cNvSpPr>
          <p:nvPr/>
        </p:nvSpPr>
        <p:spPr bwMode="auto">
          <a:xfrm>
            <a:off x="6011863" y="1700213"/>
            <a:ext cx="3132137" cy="519112"/>
          </a:xfrm>
          <a:prstGeom prst="rect">
            <a:avLst/>
          </a:prstGeom>
          <a:noFill/>
          <a:ln w="9525">
            <a:noFill/>
            <a:miter lim="800000"/>
            <a:headEnd/>
            <a:tailEnd/>
          </a:ln>
          <a:effectLst/>
        </p:spPr>
        <p:txBody>
          <a:bodyPr>
            <a:spAutoFit/>
          </a:bodyPr>
          <a:lstStyle/>
          <a:p>
            <a:pPr>
              <a:spcBef>
                <a:spcPct val="50000"/>
              </a:spcBef>
            </a:pPr>
            <a:r>
              <a:rPr lang="zh-CN" altLang="en-US" sz="2800" b="1">
                <a:ea typeface="黑体" pitchFamily="49" charset="-122"/>
              </a:rPr>
              <a:t>（海洋时代的先驱）</a:t>
            </a:r>
          </a:p>
        </p:txBody>
      </p:sp>
      <p:sp>
        <p:nvSpPr>
          <p:cNvPr id="71690" name="Text Box 10"/>
          <p:cNvSpPr txBox="1">
            <a:spLocks noChangeArrowheads="1"/>
          </p:cNvSpPr>
          <p:nvPr/>
        </p:nvSpPr>
        <p:spPr bwMode="auto">
          <a:xfrm>
            <a:off x="6011863" y="3429000"/>
            <a:ext cx="3132137" cy="519113"/>
          </a:xfrm>
          <a:prstGeom prst="rect">
            <a:avLst/>
          </a:prstGeom>
          <a:noFill/>
          <a:ln w="9525">
            <a:noFill/>
            <a:miter lim="800000"/>
            <a:headEnd/>
            <a:tailEnd/>
          </a:ln>
          <a:effectLst/>
        </p:spPr>
        <p:txBody>
          <a:bodyPr>
            <a:spAutoFit/>
          </a:bodyPr>
          <a:lstStyle/>
          <a:p>
            <a:pPr>
              <a:spcBef>
                <a:spcPct val="50000"/>
              </a:spcBef>
            </a:pPr>
            <a:r>
              <a:rPr lang="zh-CN" altLang="en-US" sz="2800" b="1">
                <a:ea typeface="黑体" pitchFamily="49" charset="-122"/>
              </a:rPr>
              <a:t>（海上马车夫）</a:t>
            </a:r>
          </a:p>
        </p:txBody>
      </p:sp>
      <p:sp>
        <p:nvSpPr>
          <p:cNvPr id="71691" name="Text Box 11"/>
          <p:cNvSpPr txBox="1">
            <a:spLocks noChangeArrowheads="1"/>
          </p:cNvSpPr>
          <p:nvPr/>
        </p:nvSpPr>
        <p:spPr bwMode="auto">
          <a:xfrm>
            <a:off x="6084888" y="5661025"/>
            <a:ext cx="2447925" cy="519113"/>
          </a:xfrm>
          <a:prstGeom prst="rect">
            <a:avLst/>
          </a:prstGeom>
          <a:noFill/>
          <a:ln w="9525">
            <a:noFill/>
            <a:miter lim="800000"/>
            <a:headEnd/>
            <a:tailEnd/>
          </a:ln>
          <a:effectLst/>
        </p:spPr>
        <p:txBody>
          <a:bodyPr>
            <a:spAutoFit/>
          </a:bodyPr>
          <a:lstStyle/>
          <a:p>
            <a:pPr>
              <a:spcBef>
                <a:spcPct val="50000"/>
              </a:spcBef>
            </a:pPr>
            <a:r>
              <a:rPr lang="zh-CN" altLang="en-US" sz="2800" b="1">
                <a:ea typeface="黑体" pitchFamily="49" charset="-122"/>
              </a:rPr>
              <a:t>（日不落帝国）</a:t>
            </a:r>
          </a:p>
        </p:txBody>
      </p:sp>
      <p:sp>
        <p:nvSpPr>
          <p:cNvPr id="11" name="Text Box 2"/>
          <p:cNvSpPr txBox="1">
            <a:spLocks noChangeArrowheads="1"/>
          </p:cNvSpPr>
          <p:nvPr/>
        </p:nvSpPr>
        <p:spPr bwMode="auto">
          <a:xfrm>
            <a:off x="0" y="214290"/>
            <a:ext cx="9144000" cy="1015663"/>
          </a:xfrm>
          <a:prstGeom prst="rect">
            <a:avLst/>
          </a:prstGeom>
          <a:noFill/>
          <a:ln w="9525">
            <a:noFill/>
            <a:miter lim="800000"/>
            <a:headEnd/>
            <a:tailEnd/>
          </a:ln>
          <a:effectLst/>
        </p:spPr>
        <p:txBody>
          <a:bodyPr wrap="square">
            <a:spAutoFit/>
          </a:bodyPr>
          <a:lstStyle/>
          <a:p>
            <a:r>
              <a:rPr lang="zh-CN" altLang="en-US" sz="3000" b="1" dirty="0" smtClean="0">
                <a:latin typeface="Times New Roman" pitchFamily="18" charset="0"/>
              </a:rPr>
              <a:t>思考：</a:t>
            </a:r>
            <a:r>
              <a:rPr lang="zh-CN" sz="3000" b="1" dirty="0" smtClean="0">
                <a:latin typeface="Times New Roman" pitchFamily="18" charset="0"/>
              </a:rPr>
              <a:t>新</a:t>
            </a:r>
            <a:r>
              <a:rPr lang="zh-CN" sz="3000" b="1" dirty="0">
                <a:latin typeface="Times New Roman" pitchFamily="18" charset="0"/>
              </a:rPr>
              <a:t>航路开辟后，哪些国家先后走上了殖民扩张的道路？分别在什么时候确立起世界殖民霸权？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1686"/>
                                        </p:tgtEl>
                                        <p:attrNameLst>
                                          <p:attrName>style.visibility</p:attrName>
                                        </p:attrNameLst>
                                      </p:cBhvr>
                                      <p:to>
                                        <p:strVal val="visible"/>
                                      </p:to>
                                    </p:set>
                                    <p:animEffect transition="in" filter="slide(fromTop)">
                                      <p:cBhvr>
                                        <p:cTn id="7" dur="500"/>
                                        <p:tgtEl>
                                          <p:spTgt spid="716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wipe(left)">
                                      <p:cBhvr>
                                        <p:cTn id="12" dur="500"/>
                                        <p:tgtEl>
                                          <p:spTgt spid="7168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690"/>
                                        </p:tgtEl>
                                        <p:attrNameLst>
                                          <p:attrName>style.visibility</p:attrName>
                                        </p:attrNameLst>
                                      </p:cBhvr>
                                      <p:to>
                                        <p:strVal val="visible"/>
                                      </p:to>
                                    </p:set>
                                    <p:anim calcmode="lin" valueType="num">
                                      <p:cBhvr additive="base">
                                        <p:cTn id="17" dur="500" fill="hold"/>
                                        <p:tgtEl>
                                          <p:spTgt spid="71690"/>
                                        </p:tgtEl>
                                        <p:attrNameLst>
                                          <p:attrName>ppt_x</p:attrName>
                                        </p:attrNameLst>
                                      </p:cBhvr>
                                      <p:tavLst>
                                        <p:tav tm="0">
                                          <p:val>
                                            <p:strVal val="#ppt_x"/>
                                          </p:val>
                                        </p:tav>
                                        <p:tav tm="100000">
                                          <p:val>
                                            <p:strVal val="#ppt_x"/>
                                          </p:val>
                                        </p:tav>
                                      </p:tavLst>
                                    </p:anim>
                                    <p:anim calcmode="lin" valueType="num">
                                      <p:cBhvr additive="base">
                                        <p:cTn id="18"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71687"/>
                                        </p:tgtEl>
                                        <p:attrNameLst>
                                          <p:attrName>style.visibility</p:attrName>
                                        </p:attrNameLst>
                                      </p:cBhvr>
                                      <p:to>
                                        <p:strVal val="visible"/>
                                      </p:to>
                                    </p:set>
                                    <p:animEffect transition="in" filter="slide(fromTop)">
                                      <p:cBhvr>
                                        <p:cTn id="23" dur="500"/>
                                        <p:tgtEl>
                                          <p:spTgt spid="716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1685"/>
                                        </p:tgtEl>
                                        <p:attrNameLst>
                                          <p:attrName>style.visibility</p:attrName>
                                        </p:attrNameLst>
                                      </p:cBhvr>
                                      <p:to>
                                        <p:strVal val="visible"/>
                                      </p:to>
                                    </p:set>
                                    <p:animEffect transition="in" filter="wipe(left)">
                                      <p:cBhvr>
                                        <p:cTn id="28" dur="500"/>
                                        <p:tgtEl>
                                          <p:spTgt spid="7168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1691"/>
                                        </p:tgtEl>
                                        <p:attrNameLst>
                                          <p:attrName>style.visibility</p:attrName>
                                        </p:attrNameLst>
                                      </p:cBhvr>
                                      <p:to>
                                        <p:strVal val="visible"/>
                                      </p:to>
                                    </p:set>
                                    <p:anim calcmode="lin" valueType="num">
                                      <p:cBhvr additive="base">
                                        <p:cTn id="33" dur="500" fill="hold"/>
                                        <p:tgtEl>
                                          <p:spTgt spid="71691"/>
                                        </p:tgtEl>
                                        <p:attrNameLst>
                                          <p:attrName>ppt_x</p:attrName>
                                        </p:attrNameLst>
                                      </p:cBhvr>
                                      <p:tavLst>
                                        <p:tav tm="0">
                                          <p:val>
                                            <p:strVal val="#ppt_x"/>
                                          </p:val>
                                        </p:tav>
                                        <p:tav tm="100000">
                                          <p:val>
                                            <p:strVal val="#ppt_x"/>
                                          </p:val>
                                        </p:tav>
                                      </p:tavLst>
                                    </p:anim>
                                    <p:anim calcmode="lin" valueType="num">
                                      <p:cBhvr additive="base">
                                        <p:cTn id="34" dur="500" fill="hold"/>
                                        <p:tgtEl>
                                          <p:spTgt spid="71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autoUpdateAnimBg="0"/>
      <p:bldP spid="71685" grpId="0" animBg="1"/>
      <p:bldP spid="71686" grpId="0" animBg="1"/>
      <p:bldP spid="71687" grpId="0" animBg="1"/>
      <p:bldP spid="71690" grpId="0"/>
      <p:bldP spid="716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1"/>
            <a:ext cx="9144000" cy="857232"/>
          </a:xfrm>
          <a:prstGeom prst="rect">
            <a:avLst/>
          </a:prstGeom>
          <a:solidFill>
            <a:srgbClr val="7030A0"/>
          </a:solidFill>
          <a:ln w="9525">
            <a:solidFill>
              <a:srgbClr val="0066FF"/>
            </a:solidFill>
            <a:miter lim="800000"/>
            <a:headEnd/>
            <a:tailEnd/>
          </a:ln>
          <a:effectLst/>
        </p:spPr>
        <p:txBody>
          <a:bodyPr anchor="ctr"/>
          <a:lstStyle/>
          <a:p>
            <a:r>
              <a:rPr lang="zh-CN" altLang="en-US" sz="3200" b="1" dirty="0" smtClean="0">
                <a:solidFill>
                  <a:schemeClr val="bg1"/>
                </a:solidFill>
                <a:latin typeface="黑体" pitchFamily="49" charset="-122"/>
                <a:ea typeface="黑体" pitchFamily="49" charset="-122"/>
              </a:rPr>
              <a:t>一、海上</a:t>
            </a:r>
            <a:r>
              <a:rPr lang="zh-CN" altLang="en-US" sz="3200" b="1" dirty="0">
                <a:solidFill>
                  <a:schemeClr val="bg1"/>
                </a:solidFill>
                <a:latin typeface="黑体" pitchFamily="49" charset="-122"/>
                <a:ea typeface="黑体" pitchFamily="49" charset="-122"/>
              </a:rPr>
              <a:t>马车夫</a:t>
            </a:r>
            <a:r>
              <a:rPr lang="en-US" altLang="zh-CN" sz="3200" b="1" dirty="0">
                <a:solidFill>
                  <a:schemeClr val="bg1"/>
                </a:solidFill>
                <a:latin typeface="黑体" pitchFamily="49" charset="-122"/>
                <a:ea typeface="黑体" pitchFamily="49" charset="-122"/>
              </a:rPr>
              <a:t>---</a:t>
            </a:r>
            <a:r>
              <a:rPr lang="zh-CN" altLang="en-US" sz="3200" b="1" dirty="0">
                <a:solidFill>
                  <a:schemeClr val="bg1"/>
                </a:solidFill>
                <a:latin typeface="黑体" pitchFamily="49" charset="-122"/>
                <a:ea typeface="黑体" pitchFamily="49" charset="-122"/>
              </a:rPr>
              <a:t>荷兰（</a:t>
            </a:r>
            <a:r>
              <a:rPr lang="en-US" altLang="zh-CN" sz="3200" b="1" dirty="0">
                <a:solidFill>
                  <a:schemeClr val="bg1"/>
                </a:solidFill>
                <a:latin typeface="黑体" pitchFamily="49" charset="-122"/>
                <a:ea typeface="黑体" pitchFamily="49" charset="-122"/>
              </a:rPr>
              <a:t>17</a:t>
            </a:r>
            <a:r>
              <a:rPr lang="zh-CN" altLang="en-US" sz="3200" b="1" dirty="0">
                <a:solidFill>
                  <a:schemeClr val="bg1"/>
                </a:solidFill>
                <a:latin typeface="黑体" pitchFamily="49" charset="-122"/>
                <a:ea typeface="黑体" pitchFamily="49" charset="-122"/>
              </a:rPr>
              <a:t>世纪）</a:t>
            </a:r>
          </a:p>
        </p:txBody>
      </p:sp>
      <p:pic>
        <p:nvPicPr>
          <p:cNvPr id="139270" name="Picture 6" descr="20087710286">
            <a:hlinkClick r:id="rId2"/>
          </p:cNvPr>
          <p:cNvPicPr>
            <a:picLocks noChangeAspect="1" noChangeArrowheads="1"/>
          </p:cNvPicPr>
          <p:nvPr/>
        </p:nvPicPr>
        <p:blipFill>
          <a:blip r:embed="rId3"/>
          <a:srcRect/>
          <a:stretch>
            <a:fillRect/>
          </a:stretch>
        </p:blipFill>
        <p:spPr bwMode="auto">
          <a:xfrm>
            <a:off x="4857752" y="3642586"/>
            <a:ext cx="4071934" cy="2728466"/>
          </a:xfrm>
          <a:prstGeom prst="rect">
            <a:avLst/>
          </a:prstGeom>
          <a:noFill/>
        </p:spPr>
      </p:pic>
      <p:pic>
        <p:nvPicPr>
          <p:cNvPr id="139271" name="Picture 7" descr="country2019"/>
          <p:cNvPicPr>
            <a:picLocks noChangeAspect="1" noChangeArrowheads="1" noCrop="1"/>
          </p:cNvPicPr>
          <p:nvPr/>
        </p:nvPicPr>
        <p:blipFill>
          <a:blip r:embed="rId4"/>
          <a:srcRect/>
          <a:stretch>
            <a:fillRect/>
          </a:stretch>
        </p:blipFill>
        <p:spPr bwMode="auto">
          <a:xfrm>
            <a:off x="7143768" y="0"/>
            <a:ext cx="1738119" cy="857232"/>
          </a:xfrm>
          <a:prstGeom prst="rect">
            <a:avLst/>
          </a:prstGeom>
          <a:noFill/>
        </p:spPr>
      </p:pic>
      <p:pic>
        <p:nvPicPr>
          <p:cNvPr id="11" name="Picture 6" descr="2002102317814"/>
          <p:cNvPicPr>
            <a:picLocks noChangeAspect="1" noChangeArrowheads="1"/>
          </p:cNvPicPr>
          <p:nvPr/>
        </p:nvPicPr>
        <p:blipFill>
          <a:blip r:embed="rId5"/>
          <a:srcRect b="35239"/>
          <a:stretch>
            <a:fillRect/>
          </a:stretch>
        </p:blipFill>
        <p:spPr bwMode="auto">
          <a:xfrm>
            <a:off x="214282" y="3000372"/>
            <a:ext cx="4429156" cy="2537070"/>
          </a:xfrm>
          <a:prstGeom prst="rect">
            <a:avLst/>
          </a:prstGeom>
          <a:noFill/>
        </p:spPr>
      </p:pic>
      <p:sp>
        <p:nvSpPr>
          <p:cNvPr id="12" name="Rectangle 4"/>
          <p:cNvSpPr>
            <a:spLocks noChangeArrowheads="1"/>
          </p:cNvSpPr>
          <p:nvPr/>
        </p:nvSpPr>
        <p:spPr bwMode="auto">
          <a:xfrm>
            <a:off x="214282" y="1071546"/>
            <a:ext cx="8572560" cy="1815882"/>
          </a:xfrm>
          <a:prstGeom prst="rect">
            <a:avLst/>
          </a:prstGeom>
          <a:noFill/>
          <a:ln w="9525">
            <a:noFill/>
            <a:miter lim="800000"/>
            <a:headEnd/>
            <a:tailEnd/>
          </a:ln>
          <a:effectLst/>
        </p:spPr>
        <p:txBody>
          <a:bodyPr wrap="square">
            <a:spAutoFit/>
          </a:bodyPr>
          <a:lstStyle/>
          <a:p>
            <a:r>
              <a:rPr lang="zh-CN" altLang="en-US" sz="2800" b="1" dirty="0" smtClean="0"/>
              <a:t>阿姆斯特丹</a:t>
            </a:r>
            <a:r>
              <a:rPr lang="zh-CN" altLang="en-US" sz="2800" b="1" dirty="0"/>
              <a:t>世界上最繁忙的港口（</a:t>
            </a:r>
            <a:r>
              <a:rPr lang="en-US" altLang="zh-CN" sz="2800" b="1" dirty="0"/>
              <a:t>17</a:t>
            </a:r>
            <a:r>
              <a:rPr lang="zh-CN" altLang="en-US" sz="2800" b="1" dirty="0"/>
              <a:t>世纪）</a:t>
            </a:r>
          </a:p>
          <a:p>
            <a:r>
              <a:rPr lang="zh-CN" altLang="en-US" sz="2800" b="1" dirty="0"/>
              <a:t>欧洲最富庶的地区之一（</a:t>
            </a:r>
            <a:r>
              <a:rPr lang="en-US" altLang="zh-CN" sz="2800" b="1" dirty="0"/>
              <a:t>16</a:t>
            </a:r>
            <a:r>
              <a:rPr lang="zh-CN" altLang="en-US" sz="2800" b="1" dirty="0"/>
              <a:t>世纪）</a:t>
            </a:r>
          </a:p>
          <a:p>
            <a:r>
              <a:rPr lang="zh-CN" altLang="en-US" sz="2800" b="1" dirty="0"/>
              <a:t>欧洲商船最多的国家（</a:t>
            </a:r>
            <a:r>
              <a:rPr lang="en-US" altLang="zh-CN" sz="2800" b="1" dirty="0"/>
              <a:t>17</a:t>
            </a:r>
            <a:r>
              <a:rPr lang="zh-CN" altLang="en-US" sz="2800" b="1" dirty="0"/>
              <a:t>世纪）</a:t>
            </a:r>
          </a:p>
          <a:p>
            <a:r>
              <a:rPr lang="zh-CN" altLang="en-US" sz="2800" b="1" dirty="0"/>
              <a:t>欧洲标准的资本主义国家（</a:t>
            </a:r>
            <a:r>
              <a:rPr lang="en-US" altLang="zh-CN" sz="2800" b="1" dirty="0"/>
              <a:t>17</a:t>
            </a:r>
            <a:r>
              <a:rPr lang="zh-CN" altLang="en-US" sz="2800" b="1" dirty="0"/>
              <a:t>世纪）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9270"/>
                                        </p:tgtEl>
                                        <p:attrNameLst>
                                          <p:attrName>style.visibility</p:attrName>
                                        </p:attrNameLst>
                                      </p:cBhvr>
                                      <p:to>
                                        <p:strVal val="visible"/>
                                      </p:to>
                                    </p:set>
                                    <p:animEffect transition="in" filter="blinds(horizontal)">
                                      <p:cBhvr>
                                        <p:cTn id="12"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map"/>
          <p:cNvPicPr>
            <a:picLocks noChangeAspect="1" noChangeArrowheads="1"/>
          </p:cNvPicPr>
          <p:nvPr/>
        </p:nvPicPr>
        <p:blipFill>
          <a:blip r:embed="rId2"/>
          <a:srcRect/>
          <a:stretch>
            <a:fillRect/>
          </a:stretch>
        </p:blipFill>
        <p:spPr bwMode="auto">
          <a:xfrm>
            <a:off x="142844" y="357166"/>
            <a:ext cx="8882831" cy="6086497"/>
          </a:xfrm>
          <a:prstGeom prst="rect">
            <a:avLst/>
          </a:prstGeom>
          <a:noFill/>
        </p:spPr>
      </p:pic>
      <p:sp>
        <p:nvSpPr>
          <p:cNvPr id="70659" name="Oval 3"/>
          <p:cNvSpPr>
            <a:spLocks noChangeArrowheads="1"/>
          </p:cNvSpPr>
          <p:nvPr/>
        </p:nvSpPr>
        <p:spPr bwMode="auto">
          <a:xfrm>
            <a:off x="2571736" y="3214686"/>
            <a:ext cx="944554" cy="574677"/>
          </a:xfrm>
          <a:prstGeom prst="ellipse">
            <a:avLst/>
          </a:prstGeom>
          <a:noFill/>
          <a:ln w="57150">
            <a:solidFill>
              <a:srgbClr val="FF0000"/>
            </a:solidFill>
            <a:round/>
            <a:headEnd/>
            <a:tailEnd/>
          </a:ln>
          <a:effectLst/>
        </p:spPr>
        <p:txBody>
          <a:bodyPr wrap="none" anchor="ctr"/>
          <a:lstStyle/>
          <a:p>
            <a:endParaRPr lang="zh-CN" altLang="en-US"/>
          </a:p>
        </p:txBody>
      </p:sp>
      <p:sp>
        <p:nvSpPr>
          <p:cNvPr id="70660" name="WordArt 4" descr="窄竖线">
            <a:hlinkClick r:id="rId3" action="ppaction://hlinkfile"/>
          </p:cNvPr>
          <p:cNvSpPr>
            <a:spLocks noChangeArrowheads="1" noChangeShapeType="1" noTextEdit="1"/>
          </p:cNvSpPr>
          <p:nvPr/>
        </p:nvSpPr>
        <p:spPr bwMode="auto">
          <a:xfrm>
            <a:off x="1619250" y="260350"/>
            <a:ext cx="6400800" cy="933450"/>
          </a:xfrm>
          <a:prstGeom prst="rect">
            <a:avLst/>
          </a:prstGeom>
        </p:spPr>
        <p:txBody>
          <a:bodyPr spcFirstLastPara="1" wrap="none" fromWordArt="1">
            <a:prstTxWarp prst="textArchDown">
              <a:avLst>
                <a:gd name="adj" fmla="val 0"/>
              </a:avLst>
            </a:prstTxWarp>
          </a:bodyPr>
          <a:lstStyle/>
          <a:p>
            <a:pPr algn="ctr"/>
            <a:r>
              <a:rPr lang="zh-CN" altLang="en-US" sz="7200" b="1" i="1"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华文新魏"/>
                <a:ea typeface="华文新魏"/>
              </a:rPr>
              <a:t>荷兰的由来和地理位置</a:t>
            </a:r>
          </a:p>
        </p:txBody>
      </p:sp>
      <p:sp>
        <p:nvSpPr>
          <p:cNvPr id="70661" name="Text Box 5"/>
          <p:cNvSpPr txBox="1">
            <a:spLocks noChangeArrowheads="1"/>
          </p:cNvSpPr>
          <p:nvPr/>
        </p:nvSpPr>
        <p:spPr bwMode="auto">
          <a:xfrm>
            <a:off x="900113" y="1628775"/>
            <a:ext cx="4002087" cy="762000"/>
          </a:xfrm>
          <a:prstGeom prst="rect">
            <a:avLst/>
          </a:prstGeom>
          <a:noFill/>
          <a:ln w="9525">
            <a:noFill/>
            <a:miter lim="800000"/>
            <a:headEnd/>
            <a:tailEnd/>
          </a:ln>
          <a:effectLst/>
        </p:spPr>
        <p:txBody>
          <a:bodyPr wrap="none">
            <a:spAutoFit/>
          </a:bodyPr>
          <a:lstStyle/>
          <a:p>
            <a:pPr>
              <a:tabLst>
                <a:tab pos="1790700" algn="l"/>
              </a:tabLst>
            </a:pPr>
            <a:r>
              <a:rPr kumimoji="1" lang="zh-CN" altLang="en-US" sz="4400" b="1">
                <a:solidFill>
                  <a:srgbClr val="00FF00"/>
                </a:solidFill>
                <a:effectLst>
                  <a:outerShdw blurRad="38100" dist="38100" dir="2700000" algn="tl">
                    <a:srgbClr val="000000"/>
                  </a:outerShdw>
                </a:effectLst>
              </a:rPr>
              <a:t>旧称</a:t>
            </a:r>
            <a:r>
              <a:rPr kumimoji="1" lang="en-US" altLang="zh-CN" sz="4400" b="1">
                <a:solidFill>
                  <a:srgbClr val="00FF00"/>
                </a:solidFill>
                <a:effectLst>
                  <a:outerShdw blurRad="38100" dist="38100" dir="2700000" algn="tl">
                    <a:srgbClr val="000000"/>
                  </a:outerShdw>
                </a:effectLst>
              </a:rPr>
              <a:t>——</a:t>
            </a:r>
            <a:r>
              <a:rPr kumimoji="1" lang="zh-CN" altLang="en-US" sz="4400" b="1">
                <a:solidFill>
                  <a:srgbClr val="00FF00"/>
                </a:solidFill>
                <a:effectLst>
                  <a:outerShdw blurRad="38100" dist="38100" dir="2700000" algn="tl">
                    <a:srgbClr val="000000"/>
                  </a:outerShdw>
                </a:effectLst>
              </a:rPr>
              <a:t>尼德兰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randombar(horizontal)">
                                      <p:cBhvr>
                                        <p:cTn id="7" dur="500"/>
                                        <p:tgtEl>
                                          <p:spTgt spid="70658"/>
                                        </p:tgtEl>
                                      </p:cBhvr>
                                    </p:animEffect>
                                  </p:childTnLst>
                                </p:cTn>
                              </p:par>
                              <p:par>
                                <p:cTn id="8" presetID="51" presetClass="entr" presetSubtype="0" fill="hold" grpId="0" nodeType="withEffect">
                                  <p:stCondLst>
                                    <p:cond delay="0"/>
                                  </p:stCondLst>
                                  <p:childTnLst>
                                    <p:set>
                                      <p:cBhvr>
                                        <p:cTn id="9" dur="1" fill="hold">
                                          <p:stCondLst>
                                            <p:cond delay="0"/>
                                          </p:stCondLst>
                                        </p:cTn>
                                        <p:tgtEl>
                                          <p:spTgt spid="70660"/>
                                        </p:tgtEl>
                                        <p:attrNameLst>
                                          <p:attrName>style.visibility</p:attrName>
                                        </p:attrNameLst>
                                      </p:cBhvr>
                                      <p:to>
                                        <p:strVal val="visible"/>
                                      </p:to>
                                    </p:set>
                                    <p:animEffect transition="in" filter="fade">
                                      <p:cBhvr>
                                        <p:cTn id="10" dur="770" decel="100000"/>
                                        <p:tgtEl>
                                          <p:spTgt spid="70660"/>
                                        </p:tgtEl>
                                      </p:cBhvr>
                                    </p:animEffect>
                                    <p:animScale>
                                      <p:cBhvr>
                                        <p:cTn id="11" dur="770" decel="100000"/>
                                        <p:tgtEl>
                                          <p:spTgt spid="70660"/>
                                        </p:tgtEl>
                                      </p:cBhvr>
                                      <p:from x="10000" y="10000"/>
                                      <p:to x="200000" y="450000"/>
                                    </p:animScale>
                                    <p:animScale>
                                      <p:cBhvr>
                                        <p:cTn id="12" dur="1230" accel="100000" fill="hold">
                                          <p:stCondLst>
                                            <p:cond delay="770"/>
                                          </p:stCondLst>
                                        </p:cTn>
                                        <p:tgtEl>
                                          <p:spTgt spid="70660"/>
                                        </p:tgtEl>
                                      </p:cBhvr>
                                      <p:from x="200000" y="450000"/>
                                      <p:to x="100000" y="100000"/>
                                    </p:animScale>
                                    <p:set>
                                      <p:cBhvr>
                                        <p:cTn id="13" dur="770" fill="hold"/>
                                        <p:tgtEl>
                                          <p:spTgt spid="70660"/>
                                        </p:tgtEl>
                                        <p:attrNameLst>
                                          <p:attrName>ppt_x</p:attrName>
                                        </p:attrNameLst>
                                      </p:cBhvr>
                                      <p:to>
                                        <p:strVal val="(0.5)"/>
                                      </p:to>
                                    </p:set>
                                    <p:anim from="(0.5)" to="(#ppt_x)" calcmode="lin" valueType="num">
                                      <p:cBhvr>
                                        <p:cTn id="14" dur="1230" accel="100000" fill="hold">
                                          <p:stCondLst>
                                            <p:cond delay="770"/>
                                          </p:stCondLst>
                                        </p:cTn>
                                        <p:tgtEl>
                                          <p:spTgt spid="70660"/>
                                        </p:tgtEl>
                                        <p:attrNameLst>
                                          <p:attrName>ppt_x</p:attrName>
                                        </p:attrNameLst>
                                      </p:cBhvr>
                                    </p:anim>
                                    <p:set>
                                      <p:cBhvr>
                                        <p:cTn id="15" dur="770" fill="hold"/>
                                        <p:tgtEl>
                                          <p:spTgt spid="70660"/>
                                        </p:tgtEl>
                                        <p:attrNameLst>
                                          <p:attrName>ppt_y</p:attrName>
                                        </p:attrNameLst>
                                      </p:cBhvr>
                                      <p:to>
                                        <p:strVal val="(#ppt_y+0.4)"/>
                                      </p:to>
                                    </p:set>
                                    <p:anim from="(#ppt_y+0.4)" to="(#ppt_y)" calcmode="lin" valueType="num">
                                      <p:cBhvr>
                                        <p:cTn id="16" dur="1230" accel="100000" fill="hold">
                                          <p:stCondLst>
                                            <p:cond delay="770"/>
                                          </p:stCondLst>
                                        </p:cTn>
                                        <p:tgtEl>
                                          <p:spTgt spid="70660"/>
                                        </p:tgtEl>
                                        <p:attrNameLst>
                                          <p:attrName>ppt_y</p:attrName>
                                        </p:attrNameLst>
                                      </p:cBhvr>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0659"/>
                                        </p:tgtEl>
                                        <p:attrNameLst>
                                          <p:attrName>style.visibility</p:attrName>
                                        </p:attrNameLst>
                                      </p:cBhvr>
                                      <p:to>
                                        <p:strVal val="visible"/>
                                      </p:to>
                                    </p:set>
                                    <p:animEffect transition="in" filter="randombar(horizontal)">
                                      <p:cBhvr>
                                        <p:cTn id="21" dur="500"/>
                                        <p:tgtEl>
                                          <p:spTgt spid="7065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0661"/>
                                        </p:tgtEl>
                                        <p:attrNameLst>
                                          <p:attrName>style.visibility</p:attrName>
                                        </p:attrNameLst>
                                      </p:cBhvr>
                                      <p:to>
                                        <p:strVal val="visible"/>
                                      </p:to>
                                    </p:set>
                                    <p:animEffect transition="in" filter="dissolve">
                                      <p:cBhvr>
                                        <p:cTn id="26"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70660" grpId="0" animBg="1"/>
      <p:bldP spid="706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1"/>
            <a:ext cx="9144000" cy="857232"/>
          </a:xfrm>
          <a:prstGeom prst="rect">
            <a:avLst/>
          </a:prstGeom>
          <a:solidFill>
            <a:srgbClr val="7030A0"/>
          </a:solidFill>
          <a:ln w="9525">
            <a:solidFill>
              <a:srgbClr val="0066FF"/>
            </a:solidFill>
            <a:miter lim="800000"/>
            <a:headEnd/>
            <a:tailEnd/>
          </a:ln>
          <a:effectLst/>
        </p:spPr>
        <p:txBody>
          <a:bodyPr anchor="ctr"/>
          <a:lstStyle/>
          <a:p>
            <a:r>
              <a:rPr lang="zh-CN" altLang="en-US" sz="3200" b="1" dirty="0" smtClean="0">
                <a:solidFill>
                  <a:schemeClr val="bg1"/>
                </a:solidFill>
                <a:latin typeface="黑体" pitchFamily="49" charset="-122"/>
                <a:ea typeface="黑体" pitchFamily="49" charset="-122"/>
              </a:rPr>
              <a:t>一、海上</a:t>
            </a:r>
            <a:r>
              <a:rPr lang="zh-CN" altLang="en-US" sz="3200" b="1" dirty="0">
                <a:solidFill>
                  <a:schemeClr val="bg1"/>
                </a:solidFill>
                <a:latin typeface="黑体" pitchFamily="49" charset="-122"/>
                <a:ea typeface="黑体" pitchFamily="49" charset="-122"/>
              </a:rPr>
              <a:t>马车夫</a:t>
            </a:r>
            <a:r>
              <a:rPr lang="en-US" altLang="zh-CN" sz="3200" b="1" dirty="0">
                <a:solidFill>
                  <a:schemeClr val="bg1"/>
                </a:solidFill>
                <a:latin typeface="黑体" pitchFamily="49" charset="-122"/>
                <a:ea typeface="黑体" pitchFamily="49" charset="-122"/>
              </a:rPr>
              <a:t>---</a:t>
            </a:r>
            <a:r>
              <a:rPr lang="zh-CN" altLang="en-US" sz="3200" b="1" dirty="0">
                <a:solidFill>
                  <a:schemeClr val="bg1"/>
                </a:solidFill>
                <a:latin typeface="黑体" pitchFamily="49" charset="-122"/>
                <a:ea typeface="黑体" pitchFamily="49" charset="-122"/>
              </a:rPr>
              <a:t>荷兰（</a:t>
            </a:r>
            <a:r>
              <a:rPr lang="en-US" altLang="zh-CN" sz="3200" b="1" dirty="0">
                <a:solidFill>
                  <a:schemeClr val="bg1"/>
                </a:solidFill>
                <a:latin typeface="黑体" pitchFamily="49" charset="-122"/>
                <a:ea typeface="黑体" pitchFamily="49" charset="-122"/>
              </a:rPr>
              <a:t>17</a:t>
            </a:r>
            <a:r>
              <a:rPr lang="zh-CN" altLang="en-US" sz="3200" b="1" dirty="0">
                <a:solidFill>
                  <a:schemeClr val="bg1"/>
                </a:solidFill>
                <a:latin typeface="黑体" pitchFamily="49" charset="-122"/>
                <a:ea typeface="黑体" pitchFamily="49" charset="-122"/>
              </a:rPr>
              <a:t>世纪）</a:t>
            </a:r>
          </a:p>
        </p:txBody>
      </p:sp>
      <p:sp>
        <p:nvSpPr>
          <p:cNvPr id="6" name="Rectangle 7"/>
          <p:cNvSpPr>
            <a:spLocks noChangeArrowheads="1"/>
          </p:cNvSpPr>
          <p:nvPr/>
        </p:nvSpPr>
        <p:spPr bwMode="auto">
          <a:xfrm>
            <a:off x="214282" y="1000108"/>
            <a:ext cx="2673350" cy="519112"/>
          </a:xfrm>
          <a:prstGeom prst="rect">
            <a:avLst/>
          </a:prstGeom>
          <a:noFill/>
          <a:ln w="9525">
            <a:noFill/>
            <a:miter lim="800000"/>
            <a:headEnd/>
            <a:tailEnd/>
          </a:ln>
          <a:effectLst/>
        </p:spPr>
        <p:txBody>
          <a:bodyPr wrap="none">
            <a:spAutoFit/>
          </a:bodyPr>
          <a:lstStyle/>
          <a:p>
            <a:r>
              <a:rPr lang="en-US" altLang="zh-CN" sz="2800" b="1" dirty="0"/>
              <a:t>1.</a:t>
            </a:r>
            <a:r>
              <a:rPr lang="zh-CN" altLang="en-US" sz="2800" b="1" dirty="0"/>
              <a:t>扩张的条件：</a:t>
            </a:r>
          </a:p>
        </p:txBody>
      </p:sp>
      <p:sp>
        <p:nvSpPr>
          <p:cNvPr id="7" name="Rectangle 14"/>
          <p:cNvSpPr>
            <a:spLocks noChangeArrowheads="1"/>
          </p:cNvSpPr>
          <p:nvPr/>
        </p:nvSpPr>
        <p:spPr bwMode="auto">
          <a:xfrm>
            <a:off x="0" y="1643050"/>
            <a:ext cx="9001156" cy="424732"/>
          </a:xfrm>
          <a:prstGeom prst="rect">
            <a:avLst/>
          </a:prstGeom>
          <a:noFill/>
          <a:ln w="9525">
            <a:noFill/>
            <a:miter lim="800000"/>
            <a:headEnd/>
            <a:tailEnd/>
          </a:ln>
          <a:effectLst/>
        </p:spPr>
        <p:txBody>
          <a:bodyPr wrap="square">
            <a:spAutoFit/>
          </a:bodyPr>
          <a:lstStyle/>
          <a:p>
            <a:pPr>
              <a:lnSpc>
                <a:spcPct val="90000"/>
              </a:lnSpc>
              <a:spcBef>
                <a:spcPct val="20000"/>
              </a:spcBef>
            </a:pPr>
            <a:r>
              <a:rPr lang="zh-CN" altLang="en-US" sz="2400" dirty="0" smtClean="0">
                <a:latin typeface="Times New Roman" pitchFamily="18" charset="0"/>
              </a:rPr>
              <a:t>（</a:t>
            </a:r>
            <a:r>
              <a:rPr lang="en-US" altLang="zh-CN" sz="2400" dirty="0" smtClean="0">
                <a:latin typeface="Times New Roman" pitchFamily="18" charset="0"/>
              </a:rPr>
              <a:t>1</a:t>
            </a:r>
            <a:r>
              <a:rPr lang="zh-CN" altLang="en-US" sz="2400" dirty="0" smtClean="0">
                <a:latin typeface="Times New Roman" pitchFamily="18" charset="0"/>
              </a:rPr>
              <a:t>）地理</a:t>
            </a:r>
            <a:r>
              <a:rPr lang="zh-CN" altLang="en-US" sz="2400" dirty="0">
                <a:latin typeface="Times New Roman" pitchFamily="18" charset="0"/>
              </a:rPr>
              <a:t>：</a:t>
            </a:r>
            <a:r>
              <a:rPr lang="zh-CN" altLang="en-US" sz="2400" dirty="0">
                <a:solidFill>
                  <a:srgbClr val="000000"/>
                </a:solidFill>
                <a:latin typeface="Times New Roman" pitchFamily="18" charset="0"/>
              </a:rPr>
              <a:t>位置优越，</a:t>
            </a:r>
            <a:r>
              <a:rPr lang="zh-CN" altLang="en-US" sz="2400" dirty="0">
                <a:solidFill>
                  <a:srgbClr val="000000"/>
                </a:solidFill>
              </a:rPr>
              <a:t>居</a:t>
            </a:r>
            <a:r>
              <a:rPr lang="zh-CN" altLang="en-US" sz="2400" dirty="0"/>
              <a:t>大西洋航线中心</a:t>
            </a:r>
            <a:r>
              <a:rPr lang="zh-CN" altLang="en-US" sz="2400" dirty="0" smtClean="0"/>
              <a:t>，便于</a:t>
            </a:r>
            <a:r>
              <a:rPr lang="zh-CN" altLang="en-US" sz="2400" dirty="0"/>
              <a:t>海外</a:t>
            </a:r>
            <a:r>
              <a:rPr lang="zh-CN" altLang="en-US" sz="2400" dirty="0" smtClean="0"/>
              <a:t>拓展；</a:t>
            </a:r>
            <a:endParaRPr lang="zh-CN" altLang="en-US" sz="2400" dirty="0">
              <a:latin typeface="Times New Roman" pitchFamily="18" charset="0"/>
            </a:endParaRPr>
          </a:p>
        </p:txBody>
      </p:sp>
      <p:sp>
        <p:nvSpPr>
          <p:cNvPr id="8" name="Rectangle 16"/>
          <p:cNvSpPr>
            <a:spLocks noChangeArrowheads="1"/>
          </p:cNvSpPr>
          <p:nvPr/>
        </p:nvSpPr>
        <p:spPr bwMode="auto">
          <a:xfrm>
            <a:off x="0" y="2143116"/>
            <a:ext cx="1619250" cy="461665"/>
          </a:xfrm>
          <a:prstGeom prst="rect">
            <a:avLst/>
          </a:prstGeom>
          <a:noFill/>
          <a:ln w="9525">
            <a:noFill/>
            <a:miter lim="800000"/>
            <a:headEnd/>
            <a:tailEnd/>
          </a:ln>
          <a:effectLst/>
        </p:spPr>
        <p:txBody>
          <a:bodyPr>
            <a:spAutoFit/>
          </a:bodyPr>
          <a:lstStyle/>
          <a:p>
            <a:r>
              <a:rPr lang="zh-CN" altLang="en-US" sz="2400" dirty="0" smtClean="0">
                <a:latin typeface="Times New Roman" pitchFamily="18" charset="0"/>
              </a:rPr>
              <a:t>（</a:t>
            </a:r>
            <a:r>
              <a:rPr lang="en-US" altLang="zh-CN" sz="2400" dirty="0" smtClean="0">
                <a:latin typeface="Times New Roman" pitchFamily="18" charset="0"/>
              </a:rPr>
              <a:t>2</a:t>
            </a:r>
            <a:r>
              <a:rPr lang="zh-CN" altLang="en-US" sz="2400" dirty="0" smtClean="0">
                <a:latin typeface="Times New Roman" pitchFamily="18" charset="0"/>
              </a:rPr>
              <a:t>）经济</a:t>
            </a:r>
            <a:r>
              <a:rPr lang="zh-CN" altLang="en-US" sz="2400" dirty="0">
                <a:latin typeface="Times New Roman" pitchFamily="18" charset="0"/>
              </a:rPr>
              <a:t>：</a:t>
            </a:r>
          </a:p>
        </p:txBody>
      </p:sp>
      <p:sp>
        <p:nvSpPr>
          <p:cNvPr id="9" name="Rectangle 31"/>
          <p:cNvSpPr>
            <a:spLocks noChangeArrowheads="1"/>
          </p:cNvSpPr>
          <p:nvPr/>
        </p:nvSpPr>
        <p:spPr bwMode="auto">
          <a:xfrm>
            <a:off x="1714480" y="2143116"/>
            <a:ext cx="3921971" cy="461665"/>
          </a:xfrm>
          <a:prstGeom prst="rect">
            <a:avLst/>
          </a:prstGeom>
          <a:noFill/>
          <a:ln w="9525">
            <a:noFill/>
            <a:miter lim="800000"/>
            <a:headEnd/>
            <a:tailEnd/>
          </a:ln>
          <a:effectLst/>
        </p:spPr>
        <p:txBody>
          <a:bodyPr wrap="none">
            <a:spAutoFit/>
          </a:bodyPr>
          <a:lstStyle/>
          <a:p>
            <a:r>
              <a:rPr lang="en-US" altLang="zh-CN" sz="2400" dirty="0">
                <a:solidFill>
                  <a:srgbClr val="000000"/>
                </a:solidFill>
              </a:rPr>
              <a:t>16</a:t>
            </a:r>
            <a:r>
              <a:rPr lang="zh-CN" altLang="en-US" sz="2400" dirty="0">
                <a:solidFill>
                  <a:srgbClr val="000000"/>
                </a:solidFill>
              </a:rPr>
              <a:t>世纪欧洲最富庶地区之一</a:t>
            </a:r>
          </a:p>
        </p:txBody>
      </p:sp>
      <p:sp>
        <p:nvSpPr>
          <p:cNvPr id="10" name="Rectangle 18"/>
          <p:cNvSpPr>
            <a:spLocks noChangeArrowheads="1"/>
          </p:cNvSpPr>
          <p:nvPr/>
        </p:nvSpPr>
        <p:spPr bwMode="auto">
          <a:xfrm>
            <a:off x="857224" y="2643182"/>
            <a:ext cx="4643438" cy="461665"/>
          </a:xfrm>
          <a:prstGeom prst="rect">
            <a:avLst/>
          </a:prstGeom>
          <a:noFill/>
          <a:ln w="9525">
            <a:noFill/>
            <a:miter lim="800000"/>
            <a:headEnd/>
            <a:tailEnd/>
          </a:ln>
          <a:effectLst/>
        </p:spPr>
        <p:txBody>
          <a:bodyPr>
            <a:spAutoFit/>
          </a:bodyPr>
          <a:lstStyle/>
          <a:p>
            <a:r>
              <a:rPr lang="en-US" altLang="zh-CN" sz="2400" dirty="0" smtClean="0">
                <a:solidFill>
                  <a:srgbClr val="000000"/>
                </a:solidFill>
                <a:latin typeface="Times New Roman" pitchFamily="18" charset="0"/>
              </a:rPr>
              <a:t>A.</a:t>
            </a:r>
            <a:r>
              <a:rPr lang="zh-CN" altLang="en-US" sz="2400" dirty="0" smtClean="0">
                <a:solidFill>
                  <a:srgbClr val="000000"/>
                </a:solidFill>
                <a:latin typeface="Times New Roman" pitchFamily="18" charset="0"/>
              </a:rPr>
              <a:t>手工业</a:t>
            </a:r>
            <a:r>
              <a:rPr lang="zh-CN" altLang="en-US" sz="2400" dirty="0">
                <a:solidFill>
                  <a:srgbClr val="000000"/>
                </a:solidFill>
                <a:latin typeface="Times New Roman" pitchFamily="18" charset="0"/>
              </a:rPr>
              <a:t>发达</a:t>
            </a:r>
            <a:r>
              <a:rPr lang="zh-CN" altLang="en-US" sz="2400" dirty="0">
                <a:latin typeface="Times New Roman" pitchFamily="18" charset="0"/>
              </a:rPr>
              <a:t>，经商传统</a:t>
            </a:r>
          </a:p>
        </p:txBody>
      </p:sp>
      <p:sp>
        <p:nvSpPr>
          <p:cNvPr id="11" name="Rectangle 29"/>
          <p:cNvSpPr>
            <a:spLocks noChangeArrowheads="1"/>
          </p:cNvSpPr>
          <p:nvPr/>
        </p:nvSpPr>
        <p:spPr bwMode="auto">
          <a:xfrm>
            <a:off x="857224" y="3214686"/>
            <a:ext cx="7314823" cy="461665"/>
          </a:xfrm>
          <a:prstGeom prst="rect">
            <a:avLst/>
          </a:prstGeom>
          <a:noFill/>
          <a:ln w="9525">
            <a:noFill/>
            <a:miter lim="800000"/>
            <a:headEnd/>
            <a:tailEnd/>
          </a:ln>
          <a:effectLst/>
        </p:spPr>
        <p:txBody>
          <a:bodyPr wrap="square">
            <a:spAutoFit/>
          </a:bodyPr>
          <a:lstStyle/>
          <a:p>
            <a:r>
              <a:rPr lang="en-US" altLang="zh-CN" sz="2400" dirty="0" smtClean="0">
                <a:latin typeface="Times New Roman" pitchFamily="18" charset="0"/>
              </a:rPr>
              <a:t>B.</a:t>
            </a:r>
            <a:r>
              <a:rPr lang="zh-CN" altLang="en-US" sz="2400" dirty="0" smtClean="0">
                <a:latin typeface="Times New Roman" pitchFamily="18" charset="0"/>
              </a:rPr>
              <a:t>海上</a:t>
            </a:r>
            <a:r>
              <a:rPr lang="zh-CN" altLang="en-US" sz="2400" dirty="0">
                <a:latin typeface="Times New Roman" pitchFamily="18" charset="0"/>
              </a:rPr>
              <a:t>贸易发达，</a:t>
            </a:r>
            <a:r>
              <a:rPr kumimoji="0" lang="zh-CN" altLang="en-US" sz="2400" dirty="0">
                <a:latin typeface="Times New Roman" pitchFamily="18" charset="0"/>
              </a:rPr>
              <a:t>欧洲商船数量</a:t>
            </a:r>
            <a:r>
              <a:rPr kumimoji="0" lang="zh-CN" altLang="en-US" sz="2400" dirty="0">
                <a:solidFill>
                  <a:srgbClr val="FF0000"/>
                </a:solidFill>
                <a:latin typeface="Times New Roman" pitchFamily="18" charset="0"/>
              </a:rPr>
              <a:t>最多</a:t>
            </a:r>
            <a:r>
              <a:rPr kumimoji="0" lang="zh-CN" altLang="en-US" sz="2400" dirty="0">
                <a:latin typeface="Times New Roman" pitchFamily="18" charset="0"/>
              </a:rPr>
              <a:t>的国家（</a:t>
            </a:r>
            <a:r>
              <a:rPr kumimoji="0" lang="en-US" altLang="zh-CN" sz="2400" dirty="0">
                <a:latin typeface="Times New Roman" pitchFamily="18" charset="0"/>
              </a:rPr>
              <a:t>1.5</a:t>
            </a:r>
            <a:r>
              <a:rPr kumimoji="0" lang="zh-CN" altLang="en-US" sz="2400" dirty="0">
                <a:latin typeface="Times New Roman" pitchFamily="18" charset="0"/>
              </a:rPr>
              <a:t>万）</a:t>
            </a:r>
          </a:p>
        </p:txBody>
      </p:sp>
      <p:sp>
        <p:nvSpPr>
          <p:cNvPr id="12" name="Rectangle 28"/>
          <p:cNvSpPr>
            <a:spLocks noChangeArrowheads="1"/>
          </p:cNvSpPr>
          <p:nvPr/>
        </p:nvSpPr>
        <p:spPr bwMode="auto">
          <a:xfrm>
            <a:off x="857224" y="3786190"/>
            <a:ext cx="5083443" cy="461665"/>
          </a:xfrm>
          <a:prstGeom prst="rect">
            <a:avLst/>
          </a:prstGeom>
          <a:noFill/>
          <a:ln w="9525">
            <a:noFill/>
            <a:miter lim="800000"/>
            <a:headEnd/>
            <a:tailEnd/>
          </a:ln>
          <a:effectLst/>
        </p:spPr>
        <p:txBody>
          <a:bodyPr wrap="none">
            <a:spAutoFit/>
          </a:bodyPr>
          <a:lstStyle/>
          <a:p>
            <a:r>
              <a:rPr lang="en-US" altLang="zh-CN" sz="2400" dirty="0" smtClean="0">
                <a:latin typeface="Times New Roman" pitchFamily="18" charset="0"/>
              </a:rPr>
              <a:t>C.</a:t>
            </a:r>
            <a:r>
              <a:rPr lang="zh-CN" altLang="en-US" sz="2400" dirty="0" smtClean="0">
                <a:latin typeface="Times New Roman" pitchFamily="18" charset="0"/>
              </a:rPr>
              <a:t>是</a:t>
            </a:r>
            <a:r>
              <a:rPr lang="zh-CN" altLang="en-US" sz="2400" dirty="0">
                <a:latin typeface="Times New Roman" pitchFamily="18" charset="0"/>
              </a:rPr>
              <a:t>资本主义萌芽最早产生地区之一</a:t>
            </a:r>
          </a:p>
        </p:txBody>
      </p:sp>
      <p:sp>
        <p:nvSpPr>
          <p:cNvPr id="13" name="Rectangle 15"/>
          <p:cNvSpPr>
            <a:spLocks noChangeArrowheads="1"/>
          </p:cNvSpPr>
          <p:nvPr/>
        </p:nvSpPr>
        <p:spPr bwMode="auto">
          <a:xfrm>
            <a:off x="0" y="4357694"/>
            <a:ext cx="2857488" cy="461665"/>
          </a:xfrm>
          <a:prstGeom prst="rect">
            <a:avLst/>
          </a:prstGeom>
          <a:noFill/>
          <a:ln w="9525">
            <a:noFill/>
            <a:miter lim="800000"/>
            <a:headEnd/>
            <a:tailEnd/>
          </a:ln>
          <a:effectLst/>
        </p:spPr>
        <p:txBody>
          <a:bodyPr wrap="square">
            <a:spAutoFit/>
          </a:bodyPr>
          <a:lstStyle/>
          <a:p>
            <a:r>
              <a:rPr lang="zh-CN" altLang="en-US" sz="2400" dirty="0" smtClean="0">
                <a:latin typeface="Times New Roman" pitchFamily="18" charset="0"/>
              </a:rPr>
              <a:t>（</a:t>
            </a:r>
            <a:r>
              <a:rPr lang="en-US" altLang="zh-CN" sz="2400" dirty="0" smtClean="0">
                <a:latin typeface="Times New Roman" pitchFamily="18" charset="0"/>
              </a:rPr>
              <a:t>3</a:t>
            </a:r>
            <a:r>
              <a:rPr lang="zh-CN" altLang="en-US" sz="2400" dirty="0" smtClean="0">
                <a:latin typeface="Times New Roman" pitchFamily="18" charset="0"/>
              </a:rPr>
              <a:t>）政治</a:t>
            </a:r>
            <a:r>
              <a:rPr lang="zh-CN" altLang="en-US" sz="2400" dirty="0">
                <a:latin typeface="Times New Roman" pitchFamily="18" charset="0"/>
              </a:rPr>
              <a:t>前提：</a:t>
            </a:r>
          </a:p>
        </p:txBody>
      </p:sp>
      <p:sp>
        <p:nvSpPr>
          <p:cNvPr id="14" name="Rectangle 19"/>
          <p:cNvSpPr>
            <a:spLocks noChangeArrowheads="1"/>
          </p:cNvSpPr>
          <p:nvPr/>
        </p:nvSpPr>
        <p:spPr bwMode="auto">
          <a:xfrm>
            <a:off x="714348" y="4929198"/>
            <a:ext cx="8429652" cy="830997"/>
          </a:xfrm>
          <a:prstGeom prst="rect">
            <a:avLst/>
          </a:prstGeom>
          <a:noFill/>
          <a:ln w="9525">
            <a:noFill/>
            <a:miter lim="800000"/>
            <a:headEnd/>
            <a:tailEnd/>
          </a:ln>
          <a:effectLst/>
        </p:spPr>
        <p:txBody>
          <a:bodyPr wrap="square">
            <a:spAutoFit/>
          </a:bodyPr>
          <a:lstStyle/>
          <a:p>
            <a:r>
              <a:rPr lang="en-US" altLang="en-US" sz="2400" dirty="0">
                <a:latin typeface="Times New Roman" pitchFamily="18" charset="0"/>
              </a:rPr>
              <a:t>⑴</a:t>
            </a:r>
            <a:r>
              <a:rPr lang="en-US" altLang="zh-CN" sz="2400" dirty="0" err="1">
                <a:latin typeface="Times New Roman" pitchFamily="18" charset="0"/>
              </a:rPr>
              <a:t>国家独立</a:t>
            </a:r>
            <a:r>
              <a:rPr lang="zh-CN" altLang="en-US" sz="2400" dirty="0">
                <a:latin typeface="Times New Roman" pitchFamily="18" charset="0"/>
              </a:rPr>
              <a:t>：</a:t>
            </a:r>
            <a:r>
              <a:rPr lang="en-US" altLang="zh-CN" sz="2400" dirty="0">
                <a:solidFill>
                  <a:srgbClr val="0000FF"/>
                </a:solidFill>
                <a:latin typeface="Times New Roman" pitchFamily="18" charset="0"/>
              </a:rPr>
              <a:t>1581</a:t>
            </a:r>
            <a:r>
              <a:rPr lang="zh-CN" altLang="en-US" sz="2400" dirty="0">
                <a:solidFill>
                  <a:srgbClr val="0000FF"/>
                </a:solidFill>
                <a:latin typeface="Times New Roman" pitchFamily="18" charset="0"/>
              </a:rPr>
              <a:t>年</a:t>
            </a:r>
            <a:r>
              <a:rPr lang="zh-CN" altLang="en-US" sz="2400" dirty="0">
                <a:solidFill>
                  <a:srgbClr val="000000"/>
                </a:solidFill>
                <a:latin typeface="Times New Roman" pitchFamily="18" charset="0"/>
              </a:rPr>
              <a:t>摆脱西班牙殖民</a:t>
            </a:r>
            <a:r>
              <a:rPr lang="zh-CN" altLang="en-US" sz="2400" dirty="0" smtClean="0">
                <a:solidFill>
                  <a:srgbClr val="000000"/>
                </a:solidFill>
                <a:latin typeface="Times New Roman" pitchFamily="18" charset="0"/>
              </a:rPr>
              <a:t>统治</a:t>
            </a:r>
            <a:r>
              <a:rPr lang="zh-CN" altLang="en-US" sz="2400" dirty="0" smtClean="0">
                <a:latin typeface="Times New Roman" pitchFamily="18" charset="0"/>
              </a:rPr>
              <a:t>赢得</a:t>
            </a:r>
            <a:r>
              <a:rPr lang="zh-CN" altLang="en-US" sz="2400" dirty="0">
                <a:latin typeface="Times New Roman" pitchFamily="18" charset="0"/>
              </a:rPr>
              <a:t>独立，为资本主义工商业迅速发展奠定</a:t>
            </a:r>
            <a:r>
              <a:rPr lang="zh-CN" altLang="en-US" sz="2400" dirty="0" smtClean="0">
                <a:latin typeface="Times New Roman" pitchFamily="18" charset="0"/>
              </a:rPr>
              <a:t>基础</a:t>
            </a:r>
            <a:r>
              <a:rPr lang="en-US" altLang="zh-CN" sz="2400" dirty="0" smtClean="0">
                <a:latin typeface="Times New Roman" pitchFamily="18" charset="0"/>
              </a:rPr>
              <a:t>;</a:t>
            </a:r>
            <a:endParaRPr lang="zh-CN" altLang="en-US" sz="2400" dirty="0">
              <a:latin typeface="Times New Roman" pitchFamily="18" charset="0"/>
            </a:endParaRPr>
          </a:p>
        </p:txBody>
      </p:sp>
      <p:sp>
        <p:nvSpPr>
          <p:cNvPr id="15" name="Text Box 21"/>
          <p:cNvSpPr txBox="1">
            <a:spLocks noChangeArrowheads="1"/>
          </p:cNvSpPr>
          <p:nvPr/>
        </p:nvSpPr>
        <p:spPr bwMode="auto">
          <a:xfrm>
            <a:off x="714348" y="5786454"/>
            <a:ext cx="8610627" cy="461665"/>
          </a:xfrm>
          <a:prstGeom prst="rect">
            <a:avLst/>
          </a:prstGeom>
          <a:noFill/>
          <a:ln w="9525">
            <a:noFill/>
            <a:miter lim="800000"/>
            <a:headEnd/>
            <a:tailEnd/>
          </a:ln>
          <a:effectLst/>
        </p:spPr>
        <p:txBody>
          <a:bodyPr wrap="square">
            <a:spAutoFit/>
          </a:bodyPr>
          <a:lstStyle/>
          <a:p>
            <a:pPr>
              <a:spcBef>
                <a:spcPct val="50000"/>
              </a:spcBef>
            </a:pPr>
            <a:r>
              <a:rPr kumimoji="0" lang="zh-CN" altLang="en-US" sz="2400" dirty="0">
                <a:latin typeface="Times New Roman" pitchFamily="18" charset="0"/>
              </a:rPr>
              <a:t>⑵</a:t>
            </a:r>
            <a:r>
              <a:rPr kumimoji="0" lang="en-US" altLang="en-US" sz="2400" dirty="0">
                <a:latin typeface="Times New Roman" pitchFamily="18" charset="0"/>
              </a:rPr>
              <a:t> </a:t>
            </a:r>
            <a:r>
              <a:rPr kumimoji="0" lang="en-US" altLang="zh-CN" sz="2400" dirty="0" err="1">
                <a:latin typeface="Times New Roman" pitchFamily="18" charset="0"/>
              </a:rPr>
              <a:t>制度先进</a:t>
            </a:r>
            <a:r>
              <a:rPr kumimoji="0" lang="zh-CN" altLang="en-US" sz="2400" dirty="0">
                <a:latin typeface="Times New Roman" pitchFamily="18" charset="0"/>
              </a:rPr>
              <a:t>：</a:t>
            </a:r>
            <a:r>
              <a:rPr kumimoji="0" lang="en-US" altLang="zh-CN" sz="2400" dirty="0">
                <a:solidFill>
                  <a:srgbClr val="0000FF"/>
                </a:solidFill>
              </a:rPr>
              <a:t>17</a:t>
            </a:r>
            <a:r>
              <a:rPr kumimoji="0" lang="zh-CN" altLang="en-US" sz="2400" dirty="0">
                <a:solidFill>
                  <a:srgbClr val="0000FF"/>
                </a:solidFill>
              </a:rPr>
              <a:t>世纪</a:t>
            </a:r>
            <a:r>
              <a:rPr kumimoji="0" lang="zh-CN" altLang="en-US" sz="2400" dirty="0">
                <a:latin typeface="Arial"/>
              </a:rPr>
              <a:t>“</a:t>
            </a:r>
            <a:r>
              <a:rPr kumimoji="0" lang="zh-CN" altLang="en-US" sz="2400" dirty="0"/>
              <a:t>欧洲标准的资本主义国家</a:t>
            </a:r>
            <a:r>
              <a:rPr kumimoji="0" lang="zh-CN" altLang="en-US" sz="2400" dirty="0">
                <a:latin typeface="Arial"/>
              </a:rPr>
              <a:t>”</a:t>
            </a:r>
            <a:r>
              <a:rPr kumimoji="0" lang="zh-CN" altLang="en-US" sz="2400" dirty="0"/>
              <a:t> （第一个）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blinds(horizontal)">
                                      <p:cBhvr>
                                        <p:cTn id="4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build="allAtOnce"/>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1"/>
            <a:ext cx="9144000" cy="857232"/>
          </a:xfrm>
          <a:prstGeom prst="rect">
            <a:avLst/>
          </a:prstGeom>
          <a:solidFill>
            <a:srgbClr val="7030A0"/>
          </a:solidFill>
          <a:ln w="9525">
            <a:solidFill>
              <a:srgbClr val="0066FF"/>
            </a:solidFill>
            <a:miter lim="800000"/>
            <a:headEnd/>
            <a:tailEnd/>
          </a:ln>
          <a:effectLst/>
        </p:spPr>
        <p:txBody>
          <a:bodyPr anchor="ctr"/>
          <a:lstStyle/>
          <a:p>
            <a:r>
              <a:rPr lang="zh-CN" altLang="en-US" sz="3200" b="1" dirty="0" smtClean="0">
                <a:solidFill>
                  <a:schemeClr val="bg1"/>
                </a:solidFill>
                <a:latin typeface="黑体" pitchFamily="49" charset="-122"/>
                <a:ea typeface="黑体" pitchFamily="49" charset="-122"/>
              </a:rPr>
              <a:t>一、海上</a:t>
            </a:r>
            <a:r>
              <a:rPr lang="zh-CN" altLang="en-US" sz="3200" b="1" dirty="0">
                <a:solidFill>
                  <a:schemeClr val="bg1"/>
                </a:solidFill>
                <a:latin typeface="黑体" pitchFamily="49" charset="-122"/>
                <a:ea typeface="黑体" pitchFamily="49" charset="-122"/>
              </a:rPr>
              <a:t>马车夫</a:t>
            </a:r>
            <a:r>
              <a:rPr lang="en-US" altLang="zh-CN" sz="3200" b="1" dirty="0">
                <a:solidFill>
                  <a:schemeClr val="bg1"/>
                </a:solidFill>
                <a:latin typeface="黑体" pitchFamily="49" charset="-122"/>
                <a:ea typeface="黑体" pitchFamily="49" charset="-122"/>
              </a:rPr>
              <a:t>---</a:t>
            </a:r>
            <a:r>
              <a:rPr lang="zh-CN" altLang="en-US" sz="3200" b="1" dirty="0">
                <a:solidFill>
                  <a:schemeClr val="bg1"/>
                </a:solidFill>
                <a:latin typeface="黑体" pitchFamily="49" charset="-122"/>
                <a:ea typeface="黑体" pitchFamily="49" charset="-122"/>
              </a:rPr>
              <a:t>荷兰（</a:t>
            </a:r>
            <a:r>
              <a:rPr lang="en-US" altLang="zh-CN" sz="3200" b="1" dirty="0">
                <a:solidFill>
                  <a:schemeClr val="bg1"/>
                </a:solidFill>
                <a:latin typeface="黑体" pitchFamily="49" charset="-122"/>
                <a:ea typeface="黑体" pitchFamily="49" charset="-122"/>
              </a:rPr>
              <a:t>17</a:t>
            </a:r>
            <a:r>
              <a:rPr lang="zh-CN" altLang="en-US" sz="3200" b="1" dirty="0">
                <a:solidFill>
                  <a:schemeClr val="bg1"/>
                </a:solidFill>
                <a:latin typeface="黑体" pitchFamily="49" charset="-122"/>
                <a:ea typeface="黑体" pitchFamily="49" charset="-122"/>
              </a:rPr>
              <a:t>世纪）</a:t>
            </a:r>
          </a:p>
        </p:txBody>
      </p:sp>
      <p:sp>
        <p:nvSpPr>
          <p:cNvPr id="6" name="Rectangle 7"/>
          <p:cNvSpPr>
            <a:spLocks noChangeArrowheads="1"/>
          </p:cNvSpPr>
          <p:nvPr/>
        </p:nvSpPr>
        <p:spPr bwMode="auto">
          <a:xfrm>
            <a:off x="214282" y="1000108"/>
            <a:ext cx="2648482" cy="523220"/>
          </a:xfrm>
          <a:prstGeom prst="rect">
            <a:avLst/>
          </a:prstGeom>
          <a:noFill/>
          <a:ln w="9525">
            <a:noFill/>
            <a:miter lim="800000"/>
            <a:headEnd/>
            <a:tailEnd/>
          </a:ln>
          <a:effectLst/>
        </p:spPr>
        <p:txBody>
          <a:bodyPr wrap="none">
            <a:spAutoFit/>
          </a:bodyPr>
          <a:lstStyle/>
          <a:p>
            <a:r>
              <a:rPr lang="en-US" altLang="zh-CN" sz="2800" b="1" dirty="0" smtClean="0"/>
              <a:t>2.</a:t>
            </a:r>
            <a:r>
              <a:rPr lang="zh-CN" altLang="en-US" sz="2800" b="1" dirty="0"/>
              <a:t>扩张</a:t>
            </a:r>
            <a:r>
              <a:rPr lang="zh-CN" altLang="en-US" sz="2800" b="1" dirty="0" smtClean="0"/>
              <a:t>的</a:t>
            </a:r>
            <a:r>
              <a:rPr lang="zh-CN" altLang="en-US" sz="2800" b="1" dirty="0" smtClean="0"/>
              <a:t>方式</a:t>
            </a:r>
            <a:r>
              <a:rPr lang="zh-CN" altLang="en-US" sz="2800" b="1" dirty="0" smtClean="0"/>
              <a:t>：</a:t>
            </a:r>
            <a:endParaRPr lang="zh-CN" altLang="en-US" sz="2800" b="1" dirty="0"/>
          </a:p>
        </p:txBody>
      </p:sp>
      <p:sp>
        <p:nvSpPr>
          <p:cNvPr id="17" name="Rectangle 29"/>
          <p:cNvSpPr>
            <a:spLocks noChangeArrowheads="1"/>
          </p:cNvSpPr>
          <p:nvPr/>
        </p:nvSpPr>
        <p:spPr bwMode="auto">
          <a:xfrm>
            <a:off x="2714612" y="1000108"/>
            <a:ext cx="5643602" cy="523220"/>
          </a:xfrm>
          <a:prstGeom prst="rect">
            <a:avLst/>
          </a:prstGeom>
          <a:noFill/>
          <a:ln w="9525">
            <a:noFill/>
            <a:miter lim="800000"/>
            <a:headEnd/>
            <a:tailEnd/>
          </a:ln>
          <a:effectLst/>
        </p:spPr>
        <p:txBody>
          <a:bodyPr wrap="square">
            <a:spAutoFit/>
          </a:bodyPr>
          <a:lstStyle/>
          <a:p>
            <a:r>
              <a:rPr kumimoji="0" lang="zh-CN" altLang="en-US" sz="2800" dirty="0">
                <a:solidFill>
                  <a:srgbClr val="000000"/>
                </a:solidFill>
                <a:latin typeface="Times New Roman" pitchFamily="18" charset="0"/>
              </a:rPr>
              <a:t>成立政府特许的</a:t>
            </a:r>
            <a:r>
              <a:rPr kumimoji="0" lang="zh-CN" altLang="en-US" sz="2800" dirty="0">
                <a:solidFill>
                  <a:srgbClr val="0000CC"/>
                </a:solidFill>
                <a:latin typeface="Times New Roman" pitchFamily="18" charset="0"/>
              </a:rPr>
              <a:t>垄断性贸易公司</a:t>
            </a:r>
          </a:p>
        </p:txBody>
      </p:sp>
      <p:sp>
        <p:nvSpPr>
          <p:cNvPr id="18" name="Rectangle 21"/>
          <p:cNvSpPr>
            <a:spLocks noChangeArrowheads="1"/>
          </p:cNvSpPr>
          <p:nvPr/>
        </p:nvSpPr>
        <p:spPr bwMode="auto">
          <a:xfrm>
            <a:off x="7000892" y="1500174"/>
            <a:ext cx="1962150" cy="946150"/>
          </a:xfrm>
          <a:prstGeom prst="rect">
            <a:avLst/>
          </a:prstGeom>
          <a:solidFill>
            <a:srgbClr val="FF0000"/>
          </a:solidFill>
          <a:ln w="9525">
            <a:noFill/>
            <a:miter lim="800000"/>
            <a:headEnd/>
            <a:tailEnd/>
          </a:ln>
          <a:effectLst/>
        </p:spPr>
        <p:txBody>
          <a:bodyPr wrap="none">
            <a:spAutoFit/>
          </a:bodyPr>
          <a:lstStyle/>
          <a:p>
            <a:r>
              <a:rPr lang="zh-CN" altLang="en-US" sz="2800" dirty="0">
                <a:solidFill>
                  <a:schemeClr val="bg1"/>
                </a:solidFill>
                <a:latin typeface="华文琥珀" pitchFamily="2" charset="-122"/>
                <a:ea typeface="华文琥珀" pitchFamily="2" charset="-122"/>
              </a:rPr>
              <a:t>东印度公司</a:t>
            </a:r>
          </a:p>
          <a:p>
            <a:r>
              <a:rPr lang="zh-CN" altLang="en-US" sz="2800" dirty="0">
                <a:solidFill>
                  <a:schemeClr val="bg1"/>
                </a:solidFill>
                <a:latin typeface="华文琥珀" pitchFamily="2" charset="-122"/>
                <a:ea typeface="华文琥珀" pitchFamily="2" charset="-122"/>
              </a:rPr>
              <a:t>西印度公司</a:t>
            </a:r>
          </a:p>
        </p:txBody>
      </p:sp>
      <p:sp>
        <p:nvSpPr>
          <p:cNvPr id="20" name="Rectangle 7"/>
          <p:cNvSpPr>
            <a:spLocks noChangeArrowheads="1"/>
          </p:cNvSpPr>
          <p:nvPr/>
        </p:nvSpPr>
        <p:spPr bwMode="auto">
          <a:xfrm>
            <a:off x="214282" y="1928802"/>
            <a:ext cx="2648482" cy="523220"/>
          </a:xfrm>
          <a:prstGeom prst="rect">
            <a:avLst/>
          </a:prstGeom>
          <a:noFill/>
          <a:ln w="9525">
            <a:noFill/>
            <a:miter lim="800000"/>
            <a:headEnd/>
            <a:tailEnd/>
          </a:ln>
          <a:effectLst/>
        </p:spPr>
        <p:txBody>
          <a:bodyPr wrap="none">
            <a:spAutoFit/>
          </a:bodyPr>
          <a:lstStyle/>
          <a:p>
            <a:r>
              <a:rPr lang="en-US" altLang="zh-CN" sz="2800" b="1" dirty="0" smtClean="0"/>
              <a:t>3.</a:t>
            </a:r>
            <a:r>
              <a:rPr lang="zh-CN" altLang="en-US" sz="2800" b="1" dirty="0"/>
              <a:t>扩张</a:t>
            </a:r>
            <a:r>
              <a:rPr lang="zh-CN" altLang="en-US" sz="2800" b="1" dirty="0" smtClean="0"/>
              <a:t>的概况：</a:t>
            </a:r>
            <a:endParaRPr lang="zh-CN" altLang="en-US" sz="2800" b="1" dirty="0"/>
          </a:p>
        </p:txBody>
      </p:sp>
      <p:pic>
        <p:nvPicPr>
          <p:cNvPr id="21" name="Picture 2" descr="荷兰的殖民扩张"/>
          <p:cNvPicPr>
            <a:picLocks noChangeAspect="1" noChangeArrowheads="1"/>
          </p:cNvPicPr>
          <p:nvPr/>
        </p:nvPicPr>
        <p:blipFill>
          <a:blip r:embed="rId2">
            <a:lum bright="-32000" contrast="-16000"/>
          </a:blip>
          <a:srcRect/>
          <a:stretch>
            <a:fillRect/>
          </a:stretch>
        </p:blipFill>
        <p:spPr bwMode="auto">
          <a:xfrm>
            <a:off x="357158" y="2539594"/>
            <a:ext cx="8501122" cy="3961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5"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2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193</TotalTime>
  <Words>1228</Words>
  <PresentationFormat>全屏显示(4:3)</PresentationFormat>
  <Paragraphs>164</Paragraphs>
  <Slides>22</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4" baseType="lpstr">
      <vt:lpstr>暗香扑面</vt:lpstr>
      <vt:lpstr>Microsoft Clip Gallery</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大地系统</cp:lastModifiedBy>
  <cp:revision>21</cp:revision>
  <dcterms:created xsi:type="dcterms:W3CDTF">2017-02-17T11:22:40Z</dcterms:created>
  <dcterms:modified xsi:type="dcterms:W3CDTF">2017-02-17T14:48:00Z</dcterms:modified>
</cp:coreProperties>
</file>