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4" r:id="rId3"/>
    <p:sldId id="331" r:id="rId4"/>
    <p:sldId id="367" r:id="rId5"/>
    <p:sldId id="368" r:id="rId6"/>
    <p:sldId id="369" r:id="rId7"/>
    <p:sldId id="370" r:id="rId8"/>
    <p:sldId id="371" r:id="rId9"/>
    <p:sldId id="372" r:id="rId10"/>
    <p:sldId id="373" r:id="rId11"/>
    <p:sldId id="375" r:id="rId12"/>
    <p:sldId id="376" r:id="rId13"/>
    <p:sldId id="377" r:id="rId14"/>
    <p:sldId id="378" r:id="rId15"/>
    <p:sldId id="379" r:id="rId16"/>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p:restoredTop sz="94632"/>
  </p:normalViewPr>
  <p:slideViewPr>
    <p:cSldViewPr showGuides="1">
      <p:cViewPr varScale="1">
        <p:scale>
          <a:sx n="72" d="100"/>
          <a:sy n="72" d="100"/>
        </p:scale>
        <p:origin x="-1326" y="-102"/>
      </p:cViewPr>
      <p:guideLst>
        <p:guide orient="horz" pos="2160"/>
        <p:guide pos="2880"/>
      </p:guideLst>
    </p:cSldViewPr>
  </p:slideViewPr>
  <p:outlineViewPr>
    <p:cViewPr>
      <p:scale>
        <a:sx n="33" d="100"/>
        <a:sy n="33" d="100"/>
      </p:scale>
      <p:origin x="0" y="1435"/>
    </p:cViewPr>
  </p:outlineViewPr>
  <p:notesTextViewPr>
    <p:cViewPr>
      <p:scale>
        <a:sx n="100" d="100"/>
        <a:sy n="100" d="100"/>
      </p:scale>
      <p:origin x="0" y="0"/>
    </p:cViewPr>
  </p:notesTextViewPr>
  <p:sorterViewPr showFormatting="0">
    <p:cViewPr>
      <p:scale>
        <a:sx n="66" d="100"/>
        <a:sy n="66" d="100"/>
      </p:scale>
      <p:origin x="0" y="464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zh-CN" altLang="en-US" smtClean="0"/>
              <a:t>单击此处编辑母版标题样式</a:t>
            </a:r>
            <a:endParaRPr lang="en-US"/>
          </a:p>
        </p:txBody>
      </p:sp>
      <p:sp>
        <p:nvSpPr>
          <p:cNvPr id="17" name="副标题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smtClean="0"/>
              <a:t>单击此处编辑母版副标题样式</a:t>
            </a:r>
            <a:endParaRPr lang="en-US"/>
          </a:p>
        </p:txBody>
      </p:sp>
      <p:sp>
        <p:nvSpPr>
          <p:cNvPr id="14" name="日期占位符 29"/>
          <p:cNvSpPr>
            <a:spLocks noGrp="1"/>
          </p:cNvSpPr>
          <p:nvPr>
            <p:ph type="dt" sz="half" idx="2"/>
          </p:nvPr>
        </p:nvSpPr>
        <p:spPr>
          <a:xfrm>
            <a:off x="457200" y="6356350"/>
            <a:ext cx="21336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5" name="页脚占位符 18"/>
          <p:cNvSpPr>
            <a:spLocks noGrp="1"/>
          </p:cNvSpPr>
          <p:nvPr>
            <p:ph type="ftr" sz="quarter" idx="3"/>
          </p:nvPr>
        </p:nvSpPr>
        <p:spPr>
          <a:xfrm>
            <a:off x="2667000" y="6356350"/>
            <a:ext cx="33528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6" name="灯片编号占位符 26"/>
          <p:cNvSpPr>
            <a:spLocks noGrp="1"/>
          </p:cNvSpPr>
          <p:nvPr>
            <p:ph type="sldNum" sz="quarter" idx="4"/>
          </p:nvPr>
        </p:nvSpPr>
        <p:spPr>
          <a:xfrm>
            <a:off x="7924800" y="6356350"/>
            <a:ext cx="762000" cy="365125"/>
          </a:xfrm>
          <a:prstGeom prst="rect">
            <a:avLst/>
          </a:prstGeom>
        </p:spPr>
        <p:txBody>
          <a:bodyPr vert="horz" lIns="0" tIns="0" rIns="0" bIns="0" anchor="b"/>
          <a:p>
            <a:pPr algn="r"/>
            <a:fld id="{9A0DB2DC-4C9A-4742-B13C-FB6460FD3503}" type="slidenum">
              <a:rPr lang="en-US" altLang="zh-CN">
                <a:solidFill>
                  <a:srgbClr val="D1EAEE"/>
                </a:solidFill>
              </a:rPr>
            </a:fld>
            <a:endParaRPr lang="en-US" altLang="zh-CN">
              <a:solidFill>
                <a:srgbClr val="D1EAE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1"/>
            <a:ext cx="2057400" cy="5211763"/>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914401"/>
            <a:ext cx="6019800" cy="521176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smtClean="0"/>
              <a:t>单击此处编辑母版文本样式</a:t>
            </a:r>
            <a:endParaRPr lang="zh-CN" altLang="en-US" smtClean="0"/>
          </a:p>
        </p:txBody>
      </p:sp>
      <p:sp>
        <p:nvSpPr>
          <p:cNvPr id="14" name="日期占位符 3"/>
          <p:cNvSpPr>
            <a:spLocks noGrp="1"/>
          </p:cNvSpPr>
          <p:nvPr>
            <p:ph type="dt" sz="half" idx="2"/>
          </p:nvPr>
        </p:nvSpPr>
        <p:spPr>
          <a:xfrm>
            <a:off x="457200" y="6356350"/>
            <a:ext cx="21336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5" name="页脚占位符 4"/>
          <p:cNvSpPr>
            <a:spLocks noGrp="1"/>
          </p:cNvSpPr>
          <p:nvPr>
            <p:ph type="ftr" sz="quarter" idx="3"/>
          </p:nvPr>
        </p:nvSpPr>
        <p:spPr>
          <a:xfrm>
            <a:off x="2667000" y="6356350"/>
            <a:ext cx="33528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6" name="灯片编号占位符 5"/>
          <p:cNvSpPr>
            <a:spLocks noGrp="1"/>
          </p:cNvSpPr>
          <p:nvPr>
            <p:ph type="sldNum" sz="quarter" idx="4"/>
          </p:nvPr>
        </p:nvSpPr>
        <p:spPr>
          <a:xfrm>
            <a:off x="7924800" y="6356350"/>
            <a:ext cx="762000" cy="365125"/>
          </a:xfrm>
          <a:prstGeom prst="rect">
            <a:avLst/>
          </a:prstGeom>
        </p:spPr>
        <p:txBody>
          <a:bodyPr vert="horz" lIns="0" tIns="0" rIns="0" bIns="0" anchor="b"/>
          <a:p>
            <a:pPr algn="r"/>
            <a:fld id="{9A0DB2DC-4C9A-4742-B13C-FB6460FD3503}" type="slidenum">
              <a:rPr lang="en-US" altLang="zh-CN">
                <a:solidFill>
                  <a:srgbClr val="D1EAEE"/>
                </a:solidFill>
              </a:rPr>
            </a:fld>
            <a:endParaRPr lang="en-US" altLang="zh-CN">
              <a:solidFill>
                <a:srgbClr val="D1EAE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内容占位符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endParaRPr lang="zh-CN" altLang="en-US" smtClean="0"/>
          </a:p>
        </p:txBody>
      </p:sp>
      <p:sp>
        <p:nvSpPr>
          <p:cNvPr id="4" name="文本占位符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endParaRPr lang="zh-CN" altLang="en-US" smtClean="0"/>
          </a:p>
        </p:txBody>
      </p:sp>
      <p:sp>
        <p:nvSpPr>
          <p:cNvPr id="5" name="内容占位符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6" name="内容占位符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zh-CN" altLang="en-US" smtClean="0"/>
              <a:t>单击此处编辑母版标题样式</a:t>
            </a:r>
            <a:endParaRPr lang="en-US"/>
          </a:p>
        </p:txBody>
      </p:sp>
      <p:sp>
        <p:nvSpPr>
          <p:cNvPr id="3" name="文本占位符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zh-CN" altLang="en-US" smtClean="0"/>
              <a:t>单击此处编辑母版文本样式</a:t>
            </a:r>
            <a:endParaRPr lang="zh-CN" altLang="en-US" smtClean="0"/>
          </a:p>
        </p:txBody>
      </p:sp>
      <p:sp>
        <p:nvSpPr>
          <p:cNvPr id="4" name="内容占位符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14" name="单圆角矩形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直角三角形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任意多边形 15"/>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7" name="任意多边形 16"/>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 name="标题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zh-CN" altLang="en-US" smtClean="0"/>
              <a:t>单击此处编辑母版标题样式</a:t>
            </a:r>
            <a:endParaRPr lang="en-US"/>
          </a:p>
        </p:txBody>
      </p:sp>
      <p:sp>
        <p:nvSpPr>
          <p:cNvPr id="4" name="文本占位符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zh-CN" altLang="en-US" smtClean="0"/>
              <a:t>单击此处编辑母版文本样式</a:t>
            </a:r>
            <a:endParaRPr lang="zh-CN" altLang="en-US" smtClean="0"/>
          </a:p>
        </p:txBody>
      </p:sp>
      <p:sp>
        <p:nvSpPr>
          <p:cNvPr id="3" name="图片占位符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None/>
              <a:defRPr/>
            </a:pP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9" name="日期占位符 4"/>
          <p:cNvSpPr>
            <a:spLocks noGrp="1"/>
          </p:cNvSpPr>
          <p:nvPr>
            <p:ph type="dt" sz="half" idx="12"/>
          </p:nvPr>
        </p:nvSpPr>
        <p:spPr>
          <a:xfrm>
            <a:off x="457200" y="6356350"/>
            <a:ext cx="21336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20" name="页脚占位符 5"/>
          <p:cNvSpPr>
            <a:spLocks noGrp="1"/>
          </p:cNvSpPr>
          <p:nvPr>
            <p:ph type="ftr" sz="quarter" idx="3"/>
          </p:nvPr>
        </p:nvSpPr>
        <p:spPr>
          <a:xfrm>
            <a:off x="2667000" y="6356350"/>
            <a:ext cx="33528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21" name="灯片编号占位符 6"/>
          <p:cNvSpPr>
            <a:spLocks noGrp="1"/>
          </p:cNvSpPr>
          <p:nvPr>
            <p:ph type="sldNum" sz="quarter" idx="4"/>
          </p:nvPr>
        </p:nvSpPr>
        <p:spPr>
          <a:xfrm>
            <a:off x="8077200" y="6356350"/>
            <a:ext cx="609600" cy="365125"/>
          </a:xfrm>
          <a:prstGeom prst="rect">
            <a:avLst/>
          </a:prstGeom>
        </p:spPr>
        <p:txBody>
          <a:bodyPr vert="horz" lIns="0" tIns="0" rIns="0" bIns="0" anchor="b"/>
          <a:p>
            <a:pPr algn="r"/>
            <a:fld id="{9A0DB2DC-4C9A-4742-B13C-FB6460FD3503}" type="slidenum">
              <a:rPr lang="en-US" altLang="zh-CN"/>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7" name="任意多边形 6"/>
          <p:cNvSpPr/>
          <p:nvPr/>
        </p:nvSpPr>
        <p:spPr bwMode="auto">
          <a:xfrm>
            <a:off x="-9525" y="-7937"/>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任意多边形 7"/>
          <p:cNvSpPr/>
          <p:nvPr/>
        </p:nvSpPr>
        <p:spPr bwMode="auto">
          <a:xfrm>
            <a:off x="4381500" y="-793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28" name="标题占位符 8"/>
          <p:cNvSpPr>
            <a:spLocks noGrp="1"/>
          </p:cNvSpPr>
          <p:nvPr>
            <p:ph type="title"/>
          </p:nvPr>
        </p:nvSpPr>
        <p:spPr>
          <a:xfrm>
            <a:off x="457200" y="704850"/>
            <a:ext cx="8229600" cy="1143000"/>
          </a:xfrm>
          <a:prstGeom prst="rect">
            <a:avLst/>
          </a:prstGeom>
          <a:noFill/>
          <a:ln w="9525">
            <a:noFill/>
          </a:ln>
        </p:spPr>
        <p:txBody>
          <a:bodyPr lIns="0" rIns="0" bIns="0" anchor="b"/>
          <a:p>
            <a:pPr lvl="0"/>
            <a:r>
              <a:rPr lang="zh-CN" altLang="en-US" dirty="0"/>
              <a:t>单击此处编辑母版标题样式</a:t>
            </a:r>
            <a:endParaRPr lang="en-US" altLang="x-none" dirty="0"/>
          </a:p>
        </p:txBody>
      </p:sp>
      <p:sp>
        <p:nvSpPr>
          <p:cNvPr id="1029" name="文本占位符 29"/>
          <p:cNvSpPr>
            <a:spLocks noGrp="1"/>
          </p:cNvSpPr>
          <p:nvPr>
            <p:ph type="body" idx="1"/>
          </p:nvPr>
        </p:nvSpPr>
        <p:spPr>
          <a:xfrm>
            <a:off x="457200" y="1935163"/>
            <a:ext cx="8229600" cy="4389437"/>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x-none" dirty="0"/>
          </a:p>
        </p:txBody>
      </p:sp>
      <p:sp>
        <p:nvSpPr>
          <p:cNvPr id="10" name="日期占位符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22" name="页脚占位符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8" name="灯片编号占位符 17"/>
          <p:cNvSpPr>
            <a:spLocks noGrp="1"/>
          </p:cNvSpPr>
          <p:nvPr>
            <p:ph type="sldNum" sz="quarter" idx="4"/>
          </p:nvPr>
        </p:nvSpPr>
        <p:spPr>
          <a:xfrm>
            <a:off x="7924800" y="6356350"/>
            <a:ext cx="762000" cy="365125"/>
          </a:xfrm>
          <a:prstGeom prst="rect">
            <a:avLst/>
          </a:prstGeom>
        </p:spPr>
        <p:txBody>
          <a:bodyPr vert="horz" lIns="0" tIns="0" rIns="0" bIns="0" anchor="b"/>
          <a:lstStyle>
            <a:lvl1pPr algn="r">
              <a:defRPr sz="1200">
                <a:solidFill>
                  <a:srgbClr val="045C75"/>
                </a:solidFill>
              </a:defRPr>
            </a:lvl1p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grpSp>
        <p:nvGrpSpPr>
          <p:cNvPr id="1033" name="组合 1"/>
          <p:cNvGrpSpPr/>
          <p:nvPr/>
        </p:nvGrpSpPr>
        <p:grpSpPr>
          <a:xfrm>
            <a:off x="-19050" y="203200"/>
            <a:ext cx="9180513" cy="647700"/>
            <a:chOff x="-19045" y="216550"/>
            <a:chExt cx="9180548" cy="649224"/>
          </a:xfrm>
        </p:grpSpPr>
        <p:sp>
          <p:nvSpPr>
            <p:cNvPr id="12" name="任意多边形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 name="任意多边形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Arial" panose="020B0604020202020204" pitchFamily="34" charset="0"/>
          <a:ea typeface="黑体" panose="02010609060101010101" pitchFamily="2" charset="-122"/>
        </a:defRPr>
      </a:lvl2pPr>
      <a:lvl3pPr algn="l" rtl="0" eaLnBrk="0" fontAlgn="base" hangingPunct="0">
        <a:spcBef>
          <a:spcPct val="0"/>
        </a:spcBef>
        <a:spcAft>
          <a:spcPct val="0"/>
        </a:spcAft>
        <a:defRPr sz="5000">
          <a:solidFill>
            <a:schemeClr val="tx2"/>
          </a:solidFill>
          <a:latin typeface="Arial" panose="020B0604020202020204" pitchFamily="34" charset="0"/>
          <a:ea typeface="黑体" panose="02010609060101010101" pitchFamily="2" charset="-122"/>
        </a:defRPr>
      </a:lvl3pPr>
      <a:lvl4pPr algn="l" rtl="0" eaLnBrk="0" fontAlgn="base" hangingPunct="0">
        <a:spcBef>
          <a:spcPct val="0"/>
        </a:spcBef>
        <a:spcAft>
          <a:spcPct val="0"/>
        </a:spcAft>
        <a:defRPr sz="5000">
          <a:solidFill>
            <a:schemeClr val="tx2"/>
          </a:solidFill>
          <a:latin typeface="Arial" panose="020B0604020202020204" pitchFamily="34" charset="0"/>
          <a:ea typeface="黑体" panose="02010609060101010101" pitchFamily="2" charset="-122"/>
        </a:defRPr>
      </a:lvl4pPr>
      <a:lvl5pPr algn="l" rtl="0" eaLnBrk="0" fontAlgn="base" hangingPunct="0">
        <a:spcBef>
          <a:spcPct val="0"/>
        </a:spcBef>
        <a:spcAft>
          <a:spcPct val="0"/>
        </a:spcAft>
        <a:defRPr sz="5000">
          <a:solidFill>
            <a:schemeClr val="tx2"/>
          </a:solidFill>
          <a:latin typeface="Arial" panose="020B0604020202020204" pitchFamily="34" charset="0"/>
          <a:ea typeface="黑体" panose="02010609060101010101" pitchFamily="2" charset="-122"/>
        </a:defRPr>
      </a:lvl5pPr>
      <a:lvl6pPr marL="457200" algn="l" rtl="0" fontAlgn="base">
        <a:spcBef>
          <a:spcPct val="0"/>
        </a:spcBef>
        <a:spcAft>
          <a:spcPct val="0"/>
        </a:spcAft>
        <a:defRPr sz="5000">
          <a:solidFill>
            <a:schemeClr val="tx2"/>
          </a:solidFill>
          <a:latin typeface="Arial" panose="020B0604020202020204" pitchFamily="34" charset="0"/>
          <a:ea typeface="黑体" panose="02010609060101010101" pitchFamily="2" charset="-122"/>
        </a:defRPr>
      </a:lvl6pPr>
      <a:lvl7pPr marL="914400" algn="l" rtl="0" fontAlgn="base">
        <a:spcBef>
          <a:spcPct val="0"/>
        </a:spcBef>
        <a:spcAft>
          <a:spcPct val="0"/>
        </a:spcAft>
        <a:defRPr sz="5000">
          <a:solidFill>
            <a:schemeClr val="tx2"/>
          </a:solidFill>
          <a:latin typeface="Arial" panose="020B0604020202020204" pitchFamily="34" charset="0"/>
          <a:ea typeface="黑体" panose="02010609060101010101" pitchFamily="2" charset="-122"/>
        </a:defRPr>
      </a:lvl7pPr>
      <a:lvl8pPr marL="1371600" algn="l" rtl="0" fontAlgn="base">
        <a:spcBef>
          <a:spcPct val="0"/>
        </a:spcBef>
        <a:spcAft>
          <a:spcPct val="0"/>
        </a:spcAft>
        <a:defRPr sz="5000">
          <a:solidFill>
            <a:schemeClr val="tx2"/>
          </a:solidFill>
          <a:latin typeface="Arial" panose="020B0604020202020204" pitchFamily="34" charset="0"/>
          <a:ea typeface="黑体" panose="02010609060101010101" pitchFamily="2" charset="-122"/>
        </a:defRPr>
      </a:lvl8pPr>
      <a:lvl9pPr marL="1828800" algn="l" rtl="0" fontAlgn="base">
        <a:spcBef>
          <a:spcPct val="0"/>
        </a:spcBef>
        <a:spcAft>
          <a:spcPct val="0"/>
        </a:spcAft>
        <a:defRPr sz="5000">
          <a:solidFill>
            <a:schemeClr val="tx2"/>
          </a:solidFill>
          <a:latin typeface="Arial" panose="020B0604020202020204" pitchFamily="34" charset="0"/>
          <a:ea typeface="黑体" panose="02010609060101010101" pitchFamily="2" charset="-122"/>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panose="05020102010507070707"/>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Rectangle 2"/>
          <p:cNvSpPr>
            <a:spLocks noGrp="1" noChangeArrowheads="1"/>
          </p:cNvSpPr>
          <p:nvPr>
            <p:ph type="title"/>
          </p:nvPr>
        </p:nvSpPr>
        <p:spPr>
          <a:xfrm>
            <a:off x="214313" y="928688"/>
            <a:ext cx="8643938" cy="2428875"/>
          </a:xfrm>
        </p:spPr>
        <p:txBody>
          <a:bodyPr vert="horz" wrap="square" lIns="0" tIns="45720" rIns="0" bIns="0" numCol="1" anchor="b" anchorCtr="0" compatLnSpc="1"/>
          <a:p>
            <a:pPr algn="ctr" eaLnBrk="1" hangingPunct="1">
              <a:lnSpc>
                <a:spcPct val="150000"/>
              </a:lnSpc>
            </a:pPr>
            <a:r>
              <a:rPr lang="zh-CN" altLang="en-US" sz="4800" b="1" dirty="0">
                <a:solidFill>
                  <a:srgbClr val="FF0000"/>
                </a:solidFill>
                <a:effectLst>
                  <a:outerShdw blurRad="38100" dist="38100" dir="2700000">
                    <a:srgbClr val="000000"/>
                  </a:outerShdw>
                </a:effectLst>
                <a:ea typeface="楷体" panose="02010609060101010101" pitchFamily="49" charset="-122"/>
              </a:rPr>
              <a:t>促进儿童锻炼习惯养成的小学体育游戏课程建设实践研究</a:t>
            </a:r>
            <a:endParaRPr lang="zh-CN" altLang="en-US" sz="4800" b="1" dirty="0">
              <a:solidFill>
                <a:srgbClr val="FF0000"/>
              </a:solidFill>
              <a:effectLst>
                <a:outerShdw blurRad="38100" dist="38100" dir="2700000">
                  <a:srgbClr val="000000"/>
                </a:outerShdw>
              </a:effectLst>
              <a:ea typeface="楷体" panose="02010609060101010101" pitchFamily="49" charset="-122"/>
            </a:endParaRPr>
          </a:p>
        </p:txBody>
      </p:sp>
      <p:sp>
        <p:nvSpPr>
          <p:cNvPr id="5123" name="Rectangle 3"/>
          <p:cNvSpPr>
            <a:spLocks noGrp="1" noChangeArrowheads="1"/>
          </p:cNvSpPr>
          <p:nvPr>
            <p:ph idx="1"/>
          </p:nvPr>
        </p:nvSpPr>
        <p:spPr>
          <a:xfrm>
            <a:off x="468313" y="4005263"/>
            <a:ext cx="8229600" cy="1995488"/>
          </a:xfrm>
        </p:spPr>
        <p:txBody>
          <a:bodyPr vert="horz" wrap="square" lIns="91440" tIns="45720" rIns="91440" bIns="45720" numCol="1" anchor="t" anchorCtr="0" compatLnSpc="1"/>
          <a:p>
            <a:pPr algn="ctr" eaLnBrk="1" hangingPunct="1">
              <a:lnSpc>
                <a:spcPct val="150000"/>
              </a:lnSpc>
              <a:buNone/>
            </a:pPr>
            <a:r>
              <a:rPr lang="zh-CN" altLang="en-US" sz="4000" b="1" dirty="0">
                <a:effectLst>
                  <a:outerShdw blurRad="38100" dist="38100" dir="2700000">
                    <a:srgbClr val="FFFFFF"/>
                  </a:outerShdw>
                </a:effectLst>
                <a:latin typeface="楷体" panose="02010609060101010101" pitchFamily="49" charset="-122"/>
                <a:ea typeface="楷体" panose="02010609060101010101" pitchFamily="49" charset="-122"/>
              </a:rPr>
              <a:t>泰兴市襟江小学</a:t>
            </a:r>
            <a:endParaRPr lang="zh-CN" altLang="en-US" sz="4000" b="1" dirty="0">
              <a:effectLst>
                <a:outerShdw blurRad="38100" dist="38100" dir="2700000">
                  <a:srgbClr val="FFFFFF"/>
                </a:outerShdw>
              </a:effectLst>
              <a:latin typeface="楷体" panose="02010609060101010101" pitchFamily="49" charset="-122"/>
              <a:ea typeface="楷体" panose="02010609060101010101" pitchFamily="49" charset="-122"/>
            </a:endParaRPr>
          </a:p>
          <a:p>
            <a:pPr algn="ctr" eaLnBrk="1" hangingPunct="1">
              <a:lnSpc>
                <a:spcPct val="150000"/>
              </a:lnSpc>
              <a:buNone/>
            </a:pPr>
            <a:r>
              <a:rPr lang="zh-CN" altLang="en-US" sz="4000" b="1" dirty="0">
                <a:effectLst>
                  <a:outerShdw blurRad="38100" dist="38100" dir="2700000">
                    <a:srgbClr val="FFFFFF"/>
                  </a:outerShdw>
                </a:effectLst>
                <a:latin typeface="楷体" panose="02010609060101010101" pitchFamily="49" charset="-122"/>
                <a:ea typeface="楷体" panose="02010609060101010101" pitchFamily="49" charset="-122"/>
              </a:rPr>
              <a:t>                     郭建明</a:t>
            </a:r>
            <a:endParaRPr lang="zh-CN" altLang="en-US" sz="4000" b="1" dirty="0">
              <a:effectLst>
                <a:outerShdw blurRad="38100" dist="38100" dir="2700000">
                  <a:srgbClr val="FFFFFF"/>
                </a:outerShdw>
              </a:effectLst>
              <a:latin typeface="楷体" panose="02010609060101010101" pitchFamily="49" charset="-122"/>
              <a:ea typeface="楷体" panose="020106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0" name="Rectangle 2"/>
          <p:cNvSpPr>
            <a:spLocks noGrp="1"/>
          </p:cNvSpPr>
          <p:nvPr>
            <p:ph type="title"/>
          </p:nvPr>
        </p:nvSpPr>
        <p:spPr>
          <a:xfrm>
            <a:off x="468313" y="620713"/>
            <a:ext cx="8229600" cy="723900"/>
          </a:xfrm>
          <a:ln/>
        </p:spPr>
        <p:txBody>
          <a:bodyPr vert="horz" wrap="square" lIns="0" tIns="45720" rIns="0" bIns="0" anchor="b"/>
          <a:p>
            <a:pPr eaLnBrk="1" hangingPunct="1"/>
            <a:r>
              <a:rPr lang="zh-CN" altLang="en-US" sz="4400" b="1" dirty="0"/>
              <a:t>三、怎么研究？</a:t>
            </a:r>
            <a:endParaRPr lang="zh-CN" altLang="en-US" sz="4400" b="1" dirty="0"/>
          </a:p>
        </p:txBody>
      </p:sp>
      <p:sp>
        <p:nvSpPr>
          <p:cNvPr id="114695" name="文本框 114694"/>
          <p:cNvSpPr txBox="1"/>
          <p:nvPr/>
        </p:nvSpPr>
        <p:spPr>
          <a:xfrm>
            <a:off x="323850" y="2997200"/>
            <a:ext cx="1008063" cy="366713"/>
          </a:xfrm>
          <a:prstGeom prst="rect">
            <a:avLst/>
          </a:prstGeom>
          <a:noFill/>
          <a:ln w="9525">
            <a:noFill/>
          </a:ln>
        </p:spPr>
        <p:txBody>
          <a:bodyPr>
            <a:spAutoFit/>
          </a:bodyPr>
          <a:p>
            <a:pPr>
              <a:spcBef>
                <a:spcPct val="50000"/>
              </a:spcBef>
            </a:pPr>
            <a:endParaRPr lang="zh-CN" altLang="en-US" dirty="0">
              <a:latin typeface="Arial" panose="020B0604020202020204" pitchFamily="34" charset="0"/>
            </a:endParaRPr>
          </a:p>
        </p:txBody>
      </p:sp>
      <p:sp>
        <p:nvSpPr>
          <p:cNvPr id="114696" name="文本框 114695"/>
          <p:cNvSpPr txBox="1"/>
          <p:nvPr/>
        </p:nvSpPr>
        <p:spPr>
          <a:xfrm>
            <a:off x="611188" y="2349500"/>
            <a:ext cx="792162" cy="2735263"/>
          </a:xfrm>
          <a:prstGeom prst="rect">
            <a:avLst/>
          </a:prstGeom>
          <a:solidFill>
            <a:srgbClr val="FFFFFF"/>
          </a:solidFill>
          <a:ln w="9525" cap="flat" cmpd="sng">
            <a:solidFill>
              <a:srgbClr val="000000"/>
            </a:solidFill>
            <a:prstDash val="solid"/>
            <a:miter/>
            <a:headEnd type="none" w="med" len="med"/>
            <a:tailEnd type="none" w="med" len="med"/>
          </a:ln>
        </p:spPr>
        <p:txBody>
          <a:bodyPr/>
          <a:p>
            <a:pPr algn="ctr">
              <a:lnSpc>
                <a:spcPct val="160000"/>
              </a:lnSpc>
            </a:pPr>
            <a:r>
              <a:rPr lang="zh-CN" altLang="en-US" sz="2400" b="1" dirty="0">
                <a:solidFill>
                  <a:srgbClr val="FF0000"/>
                </a:solidFill>
                <a:latin typeface="Times New Roman" panose="02020603050405020304" pitchFamily="18" charset="0"/>
                <a:ea typeface="黑体" panose="02010609060101010101" pitchFamily="2" charset="-122"/>
              </a:rPr>
              <a:t>研究</a:t>
            </a:r>
            <a:endParaRPr lang="zh-CN" altLang="en-US" sz="2400" b="1" dirty="0">
              <a:solidFill>
                <a:srgbClr val="FF0000"/>
              </a:solidFill>
              <a:latin typeface="Times New Roman" panose="02020603050405020304" pitchFamily="18" charset="0"/>
              <a:ea typeface="黑体" panose="02010609060101010101" pitchFamily="2" charset="-122"/>
            </a:endParaRPr>
          </a:p>
          <a:p>
            <a:pPr algn="ctr">
              <a:lnSpc>
                <a:spcPct val="160000"/>
              </a:lnSpc>
            </a:pPr>
            <a:r>
              <a:rPr lang="zh-CN" altLang="en-US" sz="2400" b="1" dirty="0">
                <a:solidFill>
                  <a:srgbClr val="FF0000"/>
                </a:solidFill>
                <a:latin typeface="Times New Roman" panose="02020603050405020304" pitchFamily="18" charset="0"/>
                <a:ea typeface="黑体" panose="02010609060101010101" pitchFamily="2" charset="-122"/>
              </a:rPr>
              <a:t>方法</a:t>
            </a:r>
            <a:endParaRPr lang="zh-CN" altLang="en-US" sz="2400" b="1" dirty="0">
              <a:solidFill>
                <a:srgbClr val="FF0000"/>
              </a:solidFill>
              <a:latin typeface="Arial" panose="020B0604020202020204" pitchFamily="34" charset="0"/>
              <a:ea typeface="黑体" panose="02010609060101010101" pitchFamily="2" charset="-122"/>
            </a:endParaRPr>
          </a:p>
        </p:txBody>
      </p:sp>
      <p:sp>
        <p:nvSpPr>
          <p:cNvPr id="114697" name="直接连接符 114696"/>
          <p:cNvSpPr/>
          <p:nvPr/>
        </p:nvSpPr>
        <p:spPr>
          <a:xfrm flipV="1">
            <a:off x="1403350" y="2060575"/>
            <a:ext cx="1152525" cy="863600"/>
          </a:xfrm>
          <a:prstGeom prst="line">
            <a:avLst/>
          </a:prstGeom>
          <a:ln w="9525" cap="flat" cmpd="sng">
            <a:solidFill>
              <a:schemeClr val="tx1"/>
            </a:solidFill>
            <a:prstDash val="solid"/>
            <a:headEnd type="none" w="med" len="med"/>
            <a:tailEnd type="none" w="med" len="med"/>
          </a:ln>
        </p:spPr>
      </p:sp>
      <p:sp>
        <p:nvSpPr>
          <p:cNvPr id="114699" name="文本框 114698"/>
          <p:cNvSpPr txBox="1"/>
          <p:nvPr/>
        </p:nvSpPr>
        <p:spPr>
          <a:xfrm>
            <a:off x="2555875" y="1700213"/>
            <a:ext cx="1655763" cy="649287"/>
          </a:xfrm>
          <a:prstGeom prst="rect">
            <a:avLst/>
          </a:prstGeom>
          <a:solidFill>
            <a:srgbClr val="FFFFFF"/>
          </a:solidFill>
          <a:ln w="9525" cap="flat" cmpd="sng">
            <a:solidFill>
              <a:srgbClr val="000000"/>
            </a:solidFill>
            <a:prstDash val="solid"/>
            <a:miter/>
            <a:headEnd type="none" w="med" len="med"/>
            <a:tailEnd type="none" w="med" len="med"/>
          </a:ln>
        </p:spPr>
        <p:txBody>
          <a:bodyPr/>
          <a:p>
            <a:pPr algn="ctr"/>
            <a:r>
              <a:rPr lang="zh-CN" altLang="en-US" sz="2000" b="1" dirty="0">
                <a:latin typeface="Times New Roman" panose="02020603050405020304" pitchFamily="18" charset="0"/>
                <a:ea typeface="黑体" panose="02010609060101010101" pitchFamily="2" charset="-122"/>
              </a:rPr>
              <a:t>调查研究法</a:t>
            </a:r>
            <a:endParaRPr lang="zh-CN" altLang="en-US" sz="2000" b="1" dirty="0">
              <a:latin typeface="Arial" panose="020B0604020202020204" pitchFamily="34" charset="0"/>
              <a:ea typeface="黑体" panose="02010609060101010101" pitchFamily="2" charset="-122"/>
            </a:endParaRPr>
          </a:p>
        </p:txBody>
      </p:sp>
      <p:sp>
        <p:nvSpPr>
          <p:cNvPr id="114700" name="文本框 114699"/>
          <p:cNvSpPr txBox="1"/>
          <p:nvPr/>
        </p:nvSpPr>
        <p:spPr>
          <a:xfrm>
            <a:off x="2555875" y="2708275"/>
            <a:ext cx="1655763" cy="649288"/>
          </a:xfrm>
          <a:prstGeom prst="rect">
            <a:avLst/>
          </a:prstGeom>
          <a:solidFill>
            <a:srgbClr val="FFFFFF"/>
          </a:solidFill>
          <a:ln w="9525" cap="flat" cmpd="sng">
            <a:solidFill>
              <a:srgbClr val="000000"/>
            </a:solidFill>
            <a:prstDash val="solid"/>
            <a:miter/>
            <a:headEnd type="none" w="med" len="med"/>
            <a:tailEnd type="none" w="med" len="med"/>
          </a:ln>
        </p:spPr>
        <p:txBody>
          <a:bodyPr/>
          <a:p>
            <a:pPr algn="ctr"/>
            <a:r>
              <a:rPr lang="zh-CN" altLang="en-US" sz="2000" b="1" dirty="0">
                <a:latin typeface="Times New Roman" panose="02020603050405020304" pitchFamily="18" charset="0"/>
                <a:ea typeface="黑体" panose="02010609060101010101" pitchFamily="2" charset="-122"/>
              </a:rPr>
              <a:t>文献研究法</a:t>
            </a:r>
            <a:endParaRPr lang="zh-CN" altLang="en-US" sz="2000" b="1" dirty="0">
              <a:latin typeface="Arial" panose="020B0604020202020204" pitchFamily="34" charset="0"/>
              <a:ea typeface="黑体" panose="02010609060101010101" pitchFamily="2" charset="-122"/>
            </a:endParaRPr>
          </a:p>
        </p:txBody>
      </p:sp>
      <p:sp>
        <p:nvSpPr>
          <p:cNvPr id="114701" name="文本框 114700"/>
          <p:cNvSpPr txBox="1"/>
          <p:nvPr/>
        </p:nvSpPr>
        <p:spPr>
          <a:xfrm>
            <a:off x="2555875" y="3716338"/>
            <a:ext cx="1655763" cy="649287"/>
          </a:xfrm>
          <a:prstGeom prst="rect">
            <a:avLst/>
          </a:prstGeom>
          <a:solidFill>
            <a:srgbClr val="FFFFFF"/>
          </a:solidFill>
          <a:ln w="9525" cap="flat" cmpd="sng">
            <a:solidFill>
              <a:srgbClr val="000000"/>
            </a:solidFill>
            <a:prstDash val="solid"/>
            <a:miter/>
            <a:headEnd type="none" w="med" len="med"/>
            <a:tailEnd type="none" w="med" len="med"/>
          </a:ln>
        </p:spPr>
        <p:txBody>
          <a:bodyPr/>
          <a:p>
            <a:pPr algn="ctr"/>
            <a:r>
              <a:rPr lang="zh-CN" altLang="en-US" sz="2000" b="1" dirty="0">
                <a:latin typeface="Times New Roman" panose="02020603050405020304" pitchFamily="18" charset="0"/>
                <a:ea typeface="黑体" panose="02010609060101010101" pitchFamily="2" charset="-122"/>
              </a:rPr>
              <a:t>行动研究法</a:t>
            </a:r>
            <a:endParaRPr lang="zh-CN" altLang="en-US" sz="2000" b="1" dirty="0">
              <a:latin typeface="Arial" panose="020B0604020202020204" pitchFamily="34" charset="0"/>
              <a:ea typeface="黑体" panose="02010609060101010101" pitchFamily="2" charset="-122"/>
            </a:endParaRPr>
          </a:p>
        </p:txBody>
      </p:sp>
      <p:sp>
        <p:nvSpPr>
          <p:cNvPr id="114702" name="文本框 114701"/>
          <p:cNvSpPr txBox="1"/>
          <p:nvPr/>
        </p:nvSpPr>
        <p:spPr>
          <a:xfrm>
            <a:off x="2484438" y="4724400"/>
            <a:ext cx="1655762" cy="649288"/>
          </a:xfrm>
          <a:prstGeom prst="rect">
            <a:avLst/>
          </a:prstGeom>
          <a:solidFill>
            <a:srgbClr val="FFFFFF"/>
          </a:solidFill>
          <a:ln w="9525" cap="flat" cmpd="sng">
            <a:solidFill>
              <a:srgbClr val="000000"/>
            </a:solidFill>
            <a:prstDash val="solid"/>
            <a:miter/>
            <a:headEnd type="none" w="med" len="med"/>
            <a:tailEnd type="none" w="med" len="med"/>
          </a:ln>
        </p:spPr>
        <p:txBody>
          <a:bodyPr/>
          <a:p>
            <a:pPr algn="ctr"/>
            <a:r>
              <a:rPr lang="zh-CN" altLang="en-US" sz="2000" b="1" dirty="0">
                <a:latin typeface="Times New Roman" panose="02020603050405020304" pitchFamily="18" charset="0"/>
                <a:ea typeface="黑体" panose="02010609060101010101" pitchFamily="2" charset="-122"/>
              </a:rPr>
              <a:t>数理统计法</a:t>
            </a:r>
            <a:endParaRPr lang="zh-CN" altLang="en-US" sz="2000" b="1" dirty="0">
              <a:latin typeface="Arial" panose="020B0604020202020204" pitchFamily="34" charset="0"/>
              <a:ea typeface="黑体" panose="02010609060101010101" pitchFamily="2" charset="-122"/>
            </a:endParaRPr>
          </a:p>
        </p:txBody>
      </p:sp>
      <p:sp>
        <p:nvSpPr>
          <p:cNvPr id="114703" name="矩形 114702"/>
          <p:cNvSpPr/>
          <p:nvPr/>
        </p:nvSpPr>
        <p:spPr>
          <a:xfrm>
            <a:off x="5724525" y="1770063"/>
            <a:ext cx="2376488" cy="366712"/>
          </a:xfrm>
          <a:prstGeom prst="rect">
            <a:avLst/>
          </a:prstGeom>
          <a:noFill/>
          <a:ln w="9525">
            <a:noFill/>
          </a:ln>
        </p:spPr>
        <p:txBody>
          <a:bodyPr anchor="ctr">
            <a:spAutoFit/>
          </a:bodyPr>
          <a:p>
            <a:pPr eaLnBrk="0" hangingPunct="0"/>
            <a:r>
              <a:rPr lang="zh-CN" altLang="en-US" dirty="0">
                <a:latin typeface="Arial" panose="020B0604020202020204" pitchFamily="34" charset="0"/>
              </a:rPr>
              <a:t>观察、问卷调查 </a:t>
            </a:r>
            <a:endParaRPr lang="zh-CN" altLang="en-US" dirty="0">
              <a:latin typeface="Arial" panose="020B0604020202020204" pitchFamily="34" charset="0"/>
            </a:endParaRPr>
          </a:p>
        </p:txBody>
      </p:sp>
      <p:sp>
        <p:nvSpPr>
          <p:cNvPr id="114704" name="直接连接符 114703"/>
          <p:cNvSpPr/>
          <p:nvPr/>
        </p:nvSpPr>
        <p:spPr>
          <a:xfrm>
            <a:off x="4572000" y="1989138"/>
            <a:ext cx="792163" cy="0"/>
          </a:xfrm>
          <a:prstGeom prst="line">
            <a:avLst/>
          </a:prstGeom>
          <a:ln w="9525" cap="flat" cmpd="sng">
            <a:solidFill>
              <a:schemeClr val="tx1"/>
            </a:solidFill>
            <a:prstDash val="solid"/>
            <a:headEnd type="none" w="med" len="med"/>
            <a:tailEnd type="none" w="med" len="med"/>
          </a:ln>
        </p:spPr>
      </p:sp>
      <p:sp>
        <p:nvSpPr>
          <p:cNvPr id="114705" name="直接连接符 114704"/>
          <p:cNvSpPr/>
          <p:nvPr/>
        </p:nvSpPr>
        <p:spPr>
          <a:xfrm>
            <a:off x="4643438" y="2997200"/>
            <a:ext cx="792162" cy="0"/>
          </a:xfrm>
          <a:prstGeom prst="line">
            <a:avLst/>
          </a:prstGeom>
          <a:ln w="9525" cap="flat" cmpd="sng">
            <a:solidFill>
              <a:schemeClr val="tx1"/>
            </a:solidFill>
            <a:prstDash val="solid"/>
            <a:headEnd type="none" w="med" len="med"/>
            <a:tailEnd type="none" w="med" len="med"/>
          </a:ln>
        </p:spPr>
      </p:sp>
      <p:sp>
        <p:nvSpPr>
          <p:cNvPr id="114706" name="直接连接符 114705"/>
          <p:cNvSpPr/>
          <p:nvPr/>
        </p:nvSpPr>
        <p:spPr>
          <a:xfrm>
            <a:off x="4716463" y="4005263"/>
            <a:ext cx="792162" cy="0"/>
          </a:xfrm>
          <a:prstGeom prst="line">
            <a:avLst/>
          </a:prstGeom>
          <a:ln w="9525" cap="flat" cmpd="sng">
            <a:solidFill>
              <a:schemeClr val="tx1"/>
            </a:solidFill>
            <a:prstDash val="solid"/>
            <a:headEnd type="none" w="med" len="med"/>
            <a:tailEnd type="none" w="med" len="med"/>
          </a:ln>
        </p:spPr>
      </p:sp>
      <p:sp>
        <p:nvSpPr>
          <p:cNvPr id="114707" name="直接连接符 114706"/>
          <p:cNvSpPr/>
          <p:nvPr/>
        </p:nvSpPr>
        <p:spPr>
          <a:xfrm>
            <a:off x="4643438" y="5084763"/>
            <a:ext cx="792162" cy="0"/>
          </a:xfrm>
          <a:prstGeom prst="line">
            <a:avLst/>
          </a:prstGeom>
          <a:ln w="9525" cap="flat" cmpd="sng">
            <a:solidFill>
              <a:schemeClr val="tx1"/>
            </a:solidFill>
            <a:prstDash val="solid"/>
            <a:headEnd type="none" w="med" len="med"/>
            <a:tailEnd type="none" w="med" len="med"/>
          </a:ln>
        </p:spPr>
      </p:sp>
      <p:sp>
        <p:nvSpPr>
          <p:cNvPr id="114708" name="矩形 114707"/>
          <p:cNvSpPr/>
          <p:nvPr/>
        </p:nvSpPr>
        <p:spPr>
          <a:xfrm>
            <a:off x="5795963" y="2781300"/>
            <a:ext cx="2376487" cy="366713"/>
          </a:xfrm>
          <a:prstGeom prst="rect">
            <a:avLst/>
          </a:prstGeom>
          <a:noFill/>
          <a:ln w="9525">
            <a:noFill/>
          </a:ln>
        </p:spPr>
        <p:txBody>
          <a:bodyPr anchor="ctr">
            <a:spAutoFit/>
          </a:bodyPr>
          <a:p>
            <a:pPr eaLnBrk="0" hangingPunct="0"/>
            <a:r>
              <a:rPr lang="zh-CN" altLang="en-US" dirty="0">
                <a:latin typeface="Arial" panose="020B0604020202020204" pitchFamily="34" charset="0"/>
              </a:rPr>
              <a:t>查阅、了解、运用 </a:t>
            </a:r>
            <a:endParaRPr lang="zh-CN" altLang="en-US" dirty="0">
              <a:latin typeface="Arial" panose="020B0604020202020204" pitchFamily="34" charset="0"/>
            </a:endParaRPr>
          </a:p>
        </p:txBody>
      </p:sp>
      <p:sp>
        <p:nvSpPr>
          <p:cNvPr id="114709" name="矩形 114708"/>
          <p:cNvSpPr/>
          <p:nvPr/>
        </p:nvSpPr>
        <p:spPr>
          <a:xfrm>
            <a:off x="5795963" y="3716338"/>
            <a:ext cx="2376487" cy="366712"/>
          </a:xfrm>
          <a:prstGeom prst="rect">
            <a:avLst/>
          </a:prstGeom>
          <a:noFill/>
          <a:ln w="9525">
            <a:noFill/>
          </a:ln>
        </p:spPr>
        <p:txBody>
          <a:bodyPr anchor="ctr">
            <a:spAutoFit/>
          </a:bodyPr>
          <a:p>
            <a:pPr eaLnBrk="0" hangingPunct="0"/>
            <a:r>
              <a:rPr lang="zh-CN" altLang="en-US" dirty="0">
                <a:latin typeface="Arial" panose="020B0604020202020204" pitchFamily="34" charset="0"/>
              </a:rPr>
              <a:t>实验班、对照班 </a:t>
            </a:r>
            <a:endParaRPr lang="zh-CN" altLang="en-US" dirty="0">
              <a:latin typeface="Arial" panose="020B0604020202020204" pitchFamily="34" charset="0"/>
            </a:endParaRPr>
          </a:p>
        </p:txBody>
      </p:sp>
      <p:sp>
        <p:nvSpPr>
          <p:cNvPr id="114710" name="矩形 114709"/>
          <p:cNvSpPr/>
          <p:nvPr/>
        </p:nvSpPr>
        <p:spPr>
          <a:xfrm>
            <a:off x="5724525" y="4868863"/>
            <a:ext cx="2376488" cy="366712"/>
          </a:xfrm>
          <a:prstGeom prst="rect">
            <a:avLst/>
          </a:prstGeom>
          <a:noFill/>
          <a:ln w="9525">
            <a:noFill/>
          </a:ln>
        </p:spPr>
        <p:txBody>
          <a:bodyPr anchor="ctr">
            <a:spAutoFit/>
          </a:bodyPr>
          <a:p>
            <a:pPr eaLnBrk="0" hangingPunct="0"/>
            <a:r>
              <a:rPr lang="zh-CN" altLang="en-US" dirty="0">
                <a:latin typeface="Arial" panose="020B0604020202020204" pitchFamily="34" charset="0"/>
              </a:rPr>
              <a:t>测试数据，统计分析 </a:t>
            </a:r>
            <a:endParaRPr lang="zh-CN" altLang="en-US" dirty="0">
              <a:latin typeface="Arial" panose="020B0604020202020204" pitchFamily="34" charset="0"/>
            </a:endParaRPr>
          </a:p>
        </p:txBody>
      </p:sp>
      <p:sp>
        <p:nvSpPr>
          <p:cNvPr id="114712" name="直接连接符 114711"/>
          <p:cNvSpPr/>
          <p:nvPr/>
        </p:nvSpPr>
        <p:spPr>
          <a:xfrm flipV="1">
            <a:off x="1403350" y="2997200"/>
            <a:ext cx="1152525" cy="503238"/>
          </a:xfrm>
          <a:prstGeom prst="line">
            <a:avLst/>
          </a:prstGeom>
          <a:ln w="9525" cap="flat" cmpd="sng">
            <a:solidFill>
              <a:schemeClr val="tx1"/>
            </a:solidFill>
            <a:prstDash val="solid"/>
            <a:headEnd type="none" w="med" len="med"/>
            <a:tailEnd type="none" w="med" len="med"/>
          </a:ln>
        </p:spPr>
      </p:sp>
      <p:sp>
        <p:nvSpPr>
          <p:cNvPr id="114713" name="直接连接符 114712"/>
          <p:cNvSpPr/>
          <p:nvPr/>
        </p:nvSpPr>
        <p:spPr>
          <a:xfrm flipV="1">
            <a:off x="1403350" y="4076700"/>
            <a:ext cx="1152525" cy="144463"/>
          </a:xfrm>
          <a:prstGeom prst="line">
            <a:avLst/>
          </a:prstGeom>
          <a:ln w="9525" cap="flat" cmpd="sng">
            <a:solidFill>
              <a:schemeClr val="tx1"/>
            </a:solidFill>
            <a:prstDash val="solid"/>
            <a:headEnd type="none" w="med" len="med"/>
            <a:tailEnd type="none" w="med" len="med"/>
          </a:ln>
        </p:spPr>
      </p:sp>
      <p:sp>
        <p:nvSpPr>
          <p:cNvPr id="114714" name="直接连接符 114713"/>
          <p:cNvSpPr/>
          <p:nvPr/>
        </p:nvSpPr>
        <p:spPr>
          <a:xfrm>
            <a:off x="1403350" y="4868863"/>
            <a:ext cx="1081088" cy="288925"/>
          </a:xfrm>
          <a:prstGeom prst="line">
            <a:avLst/>
          </a:prstGeom>
          <a:ln w="9525" cap="flat" cmpd="sng">
            <a:solidFill>
              <a:schemeClr val="tx1"/>
            </a:solidFill>
            <a:prstDash val="soli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4696"/>
                                        </p:tgtEl>
                                        <p:attrNameLst>
                                          <p:attrName>style.visibility</p:attrName>
                                        </p:attrNameLst>
                                      </p:cBhvr>
                                      <p:to>
                                        <p:strVal val="visible"/>
                                      </p:to>
                                    </p:set>
                                    <p:animEffect transition="in" filter="fade">
                                      <p:cBhvr>
                                        <p:cTn id="7" dur="1000"/>
                                        <p:tgtEl>
                                          <p:spTgt spid="114696"/>
                                        </p:tgtEl>
                                      </p:cBhvr>
                                    </p:animEffect>
                                    <p:anim calcmode="lin" valueType="num">
                                      <p:cBhvr>
                                        <p:cTn id="8" dur="1000" fill="hold"/>
                                        <p:tgtEl>
                                          <p:spTgt spid="114696"/>
                                        </p:tgtEl>
                                        <p:attrNameLst>
                                          <p:attrName>ppt_x</p:attrName>
                                        </p:attrNameLst>
                                      </p:cBhvr>
                                      <p:tavLst>
                                        <p:tav tm="0">
                                          <p:val>
                                            <p:strVal val="#ppt_x"/>
                                          </p:val>
                                        </p:tav>
                                        <p:tav tm="100000">
                                          <p:val>
                                            <p:strVal val="#ppt_x"/>
                                          </p:val>
                                        </p:tav>
                                      </p:tavLst>
                                    </p:anim>
                                    <p:anim calcmode="lin" valueType="num">
                                      <p:cBhvr>
                                        <p:cTn id="9" dur="1000" fill="hold"/>
                                        <p:tgtEl>
                                          <p:spTgt spid="11469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14697"/>
                                        </p:tgtEl>
                                        <p:attrNameLst>
                                          <p:attrName>style.visibility</p:attrName>
                                        </p:attrNameLst>
                                      </p:cBhvr>
                                      <p:to>
                                        <p:strVal val="visible"/>
                                      </p:to>
                                    </p:set>
                                    <p:animEffect transition="in" filter="randombar(horizontal)">
                                      <p:cBhvr>
                                        <p:cTn id="14" dur="1000"/>
                                        <p:tgtEl>
                                          <p:spTgt spid="114697"/>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14699"/>
                                        </p:tgtEl>
                                        <p:attrNameLst>
                                          <p:attrName>style.visibility</p:attrName>
                                        </p:attrNameLst>
                                      </p:cBhvr>
                                      <p:to>
                                        <p:strVal val="visible"/>
                                      </p:to>
                                    </p:set>
                                    <p:animEffect transition="in" filter="randombar(horizontal)">
                                      <p:cBhvr>
                                        <p:cTn id="17" dur="1000"/>
                                        <p:tgtEl>
                                          <p:spTgt spid="11469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14704"/>
                                        </p:tgtEl>
                                        <p:attrNameLst>
                                          <p:attrName>style.visibility</p:attrName>
                                        </p:attrNameLst>
                                      </p:cBhvr>
                                      <p:to>
                                        <p:strVal val="visible"/>
                                      </p:to>
                                    </p:set>
                                    <p:animEffect transition="in" filter="randombar(horizontal)">
                                      <p:cBhvr>
                                        <p:cTn id="22" dur="1000"/>
                                        <p:tgtEl>
                                          <p:spTgt spid="114704"/>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14703"/>
                                        </p:tgtEl>
                                        <p:attrNameLst>
                                          <p:attrName>style.visibility</p:attrName>
                                        </p:attrNameLst>
                                      </p:cBhvr>
                                      <p:to>
                                        <p:strVal val="visible"/>
                                      </p:to>
                                    </p:set>
                                    <p:animEffect transition="in" filter="randombar(horizontal)">
                                      <p:cBhvr>
                                        <p:cTn id="25" dur="1000"/>
                                        <p:tgtEl>
                                          <p:spTgt spid="11470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14712"/>
                                        </p:tgtEl>
                                        <p:attrNameLst>
                                          <p:attrName>style.visibility</p:attrName>
                                        </p:attrNameLst>
                                      </p:cBhvr>
                                      <p:to>
                                        <p:strVal val="visible"/>
                                      </p:to>
                                    </p:set>
                                    <p:animEffect transition="in" filter="randombar(horizontal)">
                                      <p:cBhvr>
                                        <p:cTn id="30" dur="1000"/>
                                        <p:tgtEl>
                                          <p:spTgt spid="114712"/>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14700"/>
                                        </p:tgtEl>
                                        <p:attrNameLst>
                                          <p:attrName>style.visibility</p:attrName>
                                        </p:attrNameLst>
                                      </p:cBhvr>
                                      <p:to>
                                        <p:strVal val="visible"/>
                                      </p:to>
                                    </p:set>
                                    <p:animEffect transition="in" filter="randombar(horizontal)">
                                      <p:cBhvr>
                                        <p:cTn id="33" dur="1000"/>
                                        <p:tgtEl>
                                          <p:spTgt spid="114700"/>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14705"/>
                                        </p:tgtEl>
                                        <p:attrNameLst>
                                          <p:attrName>style.visibility</p:attrName>
                                        </p:attrNameLst>
                                      </p:cBhvr>
                                      <p:to>
                                        <p:strVal val="visible"/>
                                      </p:to>
                                    </p:set>
                                    <p:animEffect transition="in" filter="randombar(horizontal)">
                                      <p:cBhvr>
                                        <p:cTn id="38" dur="1000"/>
                                        <p:tgtEl>
                                          <p:spTgt spid="114705"/>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14708"/>
                                        </p:tgtEl>
                                        <p:attrNameLst>
                                          <p:attrName>style.visibility</p:attrName>
                                        </p:attrNameLst>
                                      </p:cBhvr>
                                      <p:to>
                                        <p:strVal val="visible"/>
                                      </p:to>
                                    </p:set>
                                    <p:animEffect transition="in" filter="randombar(horizontal)">
                                      <p:cBhvr>
                                        <p:cTn id="41" dur="1000"/>
                                        <p:tgtEl>
                                          <p:spTgt spid="114708"/>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14713"/>
                                        </p:tgtEl>
                                        <p:attrNameLst>
                                          <p:attrName>style.visibility</p:attrName>
                                        </p:attrNameLst>
                                      </p:cBhvr>
                                      <p:to>
                                        <p:strVal val="visible"/>
                                      </p:to>
                                    </p:set>
                                    <p:animEffect transition="in" filter="randombar(horizontal)">
                                      <p:cBhvr>
                                        <p:cTn id="46" dur="1000"/>
                                        <p:tgtEl>
                                          <p:spTgt spid="114713"/>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14701"/>
                                        </p:tgtEl>
                                        <p:attrNameLst>
                                          <p:attrName>style.visibility</p:attrName>
                                        </p:attrNameLst>
                                      </p:cBhvr>
                                      <p:to>
                                        <p:strVal val="visible"/>
                                      </p:to>
                                    </p:set>
                                    <p:animEffect transition="in" filter="randombar(horizontal)">
                                      <p:cBhvr>
                                        <p:cTn id="49" dur="1000"/>
                                        <p:tgtEl>
                                          <p:spTgt spid="114701"/>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114706"/>
                                        </p:tgtEl>
                                        <p:attrNameLst>
                                          <p:attrName>style.visibility</p:attrName>
                                        </p:attrNameLst>
                                      </p:cBhvr>
                                      <p:to>
                                        <p:strVal val="visible"/>
                                      </p:to>
                                    </p:set>
                                    <p:animEffect transition="in" filter="randombar(horizontal)">
                                      <p:cBhvr>
                                        <p:cTn id="54" dur="1000"/>
                                        <p:tgtEl>
                                          <p:spTgt spid="114706"/>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114709"/>
                                        </p:tgtEl>
                                        <p:attrNameLst>
                                          <p:attrName>style.visibility</p:attrName>
                                        </p:attrNameLst>
                                      </p:cBhvr>
                                      <p:to>
                                        <p:strVal val="visible"/>
                                      </p:to>
                                    </p:set>
                                    <p:animEffect transition="in" filter="randombar(horizontal)">
                                      <p:cBhvr>
                                        <p:cTn id="57" dur="1000"/>
                                        <p:tgtEl>
                                          <p:spTgt spid="114709"/>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114714"/>
                                        </p:tgtEl>
                                        <p:attrNameLst>
                                          <p:attrName>style.visibility</p:attrName>
                                        </p:attrNameLst>
                                      </p:cBhvr>
                                      <p:to>
                                        <p:strVal val="visible"/>
                                      </p:to>
                                    </p:set>
                                    <p:animEffect transition="in" filter="randombar(horizontal)">
                                      <p:cBhvr>
                                        <p:cTn id="62" dur="1000"/>
                                        <p:tgtEl>
                                          <p:spTgt spid="114714"/>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114702"/>
                                        </p:tgtEl>
                                        <p:attrNameLst>
                                          <p:attrName>style.visibility</p:attrName>
                                        </p:attrNameLst>
                                      </p:cBhvr>
                                      <p:to>
                                        <p:strVal val="visible"/>
                                      </p:to>
                                    </p:set>
                                    <p:animEffect transition="in" filter="randombar(horizontal)">
                                      <p:cBhvr>
                                        <p:cTn id="65" dur="1000"/>
                                        <p:tgtEl>
                                          <p:spTgt spid="114702"/>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nodeType="clickEffect">
                                  <p:stCondLst>
                                    <p:cond delay="0"/>
                                  </p:stCondLst>
                                  <p:childTnLst>
                                    <p:set>
                                      <p:cBhvr>
                                        <p:cTn id="69" dur="1" fill="hold">
                                          <p:stCondLst>
                                            <p:cond delay="0"/>
                                          </p:stCondLst>
                                        </p:cTn>
                                        <p:tgtEl>
                                          <p:spTgt spid="114707"/>
                                        </p:tgtEl>
                                        <p:attrNameLst>
                                          <p:attrName>style.visibility</p:attrName>
                                        </p:attrNameLst>
                                      </p:cBhvr>
                                      <p:to>
                                        <p:strVal val="visible"/>
                                      </p:to>
                                    </p:set>
                                    <p:animEffect transition="in" filter="randombar(horizontal)">
                                      <p:cBhvr>
                                        <p:cTn id="70" dur="1000"/>
                                        <p:tgtEl>
                                          <p:spTgt spid="114707"/>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114710"/>
                                        </p:tgtEl>
                                        <p:attrNameLst>
                                          <p:attrName>style.visibility</p:attrName>
                                        </p:attrNameLst>
                                      </p:cBhvr>
                                      <p:to>
                                        <p:strVal val="visible"/>
                                      </p:to>
                                    </p:set>
                                    <p:animEffect transition="in" filter="randombar(horizontal)">
                                      <p:cBhvr>
                                        <p:cTn id="73" dur="1000"/>
                                        <p:tgtEl>
                                          <p:spTgt spid="114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6" grpId="0" animBg="1"/>
      <p:bldP spid="114699" grpId="0" animBg="1"/>
      <p:bldP spid="114700" grpId="0" animBg="1"/>
      <p:bldP spid="114701" grpId="0" animBg="1"/>
      <p:bldP spid="114702" grpId="0" animBg="1"/>
      <p:bldP spid="114703" grpId="0"/>
      <p:bldP spid="114708" grpId="0"/>
      <p:bldP spid="114709" grpId="0"/>
      <p:bldP spid="1147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4" name="Rectangle 2"/>
          <p:cNvSpPr>
            <a:spLocks noGrp="1"/>
          </p:cNvSpPr>
          <p:nvPr>
            <p:ph type="title"/>
          </p:nvPr>
        </p:nvSpPr>
        <p:spPr>
          <a:xfrm>
            <a:off x="468313" y="620713"/>
            <a:ext cx="8229600" cy="723900"/>
          </a:xfrm>
          <a:ln/>
        </p:spPr>
        <p:txBody>
          <a:bodyPr vert="horz" wrap="square" lIns="0" tIns="45720" rIns="0" bIns="0" anchor="b"/>
          <a:p>
            <a:pPr eaLnBrk="1" hangingPunct="1"/>
            <a:r>
              <a:rPr lang="zh-CN" altLang="en-US" sz="4800" b="1" dirty="0"/>
              <a:t>三、怎么研究？</a:t>
            </a:r>
            <a:endParaRPr lang="zh-CN" altLang="en-US" sz="4800" b="1" dirty="0"/>
          </a:p>
        </p:txBody>
      </p:sp>
      <p:sp>
        <p:nvSpPr>
          <p:cNvPr id="115715" name="文本框 115714"/>
          <p:cNvSpPr txBox="1"/>
          <p:nvPr/>
        </p:nvSpPr>
        <p:spPr>
          <a:xfrm>
            <a:off x="323850" y="2997200"/>
            <a:ext cx="1008063" cy="366713"/>
          </a:xfrm>
          <a:prstGeom prst="rect">
            <a:avLst/>
          </a:prstGeom>
          <a:noFill/>
          <a:ln w="9525">
            <a:noFill/>
          </a:ln>
        </p:spPr>
        <p:txBody>
          <a:bodyPr>
            <a:spAutoFit/>
          </a:bodyPr>
          <a:p>
            <a:pPr>
              <a:spcBef>
                <a:spcPct val="50000"/>
              </a:spcBef>
            </a:pPr>
            <a:endParaRPr lang="zh-CN" altLang="en-US" dirty="0">
              <a:latin typeface="Arial" panose="020B0604020202020204" pitchFamily="34" charset="0"/>
            </a:endParaRPr>
          </a:p>
        </p:txBody>
      </p:sp>
      <p:sp>
        <p:nvSpPr>
          <p:cNvPr id="115716" name="文本框 115715"/>
          <p:cNvSpPr txBox="1"/>
          <p:nvPr/>
        </p:nvSpPr>
        <p:spPr>
          <a:xfrm>
            <a:off x="611188" y="2349500"/>
            <a:ext cx="792162" cy="2735263"/>
          </a:xfrm>
          <a:prstGeom prst="rect">
            <a:avLst/>
          </a:prstGeom>
          <a:solidFill>
            <a:srgbClr val="FFFFFF"/>
          </a:solidFill>
          <a:ln w="9525" cap="flat" cmpd="sng">
            <a:solidFill>
              <a:srgbClr val="000000"/>
            </a:solidFill>
            <a:prstDash val="solid"/>
            <a:miter/>
            <a:headEnd type="none" w="med" len="med"/>
            <a:tailEnd type="none" w="med" len="med"/>
          </a:ln>
        </p:spPr>
        <p:txBody>
          <a:bodyPr/>
          <a:p>
            <a:pPr algn="ctr">
              <a:lnSpc>
                <a:spcPct val="160000"/>
              </a:lnSpc>
            </a:pPr>
            <a:r>
              <a:rPr lang="zh-CN" altLang="en-US" sz="2400" b="1" dirty="0">
                <a:solidFill>
                  <a:srgbClr val="FF0000"/>
                </a:solidFill>
                <a:latin typeface="Times New Roman" panose="02020603050405020304" pitchFamily="18" charset="0"/>
                <a:ea typeface="黑体" panose="02010609060101010101" pitchFamily="2" charset="-122"/>
              </a:rPr>
              <a:t>研究</a:t>
            </a:r>
            <a:endParaRPr lang="zh-CN" altLang="en-US" sz="2400" b="1" dirty="0">
              <a:solidFill>
                <a:srgbClr val="FF0000"/>
              </a:solidFill>
              <a:latin typeface="Times New Roman" panose="02020603050405020304" pitchFamily="18" charset="0"/>
              <a:ea typeface="黑体" panose="02010609060101010101" pitchFamily="2" charset="-122"/>
            </a:endParaRPr>
          </a:p>
          <a:p>
            <a:pPr algn="ctr">
              <a:lnSpc>
                <a:spcPct val="160000"/>
              </a:lnSpc>
            </a:pPr>
            <a:r>
              <a:rPr lang="zh-CN" altLang="en-US" sz="2400" b="1" dirty="0">
                <a:solidFill>
                  <a:srgbClr val="FF0000"/>
                </a:solidFill>
                <a:latin typeface="Times New Roman" panose="02020603050405020304" pitchFamily="18" charset="0"/>
                <a:ea typeface="黑体" panose="02010609060101010101" pitchFamily="2" charset="-122"/>
              </a:rPr>
              <a:t>程序</a:t>
            </a:r>
            <a:endParaRPr lang="zh-CN" altLang="en-US" sz="2400" b="1" dirty="0">
              <a:solidFill>
                <a:srgbClr val="FF0000"/>
              </a:solidFill>
              <a:latin typeface="Arial" panose="020B0604020202020204" pitchFamily="34" charset="0"/>
              <a:ea typeface="黑体" panose="02010609060101010101" pitchFamily="2" charset="-122"/>
            </a:endParaRPr>
          </a:p>
        </p:txBody>
      </p:sp>
      <p:sp>
        <p:nvSpPr>
          <p:cNvPr id="115717" name="直接连接符 115716"/>
          <p:cNvSpPr/>
          <p:nvPr/>
        </p:nvSpPr>
        <p:spPr>
          <a:xfrm flipV="1">
            <a:off x="1403350" y="2060575"/>
            <a:ext cx="1152525" cy="863600"/>
          </a:xfrm>
          <a:prstGeom prst="line">
            <a:avLst/>
          </a:prstGeom>
          <a:ln w="9525" cap="flat" cmpd="sng">
            <a:solidFill>
              <a:schemeClr val="tx1"/>
            </a:solidFill>
            <a:prstDash val="solid"/>
            <a:headEnd type="none" w="med" len="med"/>
            <a:tailEnd type="none" w="med" len="med"/>
          </a:ln>
        </p:spPr>
      </p:sp>
      <p:sp>
        <p:nvSpPr>
          <p:cNvPr id="115718" name="文本框 115717"/>
          <p:cNvSpPr txBox="1"/>
          <p:nvPr/>
        </p:nvSpPr>
        <p:spPr>
          <a:xfrm>
            <a:off x="2555875" y="1700213"/>
            <a:ext cx="1511300" cy="649287"/>
          </a:xfrm>
          <a:prstGeom prst="rect">
            <a:avLst/>
          </a:prstGeom>
          <a:solidFill>
            <a:srgbClr val="FFFFFF"/>
          </a:solidFill>
          <a:ln w="9525" cap="flat" cmpd="sng">
            <a:solidFill>
              <a:srgbClr val="000000"/>
            </a:solidFill>
            <a:prstDash val="solid"/>
            <a:miter/>
            <a:headEnd type="none" w="med" len="med"/>
            <a:tailEnd type="none" w="med" len="med"/>
          </a:ln>
        </p:spPr>
        <p:txBody>
          <a:bodyPr/>
          <a:p>
            <a:pPr algn="ctr"/>
            <a:r>
              <a:rPr lang="zh-CN" altLang="en-US" sz="2000" b="1" dirty="0">
                <a:latin typeface="Times New Roman" panose="02020603050405020304" pitchFamily="18" charset="0"/>
                <a:ea typeface="黑体" panose="02010609060101010101" pitchFamily="2" charset="-122"/>
              </a:rPr>
              <a:t>老    师</a:t>
            </a:r>
            <a:endParaRPr lang="zh-CN" altLang="en-US" sz="2000" b="1" dirty="0">
              <a:latin typeface="Arial" panose="020B0604020202020204" pitchFamily="34" charset="0"/>
              <a:ea typeface="黑体" panose="02010609060101010101" pitchFamily="2" charset="-122"/>
            </a:endParaRPr>
          </a:p>
        </p:txBody>
      </p:sp>
      <p:sp>
        <p:nvSpPr>
          <p:cNvPr id="115719" name="文本框 115718"/>
          <p:cNvSpPr txBox="1"/>
          <p:nvPr/>
        </p:nvSpPr>
        <p:spPr>
          <a:xfrm>
            <a:off x="2555875" y="2708275"/>
            <a:ext cx="1655763" cy="649288"/>
          </a:xfrm>
          <a:prstGeom prst="rect">
            <a:avLst/>
          </a:prstGeom>
          <a:solidFill>
            <a:srgbClr val="FFFFFF"/>
          </a:solidFill>
          <a:ln w="9525" cap="flat" cmpd="sng">
            <a:solidFill>
              <a:srgbClr val="000000"/>
            </a:solidFill>
            <a:prstDash val="solid"/>
            <a:miter/>
            <a:headEnd type="none" w="med" len="med"/>
            <a:tailEnd type="none" w="med" len="med"/>
          </a:ln>
        </p:spPr>
        <p:txBody>
          <a:bodyPr/>
          <a:p>
            <a:pPr algn="ctr"/>
            <a:r>
              <a:rPr lang="zh-CN" altLang="en-US" sz="2000" b="1" dirty="0">
                <a:latin typeface="Times New Roman" panose="02020603050405020304" pitchFamily="18" charset="0"/>
                <a:ea typeface="黑体" panose="02010609060101010101" pitchFamily="2" charset="-122"/>
              </a:rPr>
              <a:t>学    生</a:t>
            </a:r>
            <a:endParaRPr lang="zh-CN" altLang="en-US" sz="2000" b="1" dirty="0">
              <a:latin typeface="Arial" panose="020B0604020202020204" pitchFamily="34" charset="0"/>
              <a:ea typeface="黑体" panose="02010609060101010101" pitchFamily="2" charset="-122"/>
            </a:endParaRPr>
          </a:p>
        </p:txBody>
      </p:sp>
      <p:sp>
        <p:nvSpPr>
          <p:cNvPr id="115720" name="文本框 115719"/>
          <p:cNvSpPr txBox="1"/>
          <p:nvPr/>
        </p:nvSpPr>
        <p:spPr>
          <a:xfrm>
            <a:off x="2555875" y="3716338"/>
            <a:ext cx="1655763" cy="649287"/>
          </a:xfrm>
          <a:prstGeom prst="rect">
            <a:avLst/>
          </a:prstGeom>
          <a:solidFill>
            <a:srgbClr val="FFFFFF"/>
          </a:solidFill>
          <a:ln w="9525" cap="flat" cmpd="sng">
            <a:solidFill>
              <a:srgbClr val="000000"/>
            </a:solidFill>
            <a:prstDash val="solid"/>
            <a:miter/>
            <a:headEnd type="none" w="med" len="med"/>
            <a:tailEnd type="none" w="med" len="med"/>
          </a:ln>
        </p:spPr>
        <p:txBody>
          <a:bodyPr/>
          <a:p>
            <a:pPr algn="ctr"/>
            <a:r>
              <a:rPr lang="zh-CN" altLang="en-US" sz="2000" b="1" dirty="0">
                <a:latin typeface="Times New Roman" panose="02020603050405020304" pitchFamily="18" charset="0"/>
                <a:ea typeface="黑体" panose="02010609060101010101" pitchFamily="2" charset="-122"/>
              </a:rPr>
              <a:t>师     生</a:t>
            </a:r>
            <a:endParaRPr lang="zh-CN" altLang="en-US" sz="2000" b="1" dirty="0">
              <a:latin typeface="Arial" panose="020B0604020202020204" pitchFamily="34" charset="0"/>
              <a:ea typeface="黑体" panose="02010609060101010101" pitchFamily="2" charset="-122"/>
            </a:endParaRPr>
          </a:p>
        </p:txBody>
      </p:sp>
      <p:sp>
        <p:nvSpPr>
          <p:cNvPr id="115721" name="文本框 115720"/>
          <p:cNvSpPr txBox="1"/>
          <p:nvPr/>
        </p:nvSpPr>
        <p:spPr>
          <a:xfrm>
            <a:off x="2484438" y="4724400"/>
            <a:ext cx="1655762" cy="649288"/>
          </a:xfrm>
          <a:prstGeom prst="rect">
            <a:avLst/>
          </a:prstGeom>
          <a:solidFill>
            <a:srgbClr val="FFFFFF"/>
          </a:solidFill>
          <a:ln w="9525" cap="flat" cmpd="sng">
            <a:solidFill>
              <a:srgbClr val="000000"/>
            </a:solidFill>
            <a:prstDash val="solid"/>
            <a:miter/>
            <a:headEnd type="none" w="med" len="med"/>
            <a:tailEnd type="none" w="med" len="med"/>
          </a:ln>
        </p:spPr>
        <p:txBody>
          <a:bodyPr/>
          <a:p>
            <a:pPr algn="ctr"/>
            <a:r>
              <a:rPr lang="zh-CN" altLang="en-US" sz="2000" b="1" dirty="0">
                <a:latin typeface="Times New Roman" panose="02020603050405020304" pitchFamily="18" charset="0"/>
                <a:ea typeface="黑体" panose="02010609060101010101" pitchFamily="2" charset="-122"/>
              </a:rPr>
              <a:t>家   长</a:t>
            </a:r>
            <a:endParaRPr lang="zh-CN" altLang="en-US" sz="2000" b="1" dirty="0">
              <a:latin typeface="Times New Roman" panose="02020603050405020304" pitchFamily="18" charset="0"/>
              <a:ea typeface="黑体" panose="02010609060101010101" pitchFamily="2" charset="-122"/>
            </a:endParaRPr>
          </a:p>
          <a:p>
            <a:pPr algn="ctr"/>
            <a:r>
              <a:rPr lang="zh-CN" altLang="en-US" sz="2000" b="1" dirty="0">
                <a:latin typeface="Times New Roman" panose="02020603050405020304" pitchFamily="18" charset="0"/>
                <a:ea typeface="黑体" panose="02010609060101010101" pitchFamily="2" charset="-122"/>
              </a:rPr>
              <a:t>学    生</a:t>
            </a:r>
            <a:endParaRPr lang="zh-CN" altLang="en-US" sz="2000" b="1" dirty="0">
              <a:latin typeface="Arial" panose="020B0604020202020204" pitchFamily="34" charset="0"/>
              <a:ea typeface="黑体" panose="02010609060101010101" pitchFamily="2" charset="-122"/>
            </a:endParaRPr>
          </a:p>
        </p:txBody>
      </p:sp>
      <p:sp>
        <p:nvSpPr>
          <p:cNvPr id="115722" name="矩形 115721"/>
          <p:cNvSpPr/>
          <p:nvPr/>
        </p:nvSpPr>
        <p:spPr>
          <a:xfrm>
            <a:off x="5364163" y="1633538"/>
            <a:ext cx="3384550" cy="641350"/>
          </a:xfrm>
          <a:prstGeom prst="rect">
            <a:avLst/>
          </a:prstGeom>
          <a:noFill/>
          <a:ln w="9525">
            <a:noFill/>
          </a:ln>
        </p:spPr>
        <p:txBody>
          <a:bodyPr anchor="ctr">
            <a:spAutoFit/>
          </a:bodyPr>
          <a:p>
            <a:pPr eaLnBrk="0" hangingPunct="0"/>
            <a:r>
              <a:rPr lang="zh-CN" altLang="en-US" dirty="0">
                <a:latin typeface="Arial" panose="020B0604020202020204" pitchFamily="34" charset="0"/>
              </a:rPr>
              <a:t>教师先行，学科联动，挖掘游戏活动素材 </a:t>
            </a:r>
            <a:endParaRPr lang="zh-CN" altLang="en-US" dirty="0">
              <a:latin typeface="Arial" panose="020B0604020202020204" pitchFamily="34" charset="0"/>
            </a:endParaRPr>
          </a:p>
        </p:txBody>
      </p:sp>
      <p:sp>
        <p:nvSpPr>
          <p:cNvPr id="115723" name="直接连接符 115722"/>
          <p:cNvSpPr/>
          <p:nvPr/>
        </p:nvSpPr>
        <p:spPr>
          <a:xfrm>
            <a:off x="4572000" y="1989138"/>
            <a:ext cx="792163" cy="0"/>
          </a:xfrm>
          <a:prstGeom prst="line">
            <a:avLst/>
          </a:prstGeom>
          <a:ln w="9525" cap="flat" cmpd="sng">
            <a:solidFill>
              <a:schemeClr val="tx1"/>
            </a:solidFill>
            <a:prstDash val="solid"/>
            <a:headEnd type="none" w="med" len="med"/>
            <a:tailEnd type="none" w="med" len="med"/>
          </a:ln>
        </p:spPr>
      </p:sp>
      <p:sp>
        <p:nvSpPr>
          <p:cNvPr id="115724" name="直接连接符 115723"/>
          <p:cNvSpPr/>
          <p:nvPr/>
        </p:nvSpPr>
        <p:spPr>
          <a:xfrm>
            <a:off x="4643438" y="2997200"/>
            <a:ext cx="792162" cy="0"/>
          </a:xfrm>
          <a:prstGeom prst="line">
            <a:avLst/>
          </a:prstGeom>
          <a:ln w="9525" cap="flat" cmpd="sng">
            <a:solidFill>
              <a:schemeClr val="tx1"/>
            </a:solidFill>
            <a:prstDash val="solid"/>
            <a:headEnd type="none" w="med" len="med"/>
            <a:tailEnd type="none" w="med" len="med"/>
          </a:ln>
        </p:spPr>
      </p:sp>
      <p:sp>
        <p:nvSpPr>
          <p:cNvPr id="115725" name="直接连接符 115724"/>
          <p:cNvSpPr/>
          <p:nvPr/>
        </p:nvSpPr>
        <p:spPr>
          <a:xfrm>
            <a:off x="4716463" y="4005263"/>
            <a:ext cx="792162" cy="0"/>
          </a:xfrm>
          <a:prstGeom prst="line">
            <a:avLst/>
          </a:prstGeom>
          <a:ln w="9525" cap="flat" cmpd="sng">
            <a:solidFill>
              <a:schemeClr val="tx1"/>
            </a:solidFill>
            <a:prstDash val="solid"/>
            <a:headEnd type="none" w="med" len="med"/>
            <a:tailEnd type="none" w="med" len="med"/>
          </a:ln>
        </p:spPr>
      </p:sp>
      <p:sp>
        <p:nvSpPr>
          <p:cNvPr id="115726" name="直接连接符 115725"/>
          <p:cNvSpPr/>
          <p:nvPr/>
        </p:nvSpPr>
        <p:spPr>
          <a:xfrm>
            <a:off x="4643438" y="5084763"/>
            <a:ext cx="792162" cy="0"/>
          </a:xfrm>
          <a:prstGeom prst="line">
            <a:avLst/>
          </a:prstGeom>
          <a:ln w="9525" cap="flat" cmpd="sng">
            <a:solidFill>
              <a:schemeClr val="tx1"/>
            </a:solidFill>
            <a:prstDash val="solid"/>
            <a:headEnd type="none" w="med" len="med"/>
            <a:tailEnd type="none" w="med" len="med"/>
          </a:ln>
        </p:spPr>
      </p:sp>
      <p:sp>
        <p:nvSpPr>
          <p:cNvPr id="115727" name="矩形 115726"/>
          <p:cNvSpPr/>
          <p:nvPr/>
        </p:nvSpPr>
        <p:spPr>
          <a:xfrm>
            <a:off x="5435600" y="2644775"/>
            <a:ext cx="3313113" cy="641350"/>
          </a:xfrm>
          <a:prstGeom prst="rect">
            <a:avLst/>
          </a:prstGeom>
          <a:noFill/>
          <a:ln w="9525">
            <a:noFill/>
          </a:ln>
        </p:spPr>
        <p:txBody>
          <a:bodyPr anchor="ctr">
            <a:spAutoFit/>
          </a:bodyPr>
          <a:p>
            <a:pPr eaLnBrk="0" hangingPunct="0"/>
            <a:r>
              <a:rPr lang="zh-CN" altLang="en-US" dirty="0">
                <a:latin typeface="Arial" panose="020B0604020202020204" pitchFamily="34" charset="0"/>
              </a:rPr>
              <a:t>自主合作，生生互动，演练游戏活动内容 </a:t>
            </a:r>
            <a:endParaRPr lang="zh-CN" altLang="en-US" dirty="0">
              <a:latin typeface="Arial" panose="020B0604020202020204" pitchFamily="34" charset="0"/>
            </a:endParaRPr>
          </a:p>
        </p:txBody>
      </p:sp>
      <p:sp>
        <p:nvSpPr>
          <p:cNvPr id="115728" name="矩形 115727"/>
          <p:cNvSpPr/>
          <p:nvPr/>
        </p:nvSpPr>
        <p:spPr>
          <a:xfrm>
            <a:off x="5508625" y="3652838"/>
            <a:ext cx="3240088" cy="641350"/>
          </a:xfrm>
          <a:prstGeom prst="rect">
            <a:avLst/>
          </a:prstGeom>
          <a:noFill/>
          <a:ln w="9525">
            <a:noFill/>
          </a:ln>
        </p:spPr>
        <p:txBody>
          <a:bodyPr anchor="ctr">
            <a:spAutoFit/>
          </a:bodyPr>
          <a:p>
            <a:pPr eaLnBrk="0" hangingPunct="0"/>
            <a:r>
              <a:rPr lang="zh-CN" altLang="en-US" dirty="0">
                <a:latin typeface="Arial" panose="020B0604020202020204" pitchFamily="34" charset="0"/>
              </a:rPr>
              <a:t>经历过程，师生互动，共创游戏活动作品</a:t>
            </a:r>
            <a:endParaRPr lang="zh-CN" altLang="en-US" dirty="0">
              <a:latin typeface="Arial" panose="020B0604020202020204" pitchFamily="34" charset="0"/>
            </a:endParaRPr>
          </a:p>
        </p:txBody>
      </p:sp>
      <p:sp>
        <p:nvSpPr>
          <p:cNvPr id="115729" name="矩形 115728"/>
          <p:cNvSpPr/>
          <p:nvPr/>
        </p:nvSpPr>
        <p:spPr>
          <a:xfrm>
            <a:off x="5435600" y="4732338"/>
            <a:ext cx="3240088" cy="641350"/>
          </a:xfrm>
          <a:prstGeom prst="rect">
            <a:avLst/>
          </a:prstGeom>
          <a:noFill/>
          <a:ln w="9525">
            <a:noFill/>
          </a:ln>
        </p:spPr>
        <p:txBody>
          <a:bodyPr anchor="ctr">
            <a:spAutoFit/>
          </a:bodyPr>
          <a:p>
            <a:pPr eaLnBrk="0" hangingPunct="0"/>
            <a:r>
              <a:rPr lang="zh-CN" altLang="en-US" dirty="0">
                <a:latin typeface="Arial" panose="020B0604020202020204" pitchFamily="34" charset="0"/>
              </a:rPr>
              <a:t>家长介入，与生联动，民间传统游戏得以延续 </a:t>
            </a:r>
            <a:endParaRPr lang="zh-CN" altLang="en-US" dirty="0">
              <a:latin typeface="Arial" panose="020B0604020202020204" pitchFamily="34" charset="0"/>
            </a:endParaRPr>
          </a:p>
        </p:txBody>
      </p:sp>
      <p:sp>
        <p:nvSpPr>
          <p:cNvPr id="115730" name="直接连接符 115729"/>
          <p:cNvSpPr/>
          <p:nvPr/>
        </p:nvSpPr>
        <p:spPr>
          <a:xfrm flipV="1">
            <a:off x="1403350" y="2997200"/>
            <a:ext cx="1152525" cy="503238"/>
          </a:xfrm>
          <a:prstGeom prst="line">
            <a:avLst/>
          </a:prstGeom>
          <a:ln w="9525" cap="flat" cmpd="sng">
            <a:solidFill>
              <a:schemeClr val="tx1"/>
            </a:solidFill>
            <a:prstDash val="solid"/>
            <a:headEnd type="none" w="med" len="med"/>
            <a:tailEnd type="none" w="med" len="med"/>
          </a:ln>
        </p:spPr>
      </p:sp>
      <p:sp>
        <p:nvSpPr>
          <p:cNvPr id="115731" name="直接连接符 115730"/>
          <p:cNvSpPr/>
          <p:nvPr/>
        </p:nvSpPr>
        <p:spPr>
          <a:xfrm flipV="1">
            <a:off x="1403350" y="4076700"/>
            <a:ext cx="1152525" cy="144463"/>
          </a:xfrm>
          <a:prstGeom prst="line">
            <a:avLst/>
          </a:prstGeom>
          <a:ln w="9525" cap="flat" cmpd="sng">
            <a:solidFill>
              <a:schemeClr val="tx1"/>
            </a:solidFill>
            <a:prstDash val="solid"/>
            <a:headEnd type="none" w="med" len="med"/>
            <a:tailEnd type="none" w="med" len="med"/>
          </a:ln>
        </p:spPr>
      </p:sp>
      <p:sp>
        <p:nvSpPr>
          <p:cNvPr id="115732" name="直接连接符 115731"/>
          <p:cNvSpPr/>
          <p:nvPr/>
        </p:nvSpPr>
        <p:spPr>
          <a:xfrm>
            <a:off x="1403350" y="4868863"/>
            <a:ext cx="1081088" cy="288925"/>
          </a:xfrm>
          <a:prstGeom prst="line">
            <a:avLst/>
          </a:prstGeom>
          <a:ln w="9525" cap="flat" cmpd="sng">
            <a:solidFill>
              <a:schemeClr val="tx1"/>
            </a:solidFill>
            <a:prstDash val="soli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5716"/>
                                        </p:tgtEl>
                                        <p:attrNameLst>
                                          <p:attrName>style.visibility</p:attrName>
                                        </p:attrNameLst>
                                      </p:cBhvr>
                                      <p:to>
                                        <p:strVal val="visible"/>
                                      </p:to>
                                    </p:set>
                                    <p:animEffect transition="in" filter="fade">
                                      <p:cBhvr>
                                        <p:cTn id="7" dur="1000"/>
                                        <p:tgtEl>
                                          <p:spTgt spid="115716"/>
                                        </p:tgtEl>
                                      </p:cBhvr>
                                    </p:animEffect>
                                    <p:anim calcmode="lin" valueType="num">
                                      <p:cBhvr>
                                        <p:cTn id="8" dur="1000" fill="hold"/>
                                        <p:tgtEl>
                                          <p:spTgt spid="115716"/>
                                        </p:tgtEl>
                                        <p:attrNameLst>
                                          <p:attrName>ppt_x</p:attrName>
                                        </p:attrNameLst>
                                      </p:cBhvr>
                                      <p:tavLst>
                                        <p:tav tm="0">
                                          <p:val>
                                            <p:strVal val="#ppt_x"/>
                                          </p:val>
                                        </p:tav>
                                        <p:tav tm="100000">
                                          <p:val>
                                            <p:strVal val="#ppt_x"/>
                                          </p:val>
                                        </p:tav>
                                      </p:tavLst>
                                    </p:anim>
                                    <p:anim calcmode="lin" valueType="num">
                                      <p:cBhvr>
                                        <p:cTn id="9" dur="1000" fill="hold"/>
                                        <p:tgtEl>
                                          <p:spTgt spid="1157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15717"/>
                                        </p:tgtEl>
                                        <p:attrNameLst>
                                          <p:attrName>style.visibility</p:attrName>
                                        </p:attrNameLst>
                                      </p:cBhvr>
                                      <p:to>
                                        <p:strVal val="visible"/>
                                      </p:to>
                                    </p:set>
                                    <p:animEffect transition="in" filter="randombar(horizontal)">
                                      <p:cBhvr>
                                        <p:cTn id="14" dur="1000"/>
                                        <p:tgtEl>
                                          <p:spTgt spid="115717"/>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15718"/>
                                        </p:tgtEl>
                                        <p:attrNameLst>
                                          <p:attrName>style.visibility</p:attrName>
                                        </p:attrNameLst>
                                      </p:cBhvr>
                                      <p:to>
                                        <p:strVal val="visible"/>
                                      </p:to>
                                    </p:set>
                                    <p:animEffect transition="in" filter="randombar(horizontal)">
                                      <p:cBhvr>
                                        <p:cTn id="17" dur="1000"/>
                                        <p:tgtEl>
                                          <p:spTgt spid="11571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15723"/>
                                        </p:tgtEl>
                                        <p:attrNameLst>
                                          <p:attrName>style.visibility</p:attrName>
                                        </p:attrNameLst>
                                      </p:cBhvr>
                                      <p:to>
                                        <p:strVal val="visible"/>
                                      </p:to>
                                    </p:set>
                                    <p:animEffect transition="in" filter="randombar(horizontal)">
                                      <p:cBhvr>
                                        <p:cTn id="22" dur="1000"/>
                                        <p:tgtEl>
                                          <p:spTgt spid="115723"/>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15722"/>
                                        </p:tgtEl>
                                        <p:attrNameLst>
                                          <p:attrName>style.visibility</p:attrName>
                                        </p:attrNameLst>
                                      </p:cBhvr>
                                      <p:to>
                                        <p:strVal val="visible"/>
                                      </p:to>
                                    </p:set>
                                    <p:animEffect transition="in" filter="randombar(horizontal)">
                                      <p:cBhvr>
                                        <p:cTn id="25" dur="1000"/>
                                        <p:tgtEl>
                                          <p:spTgt spid="115722"/>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15730"/>
                                        </p:tgtEl>
                                        <p:attrNameLst>
                                          <p:attrName>style.visibility</p:attrName>
                                        </p:attrNameLst>
                                      </p:cBhvr>
                                      <p:to>
                                        <p:strVal val="visible"/>
                                      </p:to>
                                    </p:set>
                                    <p:animEffect transition="in" filter="randombar(horizontal)">
                                      <p:cBhvr>
                                        <p:cTn id="30" dur="1000"/>
                                        <p:tgtEl>
                                          <p:spTgt spid="115730"/>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15719"/>
                                        </p:tgtEl>
                                        <p:attrNameLst>
                                          <p:attrName>style.visibility</p:attrName>
                                        </p:attrNameLst>
                                      </p:cBhvr>
                                      <p:to>
                                        <p:strVal val="visible"/>
                                      </p:to>
                                    </p:set>
                                    <p:animEffect transition="in" filter="randombar(horizontal)">
                                      <p:cBhvr>
                                        <p:cTn id="33" dur="1000"/>
                                        <p:tgtEl>
                                          <p:spTgt spid="115719"/>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15724"/>
                                        </p:tgtEl>
                                        <p:attrNameLst>
                                          <p:attrName>style.visibility</p:attrName>
                                        </p:attrNameLst>
                                      </p:cBhvr>
                                      <p:to>
                                        <p:strVal val="visible"/>
                                      </p:to>
                                    </p:set>
                                    <p:animEffect transition="in" filter="randombar(horizontal)">
                                      <p:cBhvr>
                                        <p:cTn id="38" dur="1000"/>
                                        <p:tgtEl>
                                          <p:spTgt spid="11572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15727"/>
                                        </p:tgtEl>
                                        <p:attrNameLst>
                                          <p:attrName>style.visibility</p:attrName>
                                        </p:attrNameLst>
                                      </p:cBhvr>
                                      <p:to>
                                        <p:strVal val="visible"/>
                                      </p:to>
                                    </p:set>
                                    <p:animEffect transition="in" filter="randombar(horizontal)">
                                      <p:cBhvr>
                                        <p:cTn id="41" dur="1000"/>
                                        <p:tgtEl>
                                          <p:spTgt spid="115727"/>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15731"/>
                                        </p:tgtEl>
                                        <p:attrNameLst>
                                          <p:attrName>style.visibility</p:attrName>
                                        </p:attrNameLst>
                                      </p:cBhvr>
                                      <p:to>
                                        <p:strVal val="visible"/>
                                      </p:to>
                                    </p:set>
                                    <p:animEffect transition="in" filter="randombar(horizontal)">
                                      <p:cBhvr>
                                        <p:cTn id="46" dur="1000"/>
                                        <p:tgtEl>
                                          <p:spTgt spid="115731"/>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15720"/>
                                        </p:tgtEl>
                                        <p:attrNameLst>
                                          <p:attrName>style.visibility</p:attrName>
                                        </p:attrNameLst>
                                      </p:cBhvr>
                                      <p:to>
                                        <p:strVal val="visible"/>
                                      </p:to>
                                    </p:set>
                                    <p:animEffect transition="in" filter="randombar(horizontal)">
                                      <p:cBhvr>
                                        <p:cTn id="49" dur="1000"/>
                                        <p:tgtEl>
                                          <p:spTgt spid="115720"/>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115725"/>
                                        </p:tgtEl>
                                        <p:attrNameLst>
                                          <p:attrName>style.visibility</p:attrName>
                                        </p:attrNameLst>
                                      </p:cBhvr>
                                      <p:to>
                                        <p:strVal val="visible"/>
                                      </p:to>
                                    </p:set>
                                    <p:animEffect transition="in" filter="randombar(horizontal)">
                                      <p:cBhvr>
                                        <p:cTn id="54" dur="1000"/>
                                        <p:tgtEl>
                                          <p:spTgt spid="115725"/>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115728"/>
                                        </p:tgtEl>
                                        <p:attrNameLst>
                                          <p:attrName>style.visibility</p:attrName>
                                        </p:attrNameLst>
                                      </p:cBhvr>
                                      <p:to>
                                        <p:strVal val="visible"/>
                                      </p:to>
                                    </p:set>
                                    <p:animEffect transition="in" filter="randombar(horizontal)">
                                      <p:cBhvr>
                                        <p:cTn id="57" dur="1000"/>
                                        <p:tgtEl>
                                          <p:spTgt spid="115728"/>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115732"/>
                                        </p:tgtEl>
                                        <p:attrNameLst>
                                          <p:attrName>style.visibility</p:attrName>
                                        </p:attrNameLst>
                                      </p:cBhvr>
                                      <p:to>
                                        <p:strVal val="visible"/>
                                      </p:to>
                                    </p:set>
                                    <p:animEffect transition="in" filter="randombar(horizontal)">
                                      <p:cBhvr>
                                        <p:cTn id="62" dur="1000"/>
                                        <p:tgtEl>
                                          <p:spTgt spid="115732"/>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115721"/>
                                        </p:tgtEl>
                                        <p:attrNameLst>
                                          <p:attrName>style.visibility</p:attrName>
                                        </p:attrNameLst>
                                      </p:cBhvr>
                                      <p:to>
                                        <p:strVal val="visible"/>
                                      </p:to>
                                    </p:set>
                                    <p:animEffect transition="in" filter="randombar(horizontal)">
                                      <p:cBhvr>
                                        <p:cTn id="65" dur="1000"/>
                                        <p:tgtEl>
                                          <p:spTgt spid="115721"/>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nodeType="clickEffect">
                                  <p:stCondLst>
                                    <p:cond delay="0"/>
                                  </p:stCondLst>
                                  <p:childTnLst>
                                    <p:set>
                                      <p:cBhvr>
                                        <p:cTn id="69" dur="1" fill="hold">
                                          <p:stCondLst>
                                            <p:cond delay="0"/>
                                          </p:stCondLst>
                                        </p:cTn>
                                        <p:tgtEl>
                                          <p:spTgt spid="115726"/>
                                        </p:tgtEl>
                                        <p:attrNameLst>
                                          <p:attrName>style.visibility</p:attrName>
                                        </p:attrNameLst>
                                      </p:cBhvr>
                                      <p:to>
                                        <p:strVal val="visible"/>
                                      </p:to>
                                    </p:set>
                                    <p:animEffect transition="in" filter="randombar(horizontal)">
                                      <p:cBhvr>
                                        <p:cTn id="70" dur="1000"/>
                                        <p:tgtEl>
                                          <p:spTgt spid="115726"/>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115729"/>
                                        </p:tgtEl>
                                        <p:attrNameLst>
                                          <p:attrName>style.visibility</p:attrName>
                                        </p:attrNameLst>
                                      </p:cBhvr>
                                      <p:to>
                                        <p:strVal val="visible"/>
                                      </p:to>
                                    </p:set>
                                    <p:animEffect transition="in" filter="randombar(horizontal)">
                                      <p:cBhvr>
                                        <p:cTn id="73" dur="1000"/>
                                        <p:tgtEl>
                                          <p:spTgt spid="115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animBg="1"/>
      <p:bldP spid="115718" grpId="0" animBg="1"/>
      <p:bldP spid="115719" grpId="0" animBg="1"/>
      <p:bldP spid="115720" grpId="0" animBg="1"/>
      <p:bldP spid="115721" grpId="0" animBg="1"/>
      <p:bldP spid="115722" grpId="0"/>
      <p:bldP spid="115727" grpId="0"/>
      <p:bldP spid="115728" grpId="0"/>
      <p:bldP spid="1157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8" name="Rectangle 2"/>
          <p:cNvSpPr>
            <a:spLocks noGrp="1"/>
          </p:cNvSpPr>
          <p:nvPr>
            <p:ph type="title"/>
          </p:nvPr>
        </p:nvSpPr>
        <p:spPr>
          <a:xfrm>
            <a:off x="323850" y="404813"/>
            <a:ext cx="8229600" cy="866775"/>
          </a:xfrm>
          <a:ln/>
        </p:spPr>
        <p:txBody>
          <a:bodyPr vert="horz" wrap="square" lIns="0" tIns="45720" rIns="0" bIns="0" anchor="b"/>
          <a:p>
            <a:pPr eaLnBrk="1" hangingPunct="1"/>
            <a:r>
              <a:rPr lang="zh-CN" altLang="en-US" sz="4400" b="1" dirty="0"/>
              <a:t>  四、预期效果</a:t>
            </a:r>
            <a:r>
              <a:rPr lang="zh-CN" altLang="en-US" dirty="0"/>
              <a:t> </a:t>
            </a:r>
            <a:endParaRPr lang="zh-CN" altLang="en-US" dirty="0"/>
          </a:p>
        </p:txBody>
      </p:sp>
      <p:sp>
        <p:nvSpPr>
          <p:cNvPr id="116739" name="Rectangle 3"/>
          <p:cNvSpPr>
            <a:spLocks noGrp="1"/>
          </p:cNvSpPr>
          <p:nvPr>
            <p:ph idx="1"/>
          </p:nvPr>
        </p:nvSpPr>
        <p:spPr>
          <a:xfrm>
            <a:off x="468313" y="1484313"/>
            <a:ext cx="8362950" cy="4752975"/>
          </a:xfrm>
          <a:ln/>
        </p:spPr>
        <p:txBody>
          <a:bodyPr vert="horz" wrap="square" lIns="91440" tIns="45720" rIns="91440" bIns="45720" anchor="t"/>
          <a:p>
            <a:pPr>
              <a:buNone/>
            </a:pPr>
            <a:r>
              <a:rPr lang="zh-CN" altLang="en-US" b="1" dirty="0">
                <a:solidFill>
                  <a:srgbClr val="FF0000"/>
                </a:solidFill>
                <a:ea typeface="黑体" panose="02010609060101010101" pitchFamily="2" charset="-122"/>
              </a:rPr>
              <a:t>显性：</a:t>
            </a:r>
            <a:endParaRPr lang="zh-CN" altLang="en-US" b="1" dirty="0">
              <a:solidFill>
                <a:srgbClr val="FF0000"/>
              </a:solidFill>
              <a:ea typeface="黑体" panose="02010609060101010101" pitchFamily="2" charset="-122"/>
            </a:endParaRPr>
          </a:p>
          <a:p>
            <a:pPr>
              <a:buNone/>
            </a:pPr>
            <a:r>
              <a:rPr lang="zh-CN" altLang="en-US" dirty="0"/>
              <a:t>不同水平层次体育游戏活动设计、展示、比赛</a:t>
            </a:r>
            <a:endParaRPr lang="zh-CN" altLang="en-US" dirty="0"/>
          </a:p>
          <a:p>
            <a:pPr>
              <a:buNone/>
            </a:pPr>
            <a:r>
              <a:rPr lang="zh-CN" altLang="en-US" dirty="0"/>
              <a:t>小学三个水平段体育游戏校本册子</a:t>
            </a:r>
            <a:endParaRPr lang="zh-CN" altLang="en-US" dirty="0"/>
          </a:p>
          <a:p>
            <a:pPr>
              <a:buNone/>
            </a:pPr>
            <a:r>
              <a:rPr lang="zh-CN" altLang="en-US" dirty="0"/>
              <a:t>（做到身体练习的安全性、趣味性、针对性、简易性、集体性、竞赛性）</a:t>
            </a:r>
            <a:endParaRPr lang="zh-CN" altLang="en-US" dirty="0"/>
          </a:p>
          <a:p>
            <a:pPr>
              <a:buNone/>
            </a:pPr>
            <a:r>
              <a:rPr lang="zh-CN" altLang="en-US" dirty="0"/>
              <a:t>学生的体质健康测试指标变化</a:t>
            </a:r>
            <a:endParaRPr lang="zh-CN" altLang="en-US" dirty="0"/>
          </a:p>
          <a:p>
            <a:pPr>
              <a:buNone/>
            </a:pPr>
            <a:r>
              <a:rPr lang="zh-CN" altLang="en-US" b="1" dirty="0">
                <a:solidFill>
                  <a:srgbClr val="FF0000"/>
                </a:solidFill>
                <a:ea typeface="黑体" panose="02010609060101010101" pitchFamily="2" charset="-122"/>
              </a:rPr>
              <a:t>隐性：</a:t>
            </a:r>
            <a:r>
              <a:rPr lang="zh-CN" altLang="en-US" dirty="0"/>
              <a:t>儿童锻炼习惯初步养成</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6739">
                                            <p:txEl>
                                              <p:charRg st="0" end="4"/>
                                            </p:txEl>
                                          </p:spTgt>
                                        </p:tgtEl>
                                        <p:attrNameLst>
                                          <p:attrName>style.visibility</p:attrName>
                                        </p:attrNameLst>
                                      </p:cBhvr>
                                      <p:to>
                                        <p:strVal val="visible"/>
                                      </p:to>
                                    </p:set>
                                    <p:anim calcmode="lin" valueType="num">
                                      <p:cBhvr additive="base">
                                        <p:cTn id="7" dur="1000" fill="hold"/>
                                        <p:tgtEl>
                                          <p:spTgt spid="116739">
                                            <p:txEl>
                                              <p:charRg st="0" end="4"/>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6739">
                                            <p:txEl>
                                              <p:charRg st="0" end="4"/>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6739">
                                            <p:txEl>
                                              <p:charRg st="4" end="25"/>
                                            </p:txEl>
                                          </p:spTgt>
                                        </p:tgtEl>
                                        <p:attrNameLst>
                                          <p:attrName>style.visibility</p:attrName>
                                        </p:attrNameLst>
                                      </p:cBhvr>
                                      <p:to>
                                        <p:strVal val="visible"/>
                                      </p:to>
                                    </p:set>
                                    <p:anim calcmode="lin" valueType="num">
                                      <p:cBhvr additive="base">
                                        <p:cTn id="13" dur="1000" fill="hold"/>
                                        <p:tgtEl>
                                          <p:spTgt spid="116739">
                                            <p:txEl>
                                              <p:charRg st="4" end="25"/>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16739">
                                            <p:txEl>
                                              <p:charRg st="4" end="25"/>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16739">
                                            <p:txEl>
                                              <p:charRg st="25" end="41"/>
                                            </p:txEl>
                                          </p:spTgt>
                                        </p:tgtEl>
                                        <p:attrNameLst>
                                          <p:attrName>style.visibility</p:attrName>
                                        </p:attrNameLst>
                                      </p:cBhvr>
                                      <p:to>
                                        <p:strVal val="visible"/>
                                      </p:to>
                                    </p:set>
                                    <p:anim calcmode="lin" valueType="num">
                                      <p:cBhvr additive="base">
                                        <p:cTn id="19" dur="1000" fill="hold"/>
                                        <p:tgtEl>
                                          <p:spTgt spid="116739">
                                            <p:txEl>
                                              <p:charRg st="25" end="41"/>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16739">
                                            <p:txEl>
                                              <p:charRg st="25" end="4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16739">
                                            <p:txEl>
                                              <p:charRg st="41" end="74"/>
                                            </p:txEl>
                                          </p:spTgt>
                                        </p:tgtEl>
                                        <p:attrNameLst>
                                          <p:attrName>style.visibility</p:attrName>
                                        </p:attrNameLst>
                                      </p:cBhvr>
                                      <p:to>
                                        <p:strVal val="visible"/>
                                      </p:to>
                                    </p:set>
                                    <p:anim calcmode="lin" valueType="num">
                                      <p:cBhvr additive="base">
                                        <p:cTn id="25" dur="1000" fill="hold"/>
                                        <p:tgtEl>
                                          <p:spTgt spid="116739">
                                            <p:txEl>
                                              <p:charRg st="41" end="7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116739">
                                            <p:txEl>
                                              <p:charRg st="41" end="7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16739">
                                            <p:txEl>
                                              <p:charRg st="74" end="88"/>
                                            </p:txEl>
                                          </p:spTgt>
                                        </p:tgtEl>
                                        <p:attrNameLst>
                                          <p:attrName>style.visibility</p:attrName>
                                        </p:attrNameLst>
                                      </p:cBhvr>
                                      <p:to>
                                        <p:strVal val="visible"/>
                                      </p:to>
                                    </p:set>
                                    <p:anim calcmode="lin" valueType="num">
                                      <p:cBhvr additive="base">
                                        <p:cTn id="31" dur="1000" fill="hold"/>
                                        <p:tgtEl>
                                          <p:spTgt spid="116739">
                                            <p:txEl>
                                              <p:charRg st="74" end="88"/>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116739">
                                            <p:txEl>
                                              <p:charRg st="74" end="8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16739">
                                            <p:txEl>
                                              <p:charRg st="88" end="102"/>
                                            </p:txEl>
                                          </p:spTgt>
                                        </p:tgtEl>
                                        <p:attrNameLst>
                                          <p:attrName>style.visibility</p:attrName>
                                        </p:attrNameLst>
                                      </p:cBhvr>
                                      <p:to>
                                        <p:strVal val="visible"/>
                                      </p:to>
                                    </p:set>
                                    <p:anim calcmode="lin" valueType="num">
                                      <p:cBhvr additive="base">
                                        <p:cTn id="37" dur="1000" fill="hold"/>
                                        <p:tgtEl>
                                          <p:spTgt spid="116739">
                                            <p:txEl>
                                              <p:charRg st="88" end="102"/>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116739">
                                            <p:txEl>
                                              <p:charRg st="88" end="10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6" name="Rectangle 2"/>
          <p:cNvSpPr>
            <a:spLocks noGrp="1"/>
          </p:cNvSpPr>
          <p:nvPr>
            <p:ph type="title"/>
          </p:nvPr>
        </p:nvSpPr>
        <p:spPr>
          <a:xfrm>
            <a:off x="468313" y="620713"/>
            <a:ext cx="8229600" cy="723900"/>
          </a:xfrm>
          <a:ln/>
        </p:spPr>
        <p:txBody>
          <a:bodyPr vert="horz" wrap="square" lIns="0" tIns="45720" rIns="0" bIns="0" anchor="b"/>
          <a:p>
            <a:pPr eaLnBrk="1" hangingPunct="1"/>
            <a:r>
              <a:rPr lang="zh-CN" altLang="en-US" sz="4800" b="1" dirty="0"/>
              <a:t> </a:t>
            </a:r>
            <a:r>
              <a:rPr lang="zh-CN" altLang="en-US" sz="4400" b="1" dirty="0"/>
              <a:t>五、名师工作室运行基本思路</a:t>
            </a:r>
            <a:endParaRPr lang="zh-CN" altLang="en-US" sz="4400" b="1" dirty="0"/>
          </a:p>
        </p:txBody>
      </p:sp>
      <p:sp>
        <p:nvSpPr>
          <p:cNvPr id="118787" name="文本框 118786"/>
          <p:cNvSpPr txBox="1"/>
          <p:nvPr/>
        </p:nvSpPr>
        <p:spPr>
          <a:xfrm>
            <a:off x="323850" y="2997200"/>
            <a:ext cx="1008063" cy="366713"/>
          </a:xfrm>
          <a:prstGeom prst="rect">
            <a:avLst/>
          </a:prstGeom>
          <a:noFill/>
          <a:ln w="9525">
            <a:noFill/>
          </a:ln>
        </p:spPr>
        <p:txBody>
          <a:bodyPr>
            <a:spAutoFit/>
          </a:bodyPr>
          <a:p>
            <a:pPr>
              <a:spcBef>
                <a:spcPct val="50000"/>
              </a:spcBef>
            </a:pPr>
            <a:endParaRPr lang="zh-CN" altLang="en-US" dirty="0">
              <a:latin typeface="Arial" panose="020B0604020202020204" pitchFamily="34" charset="0"/>
            </a:endParaRPr>
          </a:p>
        </p:txBody>
      </p:sp>
      <p:sp>
        <p:nvSpPr>
          <p:cNvPr id="118794" name="矩形 118793"/>
          <p:cNvSpPr/>
          <p:nvPr/>
        </p:nvSpPr>
        <p:spPr>
          <a:xfrm>
            <a:off x="3563938" y="1412875"/>
            <a:ext cx="1800225" cy="396875"/>
          </a:xfrm>
          <a:prstGeom prst="rect">
            <a:avLst/>
          </a:prstGeom>
          <a:noFill/>
          <a:ln w="9525">
            <a:noFill/>
          </a:ln>
        </p:spPr>
        <p:txBody>
          <a:bodyPr anchor="ctr">
            <a:spAutoFit/>
          </a:bodyPr>
          <a:p>
            <a:pPr eaLnBrk="0" hangingPunct="0"/>
            <a:r>
              <a:rPr lang="zh-CN" altLang="en-US" dirty="0">
                <a:latin typeface="Arial" panose="020B0604020202020204" pitchFamily="34" charset="0"/>
              </a:rPr>
              <a:t>    </a:t>
            </a:r>
            <a:r>
              <a:rPr lang="zh-CN" altLang="en-US" sz="2000" b="1" dirty="0">
                <a:latin typeface="黑体" panose="02010609060101010101" pitchFamily="2" charset="-122"/>
                <a:ea typeface="黑体" panose="02010609060101010101" pitchFamily="2" charset="-122"/>
              </a:rPr>
              <a:t>确定人员 </a:t>
            </a:r>
            <a:endParaRPr lang="zh-CN" altLang="en-US" sz="2000" b="1" dirty="0">
              <a:latin typeface="黑体" panose="02010609060101010101" pitchFamily="2" charset="-122"/>
              <a:ea typeface="黑体" panose="02010609060101010101" pitchFamily="2" charset="-122"/>
            </a:endParaRPr>
          </a:p>
        </p:txBody>
      </p:sp>
      <p:sp>
        <p:nvSpPr>
          <p:cNvPr id="118805" name="矩形 118804"/>
          <p:cNvSpPr/>
          <p:nvPr/>
        </p:nvSpPr>
        <p:spPr>
          <a:xfrm>
            <a:off x="2627313" y="1989138"/>
            <a:ext cx="3600450" cy="396875"/>
          </a:xfrm>
          <a:prstGeom prst="rect">
            <a:avLst/>
          </a:prstGeom>
          <a:noFill/>
          <a:ln w="9525">
            <a:noFill/>
          </a:ln>
        </p:spPr>
        <p:txBody>
          <a:bodyPr anchor="ctr">
            <a:spAutoFit/>
          </a:bodyPr>
          <a:p>
            <a:pPr eaLnBrk="0" hangingPunct="0"/>
            <a:r>
              <a:rPr lang="zh-CN" altLang="en-US" dirty="0">
                <a:latin typeface="Arial" panose="020B0604020202020204" pitchFamily="34" charset="0"/>
              </a:rPr>
              <a:t>    </a:t>
            </a:r>
            <a:r>
              <a:rPr lang="zh-CN" altLang="en-US" sz="2000" b="1" dirty="0">
                <a:latin typeface="黑体" panose="02010609060101010101" pitchFamily="2" charset="-122"/>
                <a:ea typeface="黑体" panose="02010609060101010101" pitchFamily="2" charset="-122"/>
              </a:rPr>
              <a:t>明确工作室成员考核制度 </a:t>
            </a:r>
            <a:endParaRPr lang="zh-CN" altLang="en-US" sz="2000" b="1" dirty="0">
              <a:latin typeface="黑体" panose="02010609060101010101" pitchFamily="2" charset="-122"/>
              <a:ea typeface="黑体" panose="02010609060101010101" pitchFamily="2" charset="-122"/>
            </a:endParaRPr>
          </a:p>
        </p:txBody>
      </p:sp>
      <p:sp>
        <p:nvSpPr>
          <p:cNvPr id="118806" name="矩形 118805"/>
          <p:cNvSpPr/>
          <p:nvPr/>
        </p:nvSpPr>
        <p:spPr>
          <a:xfrm>
            <a:off x="1258888" y="2622550"/>
            <a:ext cx="2449512" cy="396875"/>
          </a:xfrm>
          <a:prstGeom prst="rect">
            <a:avLst/>
          </a:prstGeom>
          <a:noFill/>
          <a:ln w="9525">
            <a:noFill/>
          </a:ln>
        </p:spPr>
        <p:txBody>
          <a:bodyPr anchor="ctr">
            <a:spAutoFit/>
          </a:bodyPr>
          <a:p>
            <a:pPr eaLnBrk="0" hangingPunct="0"/>
            <a:r>
              <a:rPr lang="zh-CN" altLang="en-US" sz="2000" b="1" dirty="0">
                <a:latin typeface="Arial" panose="020B0604020202020204" pitchFamily="34" charset="0"/>
                <a:ea typeface="黑体" panose="02010609060101010101" pitchFamily="2" charset="-122"/>
              </a:rPr>
              <a:t>明确课题研究思路</a:t>
            </a:r>
            <a:r>
              <a:rPr lang="zh-CN" altLang="en-US" dirty="0">
                <a:latin typeface="Arial" panose="020B0604020202020204" pitchFamily="34" charset="0"/>
              </a:rPr>
              <a:t> </a:t>
            </a:r>
            <a:endParaRPr lang="zh-CN" altLang="en-US" dirty="0">
              <a:latin typeface="Arial" panose="020B0604020202020204" pitchFamily="34" charset="0"/>
            </a:endParaRPr>
          </a:p>
        </p:txBody>
      </p:sp>
      <p:sp>
        <p:nvSpPr>
          <p:cNvPr id="118807" name="矩形 118806"/>
          <p:cNvSpPr/>
          <p:nvPr/>
        </p:nvSpPr>
        <p:spPr>
          <a:xfrm>
            <a:off x="5580063" y="2636838"/>
            <a:ext cx="2232025" cy="396875"/>
          </a:xfrm>
          <a:prstGeom prst="rect">
            <a:avLst/>
          </a:prstGeom>
          <a:noFill/>
          <a:ln w="9525">
            <a:noFill/>
          </a:ln>
        </p:spPr>
        <p:txBody>
          <a:bodyPr anchor="ctr">
            <a:spAutoFit/>
          </a:bodyPr>
          <a:p>
            <a:pPr eaLnBrk="0" hangingPunct="0"/>
            <a:r>
              <a:rPr lang="zh-CN" altLang="en-US" sz="2000" b="1" dirty="0">
                <a:latin typeface="黑体" panose="02010609060101010101" pitchFamily="2" charset="-122"/>
                <a:ea typeface="黑体" panose="02010609060101010101" pitchFamily="2" charset="-122"/>
              </a:rPr>
              <a:t>确定研究子课题 </a:t>
            </a:r>
            <a:endParaRPr lang="zh-CN" altLang="en-US" sz="2000" b="1" dirty="0">
              <a:latin typeface="黑体" panose="02010609060101010101" pitchFamily="2" charset="-122"/>
              <a:ea typeface="黑体" panose="02010609060101010101" pitchFamily="2" charset="-122"/>
            </a:endParaRPr>
          </a:p>
        </p:txBody>
      </p:sp>
      <p:sp>
        <p:nvSpPr>
          <p:cNvPr id="118808" name="矩形 118807"/>
          <p:cNvSpPr/>
          <p:nvPr/>
        </p:nvSpPr>
        <p:spPr>
          <a:xfrm>
            <a:off x="827088" y="3270250"/>
            <a:ext cx="3313112" cy="396875"/>
          </a:xfrm>
          <a:prstGeom prst="rect">
            <a:avLst/>
          </a:prstGeom>
          <a:noFill/>
          <a:ln w="9525">
            <a:noFill/>
          </a:ln>
        </p:spPr>
        <p:txBody>
          <a:bodyPr anchor="ctr">
            <a:spAutoFit/>
          </a:bodyPr>
          <a:p>
            <a:pPr eaLnBrk="0" hangingPunct="0"/>
            <a:r>
              <a:rPr lang="zh-CN" altLang="en-US" sz="2000" b="1" dirty="0">
                <a:latin typeface="Arial" panose="020B0604020202020204" pitchFamily="34" charset="0"/>
                <a:ea typeface="黑体" panose="02010609060101010101" pitchFamily="2" charset="-122"/>
              </a:rPr>
              <a:t>每月教学研究实践反思上传</a:t>
            </a:r>
            <a:r>
              <a:rPr lang="zh-CN" altLang="en-US" dirty="0">
                <a:latin typeface="Arial" panose="020B0604020202020204" pitchFamily="34" charset="0"/>
              </a:rPr>
              <a:t> </a:t>
            </a:r>
            <a:endParaRPr lang="zh-CN" altLang="en-US" dirty="0">
              <a:latin typeface="Arial" panose="020B0604020202020204" pitchFamily="34" charset="0"/>
            </a:endParaRPr>
          </a:p>
        </p:txBody>
      </p:sp>
      <p:sp>
        <p:nvSpPr>
          <p:cNvPr id="118809" name="矩形 118808"/>
          <p:cNvSpPr/>
          <p:nvPr/>
        </p:nvSpPr>
        <p:spPr>
          <a:xfrm>
            <a:off x="2771775" y="3919538"/>
            <a:ext cx="4176713" cy="396875"/>
          </a:xfrm>
          <a:prstGeom prst="rect">
            <a:avLst/>
          </a:prstGeom>
          <a:noFill/>
          <a:ln w="9525">
            <a:noFill/>
          </a:ln>
        </p:spPr>
        <p:txBody>
          <a:bodyPr anchor="ctr">
            <a:spAutoFit/>
          </a:bodyPr>
          <a:p>
            <a:pPr eaLnBrk="0" hangingPunct="0"/>
            <a:r>
              <a:rPr lang="zh-CN" altLang="en-US" sz="2000" b="1" dirty="0">
                <a:latin typeface="黑体" panose="02010609060101010101" pitchFamily="2" charset="-122"/>
                <a:ea typeface="黑体" panose="02010609060101010101" pitchFamily="2" charset="-122"/>
              </a:rPr>
              <a:t>平时利用</a:t>
            </a:r>
            <a:r>
              <a:rPr lang="en-US" altLang="zh-CN" sz="2000" b="1">
                <a:latin typeface="黑体" panose="02010609060101010101" pitchFamily="2" charset="-122"/>
                <a:ea typeface="黑体" panose="02010609060101010101" pitchFamily="2" charset="-122"/>
              </a:rPr>
              <a:t>QQ</a:t>
            </a:r>
            <a:r>
              <a:rPr lang="zh-CN" altLang="en-US" sz="2000" b="1" dirty="0">
                <a:latin typeface="黑体" panose="02010609060101010101" pitchFamily="2" charset="-122"/>
                <a:ea typeface="黑体" panose="02010609060101010101" pitchFamily="2" charset="-122"/>
              </a:rPr>
              <a:t>群、微信群交流、讨论</a:t>
            </a:r>
            <a:r>
              <a:rPr lang="zh-CN" altLang="en-US" dirty="0">
                <a:latin typeface="Arial" panose="020B0604020202020204" pitchFamily="34" charset="0"/>
              </a:rPr>
              <a:t> </a:t>
            </a:r>
            <a:endParaRPr lang="zh-CN" altLang="en-US" dirty="0">
              <a:latin typeface="Arial" panose="020B0604020202020204" pitchFamily="34" charset="0"/>
            </a:endParaRPr>
          </a:p>
        </p:txBody>
      </p:sp>
      <p:sp>
        <p:nvSpPr>
          <p:cNvPr id="118810" name="矩形 118809"/>
          <p:cNvSpPr/>
          <p:nvPr/>
        </p:nvSpPr>
        <p:spPr>
          <a:xfrm>
            <a:off x="755650" y="4581525"/>
            <a:ext cx="7704138" cy="396875"/>
          </a:xfrm>
          <a:prstGeom prst="rect">
            <a:avLst/>
          </a:prstGeom>
          <a:noFill/>
          <a:ln w="9525">
            <a:noFill/>
          </a:ln>
        </p:spPr>
        <p:txBody>
          <a:bodyPr anchor="ctr">
            <a:spAutoFit/>
          </a:bodyPr>
          <a:p>
            <a:pPr eaLnBrk="0" hangingPunct="0"/>
            <a:r>
              <a:rPr lang="zh-CN" altLang="en-US" sz="2000" b="1" dirty="0">
                <a:latin typeface="Arial" panose="020B0604020202020204" pitchFamily="34" charset="0"/>
                <a:ea typeface="黑体" panose="02010609060101010101" pitchFamily="2" charset="-122"/>
              </a:rPr>
              <a:t>工作室成员每年根据子课题上一次公开课，写一篇论文发表和获奖</a:t>
            </a:r>
            <a:r>
              <a:rPr lang="zh-CN" altLang="en-US" dirty="0">
                <a:latin typeface="Arial" panose="020B0604020202020204" pitchFamily="34" charset="0"/>
              </a:rPr>
              <a:t> </a:t>
            </a:r>
            <a:endParaRPr lang="zh-CN" altLang="en-US" dirty="0">
              <a:latin typeface="Arial" panose="020B0604020202020204" pitchFamily="34" charset="0"/>
            </a:endParaRPr>
          </a:p>
        </p:txBody>
      </p:sp>
      <p:sp>
        <p:nvSpPr>
          <p:cNvPr id="118811" name="直接连接符 118810"/>
          <p:cNvSpPr/>
          <p:nvPr/>
        </p:nvSpPr>
        <p:spPr>
          <a:xfrm>
            <a:off x="4427538" y="1773238"/>
            <a:ext cx="0" cy="288925"/>
          </a:xfrm>
          <a:prstGeom prst="line">
            <a:avLst/>
          </a:prstGeom>
          <a:ln w="9525" cap="flat" cmpd="sng">
            <a:solidFill>
              <a:schemeClr val="tx1"/>
            </a:solidFill>
            <a:prstDash val="solid"/>
            <a:headEnd type="none" w="med" len="med"/>
            <a:tailEnd type="triangle" w="med" len="med"/>
          </a:ln>
        </p:spPr>
      </p:sp>
      <p:sp>
        <p:nvSpPr>
          <p:cNvPr id="118812" name="矩形 118811"/>
          <p:cNvSpPr/>
          <p:nvPr/>
        </p:nvSpPr>
        <p:spPr>
          <a:xfrm>
            <a:off x="5148263" y="3343275"/>
            <a:ext cx="3779837" cy="396875"/>
          </a:xfrm>
          <a:prstGeom prst="rect">
            <a:avLst/>
          </a:prstGeom>
          <a:noFill/>
          <a:ln w="9525">
            <a:noFill/>
          </a:ln>
        </p:spPr>
        <p:txBody>
          <a:bodyPr anchor="ctr">
            <a:spAutoFit/>
          </a:bodyPr>
          <a:p>
            <a:pPr eaLnBrk="0" hangingPunct="0"/>
            <a:r>
              <a:rPr lang="zh-CN" altLang="en-US" sz="2000" b="1" dirty="0">
                <a:latin typeface="Arial" panose="020B0604020202020204" pitchFamily="34" charset="0"/>
                <a:ea typeface="黑体" panose="02010609060101010101" pitchFamily="2" charset="-122"/>
              </a:rPr>
              <a:t>以公开课呈现每月一次研讨活动</a:t>
            </a:r>
            <a:r>
              <a:rPr lang="zh-CN" altLang="en-US" dirty="0">
                <a:latin typeface="Arial" panose="020B0604020202020204" pitchFamily="34" charset="0"/>
              </a:rPr>
              <a:t> </a:t>
            </a:r>
            <a:endParaRPr lang="zh-CN" altLang="en-US" dirty="0">
              <a:latin typeface="Arial" panose="020B0604020202020204" pitchFamily="34" charset="0"/>
            </a:endParaRPr>
          </a:p>
        </p:txBody>
      </p:sp>
      <p:sp>
        <p:nvSpPr>
          <p:cNvPr id="118813" name="矩形 118812"/>
          <p:cNvSpPr/>
          <p:nvPr/>
        </p:nvSpPr>
        <p:spPr>
          <a:xfrm>
            <a:off x="1979613" y="5214938"/>
            <a:ext cx="5472112" cy="396875"/>
          </a:xfrm>
          <a:prstGeom prst="rect">
            <a:avLst/>
          </a:prstGeom>
          <a:noFill/>
          <a:ln w="9525">
            <a:noFill/>
          </a:ln>
        </p:spPr>
        <p:txBody>
          <a:bodyPr anchor="ctr">
            <a:spAutoFit/>
          </a:bodyPr>
          <a:p>
            <a:pPr eaLnBrk="0" hangingPunct="0"/>
            <a:r>
              <a:rPr lang="zh-CN" altLang="en-US" sz="2000" b="1" dirty="0">
                <a:latin typeface="Arial" panose="020B0604020202020204" pitchFamily="34" charset="0"/>
                <a:ea typeface="黑体" panose="02010609060101010101" pitchFamily="2" charset="-122"/>
              </a:rPr>
              <a:t>所有成员每年一考核，考核结果上报主管部门</a:t>
            </a:r>
            <a:r>
              <a:rPr lang="zh-CN" altLang="en-US" dirty="0">
                <a:latin typeface="Arial" panose="020B0604020202020204" pitchFamily="34" charset="0"/>
              </a:rPr>
              <a:t> </a:t>
            </a:r>
            <a:endParaRPr lang="zh-CN" altLang="en-US" dirty="0">
              <a:latin typeface="Arial" panose="020B0604020202020204" pitchFamily="34" charset="0"/>
            </a:endParaRPr>
          </a:p>
        </p:txBody>
      </p:sp>
      <p:sp>
        <p:nvSpPr>
          <p:cNvPr id="118814" name="直接连接符 118813"/>
          <p:cNvSpPr/>
          <p:nvPr/>
        </p:nvSpPr>
        <p:spPr>
          <a:xfrm flipH="1">
            <a:off x="3203575" y="2349500"/>
            <a:ext cx="288925" cy="215900"/>
          </a:xfrm>
          <a:prstGeom prst="line">
            <a:avLst/>
          </a:prstGeom>
          <a:ln w="9525" cap="flat" cmpd="sng">
            <a:solidFill>
              <a:schemeClr val="tx1"/>
            </a:solidFill>
            <a:prstDash val="solid"/>
            <a:headEnd type="none" w="med" len="med"/>
            <a:tailEnd type="triangle" w="med" len="med"/>
          </a:ln>
        </p:spPr>
      </p:sp>
      <p:sp>
        <p:nvSpPr>
          <p:cNvPr id="118815" name="直接连接符 118814"/>
          <p:cNvSpPr/>
          <p:nvPr/>
        </p:nvSpPr>
        <p:spPr>
          <a:xfrm>
            <a:off x="5364163" y="2420938"/>
            <a:ext cx="287337" cy="215900"/>
          </a:xfrm>
          <a:prstGeom prst="line">
            <a:avLst/>
          </a:prstGeom>
          <a:ln w="9525" cap="flat" cmpd="sng">
            <a:solidFill>
              <a:schemeClr val="tx1"/>
            </a:solidFill>
            <a:prstDash val="solid"/>
            <a:headEnd type="none" w="med" len="med"/>
            <a:tailEnd type="triangle" w="med" len="med"/>
          </a:ln>
        </p:spPr>
      </p:sp>
      <p:sp>
        <p:nvSpPr>
          <p:cNvPr id="118816" name="直接连接符 118815"/>
          <p:cNvSpPr/>
          <p:nvPr/>
        </p:nvSpPr>
        <p:spPr>
          <a:xfrm>
            <a:off x="4572000" y="2997200"/>
            <a:ext cx="0" cy="863600"/>
          </a:xfrm>
          <a:prstGeom prst="line">
            <a:avLst/>
          </a:prstGeom>
          <a:ln w="9525" cap="flat" cmpd="sng">
            <a:solidFill>
              <a:schemeClr val="tx1"/>
            </a:solidFill>
            <a:prstDash val="solid"/>
            <a:headEnd type="none" w="med" len="med"/>
            <a:tailEnd type="triangle" w="med" len="med"/>
          </a:ln>
        </p:spPr>
      </p:sp>
      <p:sp>
        <p:nvSpPr>
          <p:cNvPr id="118817" name="直接连接符 118816"/>
          <p:cNvSpPr/>
          <p:nvPr/>
        </p:nvSpPr>
        <p:spPr>
          <a:xfrm flipH="1">
            <a:off x="2484438" y="2997200"/>
            <a:ext cx="288925" cy="215900"/>
          </a:xfrm>
          <a:prstGeom prst="line">
            <a:avLst/>
          </a:prstGeom>
          <a:ln w="9525" cap="flat" cmpd="sng">
            <a:solidFill>
              <a:schemeClr val="tx1"/>
            </a:solidFill>
            <a:prstDash val="solid"/>
            <a:headEnd type="none" w="med" len="med"/>
            <a:tailEnd type="triangle" w="med" len="med"/>
          </a:ln>
        </p:spPr>
      </p:sp>
      <p:sp>
        <p:nvSpPr>
          <p:cNvPr id="118818" name="直接连接符 118817"/>
          <p:cNvSpPr/>
          <p:nvPr/>
        </p:nvSpPr>
        <p:spPr>
          <a:xfrm>
            <a:off x="6227763" y="3068638"/>
            <a:ext cx="287337" cy="215900"/>
          </a:xfrm>
          <a:prstGeom prst="line">
            <a:avLst/>
          </a:prstGeom>
          <a:ln w="9525" cap="flat" cmpd="sng">
            <a:solidFill>
              <a:schemeClr val="tx1"/>
            </a:solidFill>
            <a:prstDash val="solid"/>
            <a:headEnd type="none" w="med" len="med"/>
            <a:tailEnd type="triangle" w="med" len="med"/>
          </a:ln>
        </p:spPr>
      </p:sp>
      <p:sp>
        <p:nvSpPr>
          <p:cNvPr id="118819" name="直接连接符 118818"/>
          <p:cNvSpPr/>
          <p:nvPr/>
        </p:nvSpPr>
        <p:spPr>
          <a:xfrm>
            <a:off x="4643438" y="4292600"/>
            <a:ext cx="0" cy="288925"/>
          </a:xfrm>
          <a:prstGeom prst="line">
            <a:avLst/>
          </a:prstGeom>
          <a:ln w="9525" cap="flat" cmpd="sng">
            <a:solidFill>
              <a:schemeClr val="tx1"/>
            </a:solidFill>
            <a:prstDash val="solid"/>
            <a:headEnd type="none" w="med" len="med"/>
            <a:tailEnd type="triangle" w="med" len="med"/>
          </a:ln>
        </p:spPr>
      </p:sp>
      <p:sp>
        <p:nvSpPr>
          <p:cNvPr id="118820" name="直接连接符 118819"/>
          <p:cNvSpPr/>
          <p:nvPr/>
        </p:nvSpPr>
        <p:spPr>
          <a:xfrm>
            <a:off x="4643438" y="4941888"/>
            <a:ext cx="0" cy="360362"/>
          </a:xfrm>
          <a:prstGeom prst="line">
            <a:avLst/>
          </a:prstGeom>
          <a:ln w="9525" cap="flat" cmpd="sng">
            <a:solidFill>
              <a:schemeClr val="tx1"/>
            </a:solidFill>
            <a:prstDash val="solid"/>
            <a:headEnd type="none" w="med" len="med"/>
            <a:tailEnd type="triangle" w="med" len="med"/>
          </a:ln>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8" name="标题 121857"/>
          <p:cNvSpPr>
            <a:spLocks noGrp="1"/>
          </p:cNvSpPr>
          <p:nvPr>
            <p:ph type="title"/>
          </p:nvPr>
        </p:nvSpPr>
        <p:spPr>
          <a:ln/>
        </p:spPr>
        <p:txBody>
          <a:bodyPr lIns="0" rIns="0" bIns="0" anchor="b"/>
          <a:p>
            <a:endParaRPr lang="zh-CN" altLang="en-US" dirty="0"/>
          </a:p>
        </p:txBody>
      </p:sp>
      <p:sp>
        <p:nvSpPr>
          <p:cNvPr id="121859" name="文本占位符 121858"/>
          <p:cNvSpPr>
            <a:spLocks noGrp="1"/>
          </p:cNvSpPr>
          <p:nvPr>
            <p:ph type="body" idx="1"/>
          </p:nvPr>
        </p:nvSpPr>
        <p:spPr>
          <a:ln/>
        </p:spPr>
        <p:txBody>
          <a:bodyPr/>
          <a:p>
            <a:pPr>
              <a:buNone/>
            </a:pPr>
            <a:endParaRPr lang="zh-CN" altLang="en-US" dirty="0"/>
          </a:p>
        </p:txBody>
      </p:sp>
      <p:sp>
        <p:nvSpPr>
          <p:cNvPr id="121860" name="矩形 121859"/>
          <p:cNvSpPr/>
          <p:nvPr/>
        </p:nvSpPr>
        <p:spPr>
          <a:xfrm>
            <a:off x="2339975" y="2205038"/>
            <a:ext cx="4679950" cy="3455987"/>
          </a:xfrm>
          <a:prstGeom prst="rect">
            <a:avLst/>
          </a:prstGeom>
        </p:spPr>
        <p:txBody>
          <a:bodyPr wrap="none" fromWordArt="1">
            <a:prstTxWarp prst="textDeflate">
              <a:avLst>
                <a:gd name="adj" fmla="val 26227"/>
              </a:avLst>
            </a:prstTxWarp>
            <a:normAutofit/>
          </a:bodyPr>
          <a:p>
            <a:pPr algn="ctr" eaLnBrk="0" hangingPunct="0"/>
            <a:r>
              <a:rPr lang="zh-CN" altLang="en-US" sz="3600" b="1">
                <a:ln w="9525" cap="flat" cmpd="sng">
                  <a:solidFill>
                    <a:srgbClr val="000000"/>
                  </a:solidFill>
                  <a:prstDash val="solid"/>
                  <a:headEnd type="none" w="med" len="med"/>
                  <a:tailEnd type="none" w="med" len="med"/>
                </a:ln>
                <a:solidFill>
                  <a:srgbClr val="000000"/>
                </a:solidFill>
                <a:latin typeface="黑体" panose="02010609060101010101" pitchFamily="2" charset="-122"/>
                <a:ea typeface="黑体" panose="02010609060101010101" pitchFamily="2" charset="-122"/>
              </a:rPr>
              <a:t>谢谢</a:t>
            </a:r>
            <a:endParaRPr lang="zh-CN" altLang="en-US" sz="3600" b="1">
              <a:ln w="9525" cap="flat" cmpd="sng">
                <a:solidFill>
                  <a:srgbClr val="000000"/>
                </a:solidFill>
                <a:prstDash val="solid"/>
                <a:headEnd type="none" w="med" len="med"/>
                <a:tailEnd type="none" w="med" len="med"/>
              </a:ln>
              <a:solidFill>
                <a:srgbClr val="000000"/>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3000" fill="hold"/>
                                        <p:tgtEl>
                                          <p:spTgt spid="12186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Grp="1"/>
          </p:cNvSpPr>
          <p:nvPr>
            <p:ph type="title"/>
          </p:nvPr>
        </p:nvSpPr>
        <p:spPr>
          <a:xfrm>
            <a:off x="323850" y="404813"/>
            <a:ext cx="8229600" cy="866775"/>
          </a:xfrm>
          <a:ln/>
        </p:spPr>
        <p:txBody>
          <a:bodyPr vert="horz" wrap="square" lIns="0" tIns="45720" rIns="0" bIns="0" anchor="b"/>
          <a:p>
            <a:pPr algn="ctr" eaLnBrk="1" hangingPunct="1"/>
            <a:r>
              <a:rPr lang="zh-CN" altLang="en-US" sz="4400" b="1" dirty="0"/>
              <a:t>一、为什么选择这一研究课题？</a:t>
            </a:r>
            <a:r>
              <a:rPr lang="zh-CN" altLang="en-US" dirty="0"/>
              <a:t> </a:t>
            </a:r>
            <a:endParaRPr lang="zh-CN" altLang="en-US" dirty="0"/>
          </a:p>
        </p:txBody>
      </p:sp>
      <p:sp>
        <p:nvSpPr>
          <p:cNvPr id="6147" name="Rectangle 3"/>
          <p:cNvSpPr>
            <a:spLocks noGrp="1"/>
          </p:cNvSpPr>
          <p:nvPr>
            <p:ph idx="1"/>
          </p:nvPr>
        </p:nvSpPr>
        <p:spPr>
          <a:xfrm>
            <a:off x="468313" y="1484313"/>
            <a:ext cx="8362950" cy="4752975"/>
          </a:xfrm>
          <a:ln/>
        </p:spPr>
        <p:txBody>
          <a:bodyPr vert="horz" wrap="square" lIns="91440" tIns="45720" rIns="91440" bIns="45720" anchor="t"/>
          <a:p>
            <a:pPr eaLnBrk="1" hangingPunct="1">
              <a:lnSpc>
                <a:spcPct val="150000"/>
              </a:lnSpc>
              <a:buNone/>
            </a:pPr>
            <a:r>
              <a:rPr lang="zh-CN" altLang="en-US" b="1" dirty="0">
                <a:solidFill>
                  <a:srgbClr val="FF0000"/>
                </a:solidFill>
                <a:latin typeface="楷体" panose="02010609060101010101" pitchFamily="49" charset="-122"/>
                <a:ea typeface="楷体" panose="02010609060101010101" pitchFamily="49" charset="-122"/>
              </a:rPr>
              <a:t> </a:t>
            </a:r>
            <a:r>
              <a:rPr lang="en-US" altLang="zh-CN" b="1">
                <a:solidFill>
                  <a:srgbClr val="FF0000"/>
                </a:solidFill>
                <a:latin typeface="楷体" panose="02010609060101010101" pitchFamily="49" charset="-122"/>
                <a:ea typeface="楷体" panose="02010609060101010101" pitchFamily="49" charset="-122"/>
              </a:rPr>
              <a:t>1.</a:t>
            </a:r>
            <a:r>
              <a:rPr lang="zh-CN" altLang="en-US" b="1" dirty="0">
                <a:solidFill>
                  <a:srgbClr val="FF0000"/>
                </a:solidFill>
                <a:latin typeface="楷体" panose="02010609060101010101" pitchFamily="49" charset="-122"/>
                <a:ea typeface="楷体" panose="02010609060101010101" pitchFamily="49" charset="-122"/>
              </a:rPr>
              <a:t>现状</a:t>
            </a:r>
            <a:endParaRPr lang="zh-CN" altLang="en-US" b="1" dirty="0">
              <a:solidFill>
                <a:srgbClr val="FF0000"/>
              </a:solidFill>
              <a:latin typeface="楷体" panose="02010609060101010101" pitchFamily="49" charset="-122"/>
              <a:ea typeface="楷体" panose="02010609060101010101" pitchFamily="49" charset="-122"/>
            </a:endParaRPr>
          </a:p>
          <a:p>
            <a:pPr>
              <a:lnSpc>
                <a:spcPct val="130000"/>
              </a:lnSpc>
              <a:buNone/>
            </a:pPr>
            <a:r>
              <a:rPr lang="zh-CN" altLang="en-US" b="1" dirty="0"/>
              <a:t>（</a:t>
            </a:r>
            <a:r>
              <a:rPr lang="en-US" altLang="zh-CN" b="1"/>
              <a:t>1</a:t>
            </a:r>
            <a:r>
              <a:rPr lang="zh-CN" altLang="en-US" b="1" dirty="0"/>
              <a:t>）学生层面：学生“烦并痛恨着”的体育锻炼</a:t>
            </a:r>
            <a:endParaRPr lang="zh-CN" altLang="en-US" b="1" dirty="0"/>
          </a:p>
          <a:p>
            <a:pPr>
              <a:lnSpc>
                <a:spcPct val="130000"/>
              </a:lnSpc>
              <a:buNone/>
            </a:pPr>
            <a:r>
              <a:rPr lang="zh-CN" altLang="en-US" b="1" dirty="0"/>
              <a:t>（</a:t>
            </a:r>
            <a:r>
              <a:rPr lang="en-US" altLang="zh-CN" b="1"/>
              <a:t>2</a:t>
            </a:r>
            <a:r>
              <a:rPr lang="zh-CN" altLang="en-US" b="1" dirty="0"/>
              <a:t>）教师层面：不是不知道要锻炼学生身体：</a:t>
            </a:r>
            <a:endParaRPr lang="zh-CN" altLang="en-US" b="1" dirty="0"/>
          </a:p>
          <a:p>
            <a:pPr>
              <a:lnSpc>
                <a:spcPct val="130000"/>
              </a:lnSpc>
              <a:buNone/>
            </a:pPr>
            <a:r>
              <a:rPr lang="zh-CN" altLang="en-US" b="1" dirty="0"/>
              <a:t>          不知道应该如何有效的锻炼学生身体；</a:t>
            </a:r>
            <a:endParaRPr lang="zh-CN" altLang="en-US" b="1" dirty="0"/>
          </a:p>
          <a:p>
            <a:pPr>
              <a:lnSpc>
                <a:spcPct val="130000"/>
              </a:lnSpc>
              <a:buNone/>
            </a:pPr>
            <a:r>
              <a:rPr lang="zh-CN" altLang="en-US" b="1" dirty="0"/>
              <a:t>         不知道如何有效和安全的锻炼学生身体；</a:t>
            </a:r>
            <a:endParaRPr lang="zh-CN" altLang="en-US" b="1" dirty="0"/>
          </a:p>
          <a:p>
            <a:pPr>
              <a:lnSpc>
                <a:spcPct val="130000"/>
              </a:lnSpc>
              <a:buNone/>
            </a:pPr>
            <a:r>
              <a:rPr lang="zh-CN" altLang="en-US" b="1" dirty="0"/>
              <a:t>         不知道如何简便的且让学生快乐的锻炼身体。</a:t>
            </a:r>
            <a:endParaRPr lang="zh-CN" altLang="en-US" b="1" dirty="0"/>
          </a:p>
          <a:p>
            <a:pPr>
              <a:lnSpc>
                <a:spcPct val="130000"/>
              </a:lnSpc>
              <a:buNone/>
            </a:pPr>
            <a:r>
              <a:rPr lang="zh-CN" altLang="en-US" b="1" dirty="0"/>
              <a:t>（</a:t>
            </a:r>
            <a:r>
              <a:rPr lang="en-US" altLang="zh-CN" b="1"/>
              <a:t>3</a:t>
            </a:r>
            <a:r>
              <a:rPr lang="zh-CN" altLang="en-US" b="1" dirty="0"/>
              <a:t>）显性数据：学生体质下降已让国家和人民忧心忡忡</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147">
                                            <p:txEl>
                                              <p:charRg st="0" end="6"/>
                                            </p:txEl>
                                          </p:spTgt>
                                        </p:tgtEl>
                                        <p:attrNameLst>
                                          <p:attrName>style.visibility</p:attrName>
                                        </p:attrNameLst>
                                      </p:cBhvr>
                                      <p:to>
                                        <p:strVal val="visible"/>
                                      </p:to>
                                    </p:set>
                                    <p:anim calcmode="lin" valueType="num">
                                      <p:cBhvr additive="base">
                                        <p:cTn id="7" dur="1000" fill="hold"/>
                                        <p:tgtEl>
                                          <p:spTgt spid="6147">
                                            <p:txEl>
                                              <p:charRg st="0" end="6"/>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147">
                                            <p:txEl>
                                              <p:charRg st="0" end="6"/>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147">
                                            <p:txEl>
                                              <p:charRg st="6" end="29"/>
                                            </p:txEl>
                                          </p:spTgt>
                                        </p:tgtEl>
                                        <p:attrNameLst>
                                          <p:attrName>style.visibility</p:attrName>
                                        </p:attrNameLst>
                                      </p:cBhvr>
                                      <p:to>
                                        <p:strVal val="visible"/>
                                      </p:to>
                                    </p:set>
                                    <p:animEffect transition="in" filter="fade">
                                      <p:cBhvr>
                                        <p:cTn id="13" dur="1000"/>
                                        <p:tgtEl>
                                          <p:spTgt spid="6147">
                                            <p:txEl>
                                              <p:charRg st="6" end="29"/>
                                            </p:txEl>
                                          </p:spTgt>
                                        </p:tgtEl>
                                      </p:cBhvr>
                                    </p:animEffect>
                                    <p:anim calcmode="lin" valueType="num">
                                      <p:cBhvr>
                                        <p:cTn id="14" dur="1000" fill="hold"/>
                                        <p:tgtEl>
                                          <p:spTgt spid="6147">
                                            <p:txEl>
                                              <p:charRg st="6" end="29"/>
                                            </p:txEl>
                                          </p:spTgt>
                                        </p:tgtEl>
                                        <p:attrNameLst>
                                          <p:attrName>ppt_x</p:attrName>
                                        </p:attrNameLst>
                                      </p:cBhvr>
                                      <p:tavLst>
                                        <p:tav tm="0">
                                          <p:val>
                                            <p:strVal val="#ppt_x"/>
                                          </p:val>
                                        </p:tav>
                                        <p:tav tm="100000">
                                          <p:val>
                                            <p:strVal val="#ppt_x"/>
                                          </p:val>
                                        </p:tav>
                                      </p:tavLst>
                                    </p:anim>
                                    <p:anim calcmode="lin" valueType="num">
                                      <p:cBhvr>
                                        <p:cTn id="15" dur="1000" fill="hold"/>
                                        <p:tgtEl>
                                          <p:spTgt spid="6147">
                                            <p:txEl>
                                              <p:charRg st="6" end="29"/>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147">
                                            <p:txEl>
                                              <p:charRg st="29" end="51"/>
                                            </p:txEl>
                                          </p:spTgt>
                                        </p:tgtEl>
                                        <p:attrNameLst>
                                          <p:attrName>style.visibility</p:attrName>
                                        </p:attrNameLst>
                                      </p:cBhvr>
                                      <p:to>
                                        <p:strVal val="visible"/>
                                      </p:to>
                                    </p:set>
                                    <p:animEffect transition="in" filter="fade">
                                      <p:cBhvr>
                                        <p:cTn id="20" dur="1000"/>
                                        <p:tgtEl>
                                          <p:spTgt spid="6147">
                                            <p:txEl>
                                              <p:charRg st="29" end="51"/>
                                            </p:txEl>
                                          </p:spTgt>
                                        </p:tgtEl>
                                      </p:cBhvr>
                                    </p:animEffect>
                                    <p:anim calcmode="lin" valueType="num">
                                      <p:cBhvr>
                                        <p:cTn id="21" dur="1000" fill="hold"/>
                                        <p:tgtEl>
                                          <p:spTgt spid="6147">
                                            <p:txEl>
                                              <p:charRg st="29" end="51"/>
                                            </p:txEl>
                                          </p:spTgt>
                                        </p:tgtEl>
                                        <p:attrNameLst>
                                          <p:attrName>ppt_x</p:attrName>
                                        </p:attrNameLst>
                                      </p:cBhvr>
                                      <p:tavLst>
                                        <p:tav tm="0">
                                          <p:val>
                                            <p:strVal val="#ppt_x"/>
                                          </p:val>
                                        </p:tav>
                                        <p:tav tm="100000">
                                          <p:val>
                                            <p:strVal val="#ppt_x"/>
                                          </p:val>
                                        </p:tav>
                                      </p:tavLst>
                                    </p:anim>
                                    <p:anim calcmode="lin" valueType="num">
                                      <p:cBhvr>
                                        <p:cTn id="22" dur="1000" fill="hold"/>
                                        <p:tgtEl>
                                          <p:spTgt spid="6147">
                                            <p:txEl>
                                              <p:charRg st="29" end="5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6147">
                                            <p:txEl>
                                              <p:charRg st="51" end="79"/>
                                            </p:txEl>
                                          </p:spTgt>
                                        </p:tgtEl>
                                        <p:attrNameLst>
                                          <p:attrName>style.visibility</p:attrName>
                                        </p:attrNameLst>
                                      </p:cBhvr>
                                      <p:to>
                                        <p:strVal val="visible"/>
                                      </p:to>
                                    </p:set>
                                    <p:animEffect transition="in" filter="fade">
                                      <p:cBhvr>
                                        <p:cTn id="25" dur="1000"/>
                                        <p:tgtEl>
                                          <p:spTgt spid="6147">
                                            <p:txEl>
                                              <p:charRg st="51" end="79"/>
                                            </p:txEl>
                                          </p:spTgt>
                                        </p:tgtEl>
                                      </p:cBhvr>
                                    </p:animEffect>
                                    <p:anim calcmode="lin" valueType="num">
                                      <p:cBhvr>
                                        <p:cTn id="26" dur="1000" fill="hold"/>
                                        <p:tgtEl>
                                          <p:spTgt spid="6147">
                                            <p:txEl>
                                              <p:charRg st="51" end="79"/>
                                            </p:txEl>
                                          </p:spTgt>
                                        </p:tgtEl>
                                        <p:attrNameLst>
                                          <p:attrName>ppt_x</p:attrName>
                                        </p:attrNameLst>
                                      </p:cBhvr>
                                      <p:tavLst>
                                        <p:tav tm="0">
                                          <p:val>
                                            <p:strVal val="#ppt_x"/>
                                          </p:val>
                                        </p:tav>
                                        <p:tav tm="100000">
                                          <p:val>
                                            <p:strVal val="#ppt_x"/>
                                          </p:val>
                                        </p:tav>
                                      </p:tavLst>
                                    </p:anim>
                                    <p:anim calcmode="lin" valueType="num">
                                      <p:cBhvr>
                                        <p:cTn id="27" dur="1000" fill="hold"/>
                                        <p:tgtEl>
                                          <p:spTgt spid="6147">
                                            <p:txEl>
                                              <p:charRg st="51" end="79"/>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6147">
                                            <p:txEl>
                                              <p:charRg st="79" end="107"/>
                                            </p:txEl>
                                          </p:spTgt>
                                        </p:tgtEl>
                                        <p:attrNameLst>
                                          <p:attrName>style.visibility</p:attrName>
                                        </p:attrNameLst>
                                      </p:cBhvr>
                                      <p:to>
                                        <p:strVal val="visible"/>
                                      </p:to>
                                    </p:set>
                                    <p:animEffect transition="in" filter="fade">
                                      <p:cBhvr>
                                        <p:cTn id="30" dur="1000"/>
                                        <p:tgtEl>
                                          <p:spTgt spid="6147">
                                            <p:txEl>
                                              <p:charRg st="79" end="107"/>
                                            </p:txEl>
                                          </p:spTgt>
                                        </p:tgtEl>
                                      </p:cBhvr>
                                    </p:animEffect>
                                    <p:anim calcmode="lin" valueType="num">
                                      <p:cBhvr>
                                        <p:cTn id="31" dur="1000" fill="hold"/>
                                        <p:tgtEl>
                                          <p:spTgt spid="6147">
                                            <p:txEl>
                                              <p:charRg st="79" end="107"/>
                                            </p:txEl>
                                          </p:spTgt>
                                        </p:tgtEl>
                                        <p:attrNameLst>
                                          <p:attrName>ppt_x</p:attrName>
                                        </p:attrNameLst>
                                      </p:cBhvr>
                                      <p:tavLst>
                                        <p:tav tm="0">
                                          <p:val>
                                            <p:strVal val="#ppt_x"/>
                                          </p:val>
                                        </p:tav>
                                        <p:tav tm="100000">
                                          <p:val>
                                            <p:strVal val="#ppt_x"/>
                                          </p:val>
                                        </p:tav>
                                      </p:tavLst>
                                    </p:anim>
                                    <p:anim calcmode="lin" valueType="num">
                                      <p:cBhvr>
                                        <p:cTn id="32" dur="1000" fill="hold"/>
                                        <p:tgtEl>
                                          <p:spTgt spid="6147">
                                            <p:txEl>
                                              <p:charRg st="79" end="107"/>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147">
                                            <p:txEl>
                                              <p:charRg st="107" end="137"/>
                                            </p:txEl>
                                          </p:spTgt>
                                        </p:tgtEl>
                                        <p:attrNameLst>
                                          <p:attrName>style.visibility</p:attrName>
                                        </p:attrNameLst>
                                      </p:cBhvr>
                                      <p:to>
                                        <p:strVal val="visible"/>
                                      </p:to>
                                    </p:set>
                                    <p:animEffect transition="in" filter="fade">
                                      <p:cBhvr>
                                        <p:cTn id="35" dur="1000"/>
                                        <p:tgtEl>
                                          <p:spTgt spid="6147">
                                            <p:txEl>
                                              <p:charRg st="107" end="137"/>
                                            </p:txEl>
                                          </p:spTgt>
                                        </p:tgtEl>
                                      </p:cBhvr>
                                    </p:animEffect>
                                    <p:anim calcmode="lin" valueType="num">
                                      <p:cBhvr>
                                        <p:cTn id="36" dur="1000" fill="hold"/>
                                        <p:tgtEl>
                                          <p:spTgt spid="6147">
                                            <p:txEl>
                                              <p:charRg st="107" end="137"/>
                                            </p:txEl>
                                          </p:spTgt>
                                        </p:tgtEl>
                                        <p:attrNameLst>
                                          <p:attrName>ppt_x</p:attrName>
                                        </p:attrNameLst>
                                      </p:cBhvr>
                                      <p:tavLst>
                                        <p:tav tm="0">
                                          <p:val>
                                            <p:strVal val="#ppt_x"/>
                                          </p:val>
                                        </p:tav>
                                        <p:tav tm="100000">
                                          <p:val>
                                            <p:strVal val="#ppt_x"/>
                                          </p:val>
                                        </p:tav>
                                      </p:tavLst>
                                    </p:anim>
                                    <p:anim calcmode="lin" valueType="num">
                                      <p:cBhvr>
                                        <p:cTn id="37" dur="1000" fill="hold"/>
                                        <p:tgtEl>
                                          <p:spTgt spid="6147">
                                            <p:txEl>
                                              <p:charRg st="107" end="13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147">
                                            <p:txEl>
                                              <p:charRg st="137" end="163"/>
                                            </p:txEl>
                                          </p:spTgt>
                                        </p:tgtEl>
                                        <p:attrNameLst>
                                          <p:attrName>style.visibility</p:attrName>
                                        </p:attrNameLst>
                                      </p:cBhvr>
                                      <p:to>
                                        <p:strVal val="visible"/>
                                      </p:to>
                                    </p:set>
                                    <p:animEffect transition="in" filter="fade">
                                      <p:cBhvr>
                                        <p:cTn id="42" dur="1000"/>
                                        <p:tgtEl>
                                          <p:spTgt spid="6147">
                                            <p:txEl>
                                              <p:charRg st="137" end="163"/>
                                            </p:txEl>
                                          </p:spTgt>
                                        </p:tgtEl>
                                      </p:cBhvr>
                                    </p:animEffect>
                                    <p:anim calcmode="lin" valueType="num">
                                      <p:cBhvr>
                                        <p:cTn id="43" dur="1000" fill="hold"/>
                                        <p:tgtEl>
                                          <p:spTgt spid="6147">
                                            <p:txEl>
                                              <p:charRg st="137" end="163"/>
                                            </p:txEl>
                                          </p:spTgt>
                                        </p:tgtEl>
                                        <p:attrNameLst>
                                          <p:attrName>ppt_x</p:attrName>
                                        </p:attrNameLst>
                                      </p:cBhvr>
                                      <p:tavLst>
                                        <p:tav tm="0">
                                          <p:val>
                                            <p:strVal val="#ppt_x"/>
                                          </p:val>
                                        </p:tav>
                                        <p:tav tm="100000">
                                          <p:val>
                                            <p:strVal val="#ppt_x"/>
                                          </p:val>
                                        </p:tav>
                                      </p:tavLst>
                                    </p:anim>
                                    <p:anim calcmode="lin" valueType="num">
                                      <p:cBhvr>
                                        <p:cTn id="44" dur="1000" fill="hold"/>
                                        <p:tgtEl>
                                          <p:spTgt spid="6147">
                                            <p:txEl>
                                              <p:charRg st="137" end="16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Rectangle 2"/>
          <p:cNvSpPr>
            <a:spLocks noGrp="1"/>
          </p:cNvSpPr>
          <p:nvPr>
            <p:ph type="title"/>
          </p:nvPr>
        </p:nvSpPr>
        <p:spPr>
          <a:xfrm>
            <a:off x="395288" y="549275"/>
            <a:ext cx="8229600" cy="866775"/>
          </a:xfrm>
          <a:ln/>
        </p:spPr>
        <p:txBody>
          <a:bodyPr vert="horz" wrap="square" lIns="0" tIns="45720" rIns="0" bIns="0" anchor="b"/>
          <a:p>
            <a:pPr algn="ctr" eaLnBrk="1" hangingPunct="1"/>
            <a:r>
              <a:rPr lang="zh-CN" altLang="en-US" sz="4400" b="1" dirty="0"/>
              <a:t>一、为什么选择这一研究课题？</a:t>
            </a:r>
            <a:r>
              <a:rPr lang="zh-CN" altLang="en-US" dirty="0"/>
              <a:t> </a:t>
            </a:r>
            <a:endParaRPr lang="zh-CN" altLang="en-US" dirty="0"/>
          </a:p>
        </p:txBody>
      </p:sp>
      <p:sp>
        <p:nvSpPr>
          <p:cNvPr id="104451" name="Rectangle 3"/>
          <p:cNvSpPr>
            <a:spLocks noGrp="1"/>
          </p:cNvSpPr>
          <p:nvPr>
            <p:ph idx="1"/>
          </p:nvPr>
        </p:nvSpPr>
        <p:spPr>
          <a:xfrm>
            <a:off x="468313" y="1341438"/>
            <a:ext cx="8362950" cy="5327650"/>
          </a:xfrm>
          <a:ln/>
        </p:spPr>
        <p:txBody>
          <a:bodyPr vert="horz" wrap="square" lIns="91440" tIns="45720" rIns="91440" bIns="45720" anchor="t"/>
          <a:p>
            <a:pPr eaLnBrk="1" hangingPunct="1">
              <a:lnSpc>
                <a:spcPct val="150000"/>
              </a:lnSpc>
              <a:buNone/>
            </a:pPr>
            <a:r>
              <a:rPr lang="zh-CN" altLang="en-US" b="1" dirty="0">
                <a:solidFill>
                  <a:srgbClr val="FF0000"/>
                </a:solidFill>
                <a:latin typeface="楷体" panose="02010609060101010101" pitchFamily="49" charset="-122"/>
                <a:ea typeface="楷体" panose="02010609060101010101" pitchFamily="49" charset="-122"/>
              </a:rPr>
              <a:t> </a:t>
            </a:r>
            <a:r>
              <a:rPr lang="en-US" altLang="zh-CN" b="1">
                <a:solidFill>
                  <a:srgbClr val="FF0000"/>
                </a:solidFill>
                <a:latin typeface="楷体" panose="02010609060101010101" pitchFamily="49" charset="-122"/>
                <a:ea typeface="楷体" panose="02010609060101010101" pitchFamily="49" charset="-122"/>
              </a:rPr>
              <a:t>2.</a:t>
            </a:r>
            <a:r>
              <a:rPr lang="zh-CN" altLang="en-US" b="1" dirty="0">
                <a:solidFill>
                  <a:srgbClr val="FF0000"/>
                </a:solidFill>
                <a:latin typeface="楷体" panose="02010609060101010101" pitchFamily="49" charset="-122"/>
                <a:ea typeface="楷体" panose="02010609060101010101" pitchFamily="49" charset="-122"/>
              </a:rPr>
              <a:t>积累</a:t>
            </a:r>
            <a:endParaRPr lang="zh-CN" altLang="en-US" b="1" dirty="0">
              <a:solidFill>
                <a:srgbClr val="FF0000"/>
              </a:solidFill>
              <a:latin typeface="楷体" panose="02010609060101010101" pitchFamily="49" charset="-122"/>
              <a:ea typeface="楷体" panose="02010609060101010101" pitchFamily="49" charset="-122"/>
            </a:endParaRPr>
          </a:p>
          <a:p>
            <a:pPr>
              <a:buNone/>
            </a:pPr>
            <a:r>
              <a:rPr lang="zh-CN" altLang="en-US" b="1" dirty="0"/>
              <a:t>（</a:t>
            </a:r>
            <a:r>
              <a:rPr lang="en-US" altLang="zh-CN" b="1"/>
              <a:t>1</a:t>
            </a:r>
            <a:r>
              <a:rPr lang="zh-CN" altLang="en-US" b="1" dirty="0"/>
              <a:t>）“十二五”规划课题</a:t>
            </a:r>
            <a:r>
              <a:rPr lang="en-US" altLang="zh-CN" b="1"/>
              <a:t>《</a:t>
            </a:r>
            <a:r>
              <a:rPr lang="zh-CN" altLang="en-US" b="1" dirty="0"/>
              <a:t>小学生课间体育文化游戏活动的开发与研究</a:t>
            </a:r>
            <a:r>
              <a:rPr lang="en-US" altLang="zh-CN" b="1"/>
              <a:t>》</a:t>
            </a:r>
            <a:r>
              <a:rPr lang="zh-CN" altLang="en-US" b="1" dirty="0"/>
              <a:t>的研究成果：结题报告获全国第十二届学生运动会科学论文报告会一等奖及三个水平段的课间体育游戏创编是册子。</a:t>
            </a:r>
            <a:r>
              <a:rPr lang="zh-CN" altLang="en-US" dirty="0"/>
              <a:t> </a:t>
            </a:r>
            <a:endParaRPr lang="zh-CN" altLang="en-US" dirty="0"/>
          </a:p>
        </p:txBody>
      </p:sp>
      <p:pic>
        <p:nvPicPr>
          <p:cNvPr id="104457" name="图片 104456" descr="1"/>
          <p:cNvPicPr>
            <a:picLocks noChangeAspect="1"/>
          </p:cNvPicPr>
          <p:nvPr/>
        </p:nvPicPr>
        <p:blipFill>
          <a:blip r:embed="rId1"/>
          <a:stretch>
            <a:fillRect/>
          </a:stretch>
        </p:blipFill>
        <p:spPr>
          <a:xfrm rot="-1382122">
            <a:off x="1258888" y="3860800"/>
            <a:ext cx="1727200" cy="2303463"/>
          </a:xfrm>
          <a:prstGeom prst="rect">
            <a:avLst/>
          </a:prstGeom>
          <a:noFill/>
          <a:ln w="9525">
            <a:noFill/>
          </a:ln>
        </p:spPr>
      </p:pic>
      <p:pic>
        <p:nvPicPr>
          <p:cNvPr id="104458" name="图片 104457" descr="2"/>
          <p:cNvPicPr>
            <a:picLocks noChangeAspect="1"/>
          </p:cNvPicPr>
          <p:nvPr/>
        </p:nvPicPr>
        <p:blipFill>
          <a:blip r:embed="rId2"/>
          <a:stretch>
            <a:fillRect/>
          </a:stretch>
        </p:blipFill>
        <p:spPr>
          <a:xfrm>
            <a:off x="4859338" y="3860800"/>
            <a:ext cx="2862262" cy="219868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4451">
                                            <p:txEl>
                                              <p:charRg st="0" end="6"/>
                                            </p:txEl>
                                          </p:spTgt>
                                        </p:tgtEl>
                                        <p:attrNameLst>
                                          <p:attrName>style.visibility</p:attrName>
                                        </p:attrNameLst>
                                      </p:cBhvr>
                                      <p:to>
                                        <p:strVal val="visible"/>
                                      </p:to>
                                    </p:set>
                                    <p:anim calcmode="lin" valueType="num">
                                      <p:cBhvr additive="base">
                                        <p:cTn id="7" dur="1000" fill="hold"/>
                                        <p:tgtEl>
                                          <p:spTgt spid="104451">
                                            <p:txEl>
                                              <p:charRg st="0" end="6"/>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04451">
                                            <p:txEl>
                                              <p:charRg st="0" end="6"/>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4451">
                                            <p:txEl>
                                              <p:charRg st="6" end="92"/>
                                            </p:txEl>
                                          </p:spTgt>
                                        </p:tgtEl>
                                        <p:attrNameLst>
                                          <p:attrName>style.visibility</p:attrName>
                                        </p:attrNameLst>
                                      </p:cBhvr>
                                      <p:to>
                                        <p:strVal val="visible"/>
                                      </p:to>
                                    </p:set>
                                    <p:anim calcmode="lin" valueType="num">
                                      <p:cBhvr additive="base">
                                        <p:cTn id="13" dur="1000" fill="hold"/>
                                        <p:tgtEl>
                                          <p:spTgt spid="104451">
                                            <p:txEl>
                                              <p:charRg st="6" end="9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04451">
                                            <p:txEl>
                                              <p:charRg st="6" end="9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104457"/>
                                        </p:tgtEl>
                                        <p:attrNameLst>
                                          <p:attrName>style.visibility</p:attrName>
                                        </p:attrNameLst>
                                      </p:cBhvr>
                                      <p:to>
                                        <p:strVal val="visible"/>
                                      </p:to>
                                    </p:set>
                                    <p:anim calcmode="lin" valueType="num">
                                      <p:cBhvr>
                                        <p:cTn id="19" dur="500" decel="50000" fill="hold">
                                          <p:stCondLst>
                                            <p:cond delay="0"/>
                                          </p:stCondLst>
                                        </p:cTn>
                                        <p:tgtEl>
                                          <p:spTgt spid="104457"/>
                                        </p:tgtEl>
                                        <p:attrNameLst>
                                          <p:attrName>style.rotation</p:attrName>
                                        </p:attrNameLst>
                                      </p:cBhvr>
                                      <p:tavLst>
                                        <p:tav tm="0">
                                          <p:val>
                                            <p:fltVal val="-90.000000"/>
                                          </p:val>
                                        </p:tav>
                                        <p:tav tm="100000">
                                          <p:val>
                                            <p:fltVal val="0.000000"/>
                                          </p:val>
                                        </p:tav>
                                      </p:tavLst>
                                    </p:anim>
                                    <p:anim calcmode="lin" valueType="num">
                                      <p:cBhvr>
                                        <p:cTn id="20" dur="500" decel="50000" fill="hold">
                                          <p:stCondLst>
                                            <p:cond delay="0"/>
                                          </p:stCondLst>
                                        </p:cTn>
                                        <p:tgtEl>
                                          <p:spTgt spid="10445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04457"/>
                                        </p:tgtEl>
                                        <p:attrNameLst>
                                          <p:attrName>ppt_w</p:attrName>
                                        </p:attrNameLst>
                                      </p:cBhvr>
                                      <p:tavLst>
                                        <p:tav tm="0">
                                          <p:val>
                                            <p:strVal val="#ppt_w*.05"/>
                                          </p:val>
                                        </p:tav>
                                        <p:tav tm="100000">
                                          <p:val>
                                            <p:strVal val="#ppt_w"/>
                                          </p:val>
                                        </p:tav>
                                      </p:tavLst>
                                    </p:anim>
                                    <p:anim calcmode="lin" valueType="num">
                                      <p:cBhvr>
                                        <p:cTn id="22" dur="1000" fill="hold"/>
                                        <p:tgtEl>
                                          <p:spTgt spid="10445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0445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0445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0445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04457"/>
                                        </p:tgtEl>
                                      </p:cBhvr>
                                    </p:animEffect>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104458"/>
                                        </p:tgtEl>
                                        <p:attrNameLst>
                                          <p:attrName>style.visibility</p:attrName>
                                        </p:attrNameLst>
                                      </p:cBhvr>
                                      <p:to>
                                        <p:strVal val="visible"/>
                                      </p:to>
                                    </p:set>
                                    <p:anim calcmode="lin" valueType="num">
                                      <p:cBhvr>
                                        <p:cTn id="31" dur="1000" fill="hold"/>
                                        <p:tgtEl>
                                          <p:spTgt spid="104458"/>
                                        </p:tgtEl>
                                        <p:attrNameLst>
                                          <p:attrName>ppt_w</p:attrName>
                                        </p:attrNameLst>
                                      </p:cBhvr>
                                      <p:tavLst>
                                        <p:tav tm="0">
                                          <p:val>
                                            <p:fltVal val="0.000000"/>
                                          </p:val>
                                        </p:tav>
                                        <p:tav tm="100000">
                                          <p:val>
                                            <p:strVal val="#ppt_w"/>
                                          </p:val>
                                        </p:tav>
                                      </p:tavLst>
                                    </p:anim>
                                    <p:anim calcmode="lin" valueType="num">
                                      <p:cBhvr>
                                        <p:cTn id="32" dur="1000" fill="hold"/>
                                        <p:tgtEl>
                                          <p:spTgt spid="104458"/>
                                        </p:tgtEl>
                                        <p:attrNameLst>
                                          <p:attrName>ppt_h</p:attrName>
                                        </p:attrNameLst>
                                      </p:cBhvr>
                                      <p:tavLst>
                                        <p:tav tm="0">
                                          <p:val>
                                            <p:fltVal val="0.000000"/>
                                          </p:val>
                                        </p:tav>
                                        <p:tav tm="100000">
                                          <p:val>
                                            <p:strVal val="#ppt_h"/>
                                          </p:val>
                                        </p:tav>
                                      </p:tavLst>
                                    </p:anim>
                                    <p:anim calcmode="lin" valueType="num">
                                      <p:cBhvr>
                                        <p:cTn id="33" dur="1000" fill="hold"/>
                                        <p:tgtEl>
                                          <p:spTgt spid="104458"/>
                                        </p:tgtEl>
                                        <p:attrNameLst>
                                          <p:attrName>ppt_x</p:attrName>
                                        </p:attrNameLst>
                                      </p:cBhvr>
                                      <p:tavLst>
                                        <p:tav tm="0" fmla="#ppt_x+(cos(-2*pi*(1-$))*-#ppt_x-sin(-2*pi*(1-$))*(1-#ppt_y))*(1-$)">
                                          <p:val>
                                            <p:fltVal val="0.000000"/>
                                          </p:val>
                                        </p:tav>
                                        <p:tav tm="100000">
                                          <p:val>
                                            <p:fltVal val="1.000000"/>
                                          </p:val>
                                        </p:tav>
                                      </p:tavLst>
                                    </p:anim>
                                    <p:anim calcmode="lin" valueType="num">
                                      <p:cBhvr>
                                        <p:cTn id="34" dur="1000" fill="hold"/>
                                        <p:tgtEl>
                                          <p:spTgt spid="104458"/>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Rectangle 2"/>
          <p:cNvSpPr>
            <a:spLocks noGrp="1"/>
          </p:cNvSpPr>
          <p:nvPr>
            <p:ph type="title"/>
          </p:nvPr>
        </p:nvSpPr>
        <p:spPr>
          <a:xfrm>
            <a:off x="395288" y="549275"/>
            <a:ext cx="8229600" cy="866775"/>
          </a:xfrm>
          <a:ln/>
        </p:spPr>
        <p:txBody>
          <a:bodyPr vert="horz" wrap="square" lIns="0" tIns="45720" rIns="0" bIns="0" anchor="b"/>
          <a:p>
            <a:pPr algn="ctr" eaLnBrk="1" hangingPunct="1"/>
            <a:r>
              <a:rPr lang="zh-CN" altLang="en-US" sz="4400" b="1" dirty="0"/>
              <a:t>一、为什么选择这一研究课题？</a:t>
            </a:r>
            <a:r>
              <a:rPr lang="zh-CN" altLang="en-US" dirty="0"/>
              <a:t> </a:t>
            </a:r>
            <a:endParaRPr lang="zh-CN" altLang="en-US" dirty="0"/>
          </a:p>
        </p:txBody>
      </p:sp>
      <p:sp>
        <p:nvSpPr>
          <p:cNvPr id="106499" name="Rectangle 3"/>
          <p:cNvSpPr>
            <a:spLocks noGrp="1"/>
          </p:cNvSpPr>
          <p:nvPr>
            <p:ph idx="1"/>
          </p:nvPr>
        </p:nvSpPr>
        <p:spPr>
          <a:xfrm>
            <a:off x="468313" y="1341438"/>
            <a:ext cx="8362950" cy="5327650"/>
          </a:xfrm>
          <a:ln/>
        </p:spPr>
        <p:txBody>
          <a:bodyPr vert="horz" wrap="square" lIns="91440" tIns="45720" rIns="91440" bIns="45720" anchor="t"/>
          <a:p>
            <a:pPr eaLnBrk="1" hangingPunct="1">
              <a:lnSpc>
                <a:spcPct val="150000"/>
              </a:lnSpc>
              <a:buNone/>
            </a:pPr>
            <a:r>
              <a:rPr lang="zh-CN" altLang="en-US" b="1" dirty="0">
                <a:solidFill>
                  <a:srgbClr val="FF0000"/>
                </a:solidFill>
                <a:latin typeface="楷体" panose="02010609060101010101" pitchFamily="49" charset="-122"/>
                <a:ea typeface="楷体" panose="02010609060101010101" pitchFamily="49" charset="-122"/>
              </a:rPr>
              <a:t> </a:t>
            </a:r>
            <a:r>
              <a:rPr lang="en-US" altLang="zh-CN" b="1">
                <a:solidFill>
                  <a:srgbClr val="FF0000"/>
                </a:solidFill>
                <a:latin typeface="楷体" panose="02010609060101010101" pitchFamily="49" charset="-122"/>
                <a:ea typeface="楷体" panose="02010609060101010101" pitchFamily="49" charset="-122"/>
              </a:rPr>
              <a:t>2.</a:t>
            </a:r>
            <a:r>
              <a:rPr lang="zh-CN" altLang="en-US" b="1" dirty="0">
                <a:solidFill>
                  <a:srgbClr val="FF0000"/>
                </a:solidFill>
                <a:latin typeface="楷体" panose="02010609060101010101" pitchFamily="49" charset="-122"/>
                <a:ea typeface="楷体" panose="02010609060101010101" pitchFamily="49" charset="-122"/>
              </a:rPr>
              <a:t>积累</a:t>
            </a:r>
            <a:endParaRPr lang="zh-CN" altLang="en-US" b="1" dirty="0">
              <a:solidFill>
                <a:srgbClr val="FF0000"/>
              </a:solidFill>
              <a:latin typeface="楷体" panose="02010609060101010101" pitchFamily="49" charset="-122"/>
              <a:ea typeface="楷体" panose="02010609060101010101" pitchFamily="49" charset="-122"/>
            </a:endParaRPr>
          </a:p>
          <a:p>
            <a:pPr>
              <a:buNone/>
            </a:pPr>
            <a:r>
              <a:rPr lang="zh-CN" altLang="en-US" b="1" dirty="0"/>
              <a:t>（</a:t>
            </a:r>
            <a:r>
              <a:rPr lang="en-US" altLang="zh-CN" b="1"/>
              <a:t>2</a:t>
            </a:r>
            <a:r>
              <a:rPr lang="zh-CN" altLang="en-US" b="1" dirty="0"/>
              <a:t>）草根课题</a:t>
            </a:r>
            <a:r>
              <a:rPr lang="en-US" altLang="zh-CN" b="1"/>
              <a:t>《</a:t>
            </a:r>
            <a:r>
              <a:rPr lang="zh-CN" altLang="en-US" b="1" dirty="0"/>
              <a:t>差动理论应用研究</a:t>
            </a:r>
            <a:r>
              <a:rPr lang="en-US" altLang="zh-CN" b="1"/>
              <a:t>》</a:t>
            </a:r>
            <a:r>
              <a:rPr lang="zh-CN" altLang="en-US" b="1" dirty="0"/>
              <a:t>研究成果：其理论创新，针对学生提出的“差动学习”，论文</a:t>
            </a:r>
            <a:r>
              <a:rPr lang="en-US" altLang="zh-CN" b="1"/>
              <a:t>《“</a:t>
            </a:r>
            <a:r>
              <a:rPr lang="zh-CN" altLang="en-US" b="1" dirty="0"/>
              <a:t>差动”理论在小学二年级跳于教学中的应用研究</a:t>
            </a:r>
            <a:r>
              <a:rPr lang="en-US" altLang="zh-CN" b="1"/>
              <a:t>》</a:t>
            </a:r>
            <a:r>
              <a:rPr lang="zh-CN" altLang="en-US" b="1" dirty="0"/>
              <a:t>获全国第十三届学生运动会科学论文报告会二等奖</a:t>
            </a:r>
            <a:endParaRPr lang="zh-CN" altLang="en-US" b="1" dirty="0"/>
          </a:p>
        </p:txBody>
      </p:sp>
      <p:pic>
        <p:nvPicPr>
          <p:cNvPr id="106502" name="图片 106501" descr="3"/>
          <p:cNvPicPr>
            <a:picLocks noChangeAspect="1"/>
          </p:cNvPicPr>
          <p:nvPr/>
        </p:nvPicPr>
        <p:blipFill>
          <a:blip r:embed="rId1"/>
          <a:stretch>
            <a:fillRect/>
          </a:stretch>
        </p:blipFill>
        <p:spPr>
          <a:xfrm>
            <a:off x="2700338" y="3716338"/>
            <a:ext cx="3541712" cy="291623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6499">
                                            <p:txEl>
                                              <p:charRg st="6" end="97"/>
                                            </p:txEl>
                                          </p:spTgt>
                                        </p:tgtEl>
                                        <p:attrNameLst>
                                          <p:attrName>style.visibility</p:attrName>
                                        </p:attrNameLst>
                                      </p:cBhvr>
                                      <p:to>
                                        <p:strVal val="visible"/>
                                      </p:to>
                                    </p:set>
                                    <p:anim calcmode="lin" valueType="num">
                                      <p:cBhvr additive="base">
                                        <p:cTn id="7" dur="1000" fill="hold"/>
                                        <p:tgtEl>
                                          <p:spTgt spid="106499">
                                            <p:txEl>
                                              <p:charRg st="6" end="97"/>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106499">
                                            <p:txEl>
                                              <p:charRg st="6" end="97"/>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nodeType="clickEffect">
                                  <p:stCondLst>
                                    <p:cond delay="0"/>
                                  </p:stCondLst>
                                  <p:childTnLst>
                                    <p:set>
                                      <p:cBhvr>
                                        <p:cTn id="12" dur="1" fill="hold">
                                          <p:stCondLst>
                                            <p:cond delay="0"/>
                                          </p:stCondLst>
                                        </p:cTn>
                                        <p:tgtEl>
                                          <p:spTgt spid="106502"/>
                                        </p:tgtEl>
                                        <p:attrNameLst>
                                          <p:attrName>style.visibility</p:attrName>
                                        </p:attrNameLst>
                                      </p:cBhvr>
                                      <p:to>
                                        <p:strVal val="visible"/>
                                      </p:to>
                                    </p:set>
                                    <p:anim calcmode="lin" valueType="num">
                                      <p:cBhvr>
                                        <p:cTn id="13" dur="500" decel="50000" fill="hold">
                                          <p:stCondLst>
                                            <p:cond delay="0"/>
                                          </p:stCondLst>
                                        </p:cTn>
                                        <p:tgtEl>
                                          <p:spTgt spid="106502"/>
                                        </p:tgtEl>
                                        <p:attrNameLst>
                                          <p:attrName>style.rotation</p:attrName>
                                        </p:attrNameLst>
                                      </p:cBhvr>
                                      <p:tavLst>
                                        <p:tav tm="0">
                                          <p:val>
                                            <p:fltVal val="-90.000000"/>
                                          </p:val>
                                        </p:tav>
                                        <p:tav tm="100000">
                                          <p:val>
                                            <p:fltVal val="0.000000"/>
                                          </p:val>
                                        </p:tav>
                                      </p:tavLst>
                                    </p:anim>
                                    <p:anim calcmode="lin" valueType="num">
                                      <p:cBhvr>
                                        <p:cTn id="14" dur="500" decel="50000" fill="hold">
                                          <p:stCondLst>
                                            <p:cond delay="0"/>
                                          </p:stCondLst>
                                        </p:cTn>
                                        <p:tgtEl>
                                          <p:spTgt spid="106502"/>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106502"/>
                                        </p:tgtEl>
                                        <p:attrNameLst>
                                          <p:attrName>ppt_w</p:attrName>
                                        </p:attrNameLst>
                                      </p:cBhvr>
                                      <p:tavLst>
                                        <p:tav tm="0">
                                          <p:val>
                                            <p:strVal val="#ppt_w*.05"/>
                                          </p:val>
                                        </p:tav>
                                        <p:tav tm="100000">
                                          <p:val>
                                            <p:strVal val="#ppt_w"/>
                                          </p:val>
                                        </p:tav>
                                      </p:tavLst>
                                    </p:anim>
                                    <p:anim calcmode="lin" valueType="num">
                                      <p:cBhvr>
                                        <p:cTn id="16" dur="1000" fill="hold"/>
                                        <p:tgtEl>
                                          <p:spTgt spid="106502"/>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106502"/>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106502"/>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106502"/>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106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2" name="Rectangle 2"/>
          <p:cNvSpPr>
            <a:spLocks noGrp="1"/>
          </p:cNvSpPr>
          <p:nvPr>
            <p:ph type="title"/>
          </p:nvPr>
        </p:nvSpPr>
        <p:spPr>
          <a:xfrm>
            <a:off x="395288" y="549275"/>
            <a:ext cx="8229600" cy="866775"/>
          </a:xfrm>
          <a:ln/>
        </p:spPr>
        <p:txBody>
          <a:bodyPr vert="horz" wrap="square" lIns="0" tIns="45720" rIns="0" bIns="0" anchor="b"/>
          <a:p>
            <a:pPr algn="ctr" eaLnBrk="1" hangingPunct="1"/>
            <a:r>
              <a:rPr lang="zh-CN" altLang="en-US" sz="4400" b="1" dirty="0"/>
              <a:t>一、为什么选择这一研究课题？</a:t>
            </a:r>
            <a:r>
              <a:rPr lang="zh-CN" altLang="en-US" dirty="0"/>
              <a:t> </a:t>
            </a:r>
            <a:endParaRPr lang="zh-CN" altLang="en-US" dirty="0"/>
          </a:p>
        </p:txBody>
      </p:sp>
      <p:sp>
        <p:nvSpPr>
          <p:cNvPr id="107523" name="Rectangle 3"/>
          <p:cNvSpPr>
            <a:spLocks noGrp="1"/>
          </p:cNvSpPr>
          <p:nvPr>
            <p:ph idx="1"/>
          </p:nvPr>
        </p:nvSpPr>
        <p:spPr>
          <a:xfrm>
            <a:off x="468313" y="1341438"/>
            <a:ext cx="8362950" cy="5327650"/>
          </a:xfrm>
          <a:ln/>
        </p:spPr>
        <p:txBody>
          <a:bodyPr vert="horz" wrap="square" lIns="91440" tIns="45720" rIns="91440" bIns="45720" anchor="t"/>
          <a:p>
            <a:pPr eaLnBrk="1" hangingPunct="1">
              <a:lnSpc>
                <a:spcPct val="150000"/>
              </a:lnSpc>
              <a:buNone/>
            </a:pPr>
            <a:r>
              <a:rPr lang="zh-CN" altLang="en-US" b="1" dirty="0">
                <a:solidFill>
                  <a:srgbClr val="FF0000"/>
                </a:solidFill>
                <a:latin typeface="楷体" panose="02010609060101010101" pitchFamily="49" charset="-122"/>
                <a:ea typeface="楷体" panose="02010609060101010101" pitchFamily="49" charset="-122"/>
              </a:rPr>
              <a:t> </a:t>
            </a:r>
            <a:r>
              <a:rPr lang="en-US" altLang="zh-CN" b="1">
                <a:solidFill>
                  <a:srgbClr val="FF0000"/>
                </a:solidFill>
                <a:latin typeface="楷体" panose="02010609060101010101" pitchFamily="49" charset="-122"/>
                <a:ea typeface="楷体" panose="02010609060101010101" pitchFamily="49" charset="-122"/>
              </a:rPr>
              <a:t>2.</a:t>
            </a:r>
            <a:r>
              <a:rPr lang="zh-CN" altLang="en-US" b="1" dirty="0">
                <a:solidFill>
                  <a:srgbClr val="FF0000"/>
                </a:solidFill>
                <a:latin typeface="楷体" panose="02010609060101010101" pitchFamily="49" charset="-122"/>
                <a:ea typeface="楷体" panose="02010609060101010101" pitchFamily="49" charset="-122"/>
              </a:rPr>
              <a:t>积累</a:t>
            </a:r>
            <a:endParaRPr lang="zh-CN" altLang="en-US" b="1" dirty="0">
              <a:solidFill>
                <a:srgbClr val="FF0000"/>
              </a:solidFill>
              <a:latin typeface="楷体" panose="02010609060101010101" pitchFamily="49" charset="-122"/>
              <a:ea typeface="楷体" panose="02010609060101010101" pitchFamily="49" charset="-122"/>
            </a:endParaRPr>
          </a:p>
          <a:p>
            <a:pPr>
              <a:buNone/>
            </a:pPr>
            <a:r>
              <a:rPr lang="zh-CN" altLang="en-US" b="1" dirty="0"/>
              <a:t>（</a:t>
            </a:r>
            <a:r>
              <a:rPr lang="en-US" altLang="zh-CN" b="1"/>
              <a:t>3</a:t>
            </a:r>
            <a:r>
              <a:rPr lang="zh-CN" altLang="en-US" b="1" dirty="0"/>
              <a:t>）编写</a:t>
            </a:r>
            <a:endParaRPr lang="zh-CN" altLang="en-US" b="1" dirty="0"/>
          </a:p>
          <a:p>
            <a:pPr>
              <a:buNone/>
            </a:pPr>
            <a:r>
              <a:rPr lang="zh-CN" altLang="en-US" b="1" dirty="0"/>
              <a:t>江苏省义务教育体育实施纲要</a:t>
            </a:r>
            <a:endParaRPr lang="zh-CN" altLang="en-US" b="1" dirty="0"/>
          </a:p>
          <a:p>
            <a:pPr>
              <a:buNone/>
            </a:pPr>
            <a:r>
              <a:rPr lang="zh-CN" altLang="en-US" b="1" dirty="0"/>
              <a:t>江苏省义务教育体育教学指南</a:t>
            </a:r>
            <a:endParaRPr lang="zh-CN" altLang="en-US" b="1" dirty="0"/>
          </a:p>
          <a:p>
            <a:pPr>
              <a:buNone/>
            </a:pPr>
            <a:r>
              <a:rPr lang="zh-CN" altLang="en-US" b="1" dirty="0"/>
              <a:t>江苏省中小学大课间体育活动的设计与实施</a:t>
            </a:r>
            <a:endParaRPr lang="zh-CN" altLang="en-US" b="1" dirty="0"/>
          </a:p>
          <a:p>
            <a:pPr>
              <a:buNone/>
            </a:pPr>
            <a:r>
              <a:rPr lang="zh-CN" altLang="en-US" b="1" dirty="0"/>
              <a:t>江苏省小学体育与健康教学参考书</a:t>
            </a:r>
            <a:endParaRPr lang="zh-CN" altLang="en-US" b="1" dirty="0"/>
          </a:p>
          <a:p>
            <a:pPr>
              <a:buNone/>
            </a:pPr>
            <a:r>
              <a:rPr lang="zh-CN" altLang="en-US" b="1" dirty="0"/>
              <a:t>江苏省小学体育与健康教材</a:t>
            </a:r>
            <a:endParaRPr lang="zh-CN" altLang="en-US" b="1" dirty="0"/>
          </a:p>
          <a:p>
            <a:pPr>
              <a:buNone/>
            </a:pPr>
            <a:r>
              <a:rPr lang="zh-CN" altLang="en-US" b="1" dirty="0"/>
              <a:t>江苏省小学体育教师备课用书</a:t>
            </a:r>
            <a:endParaRPr lang="zh-CN" altLang="en-US" b="1" dirty="0"/>
          </a:p>
          <a:p>
            <a:pPr>
              <a:buNone/>
            </a:pPr>
            <a:r>
              <a:rPr lang="en-US" altLang="zh-CN" b="1"/>
              <a:t>                                             《</a:t>
            </a:r>
            <a:r>
              <a:rPr lang="zh-CN" altLang="en-US" b="1" dirty="0"/>
              <a:t>科学的预设艺术的生成</a:t>
            </a:r>
            <a:r>
              <a:rPr lang="en-US" altLang="zh-CN" b="1"/>
              <a:t>》</a:t>
            </a:r>
            <a:endParaRPr lang="en-US" altLang="zh-CN"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7523">
                                            <p:txEl>
                                              <p:charRg st="6" end="12"/>
                                            </p:txEl>
                                          </p:spTgt>
                                        </p:tgtEl>
                                        <p:attrNameLst>
                                          <p:attrName>style.visibility</p:attrName>
                                        </p:attrNameLst>
                                      </p:cBhvr>
                                      <p:to>
                                        <p:strVal val="visible"/>
                                      </p:to>
                                    </p:set>
                                    <p:animEffect transition="in" filter="wedge">
                                      <p:cBhvr>
                                        <p:cTn id="7" dur="1000"/>
                                        <p:tgtEl>
                                          <p:spTgt spid="107523">
                                            <p:txEl>
                                              <p:charRg st="6" end="12"/>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107523">
                                            <p:txEl>
                                              <p:charRg st="12" end="26"/>
                                            </p:txEl>
                                          </p:spTgt>
                                        </p:tgtEl>
                                        <p:attrNameLst>
                                          <p:attrName>style.visibility</p:attrName>
                                        </p:attrNameLst>
                                      </p:cBhvr>
                                      <p:to>
                                        <p:strVal val="visible"/>
                                      </p:to>
                                    </p:set>
                                    <p:animEffect transition="in" filter="wedge">
                                      <p:cBhvr>
                                        <p:cTn id="10" dur="1000"/>
                                        <p:tgtEl>
                                          <p:spTgt spid="107523">
                                            <p:txEl>
                                              <p:charRg st="12" end="26"/>
                                            </p:txEl>
                                          </p:spTgt>
                                        </p:tgtEl>
                                      </p:cBhvr>
                                    </p:animEffect>
                                  </p:childTnLst>
                                </p:cTn>
                              </p:par>
                              <p:par>
                                <p:cTn id="11" presetID="20" presetClass="entr" presetSubtype="0" fill="hold" nodeType="withEffect">
                                  <p:stCondLst>
                                    <p:cond delay="0"/>
                                  </p:stCondLst>
                                  <p:childTnLst>
                                    <p:set>
                                      <p:cBhvr>
                                        <p:cTn id="12" dur="1" fill="hold">
                                          <p:stCondLst>
                                            <p:cond delay="0"/>
                                          </p:stCondLst>
                                        </p:cTn>
                                        <p:tgtEl>
                                          <p:spTgt spid="107523">
                                            <p:txEl>
                                              <p:charRg st="26" end="40"/>
                                            </p:txEl>
                                          </p:spTgt>
                                        </p:tgtEl>
                                        <p:attrNameLst>
                                          <p:attrName>style.visibility</p:attrName>
                                        </p:attrNameLst>
                                      </p:cBhvr>
                                      <p:to>
                                        <p:strVal val="visible"/>
                                      </p:to>
                                    </p:set>
                                    <p:animEffect transition="in" filter="wedge">
                                      <p:cBhvr>
                                        <p:cTn id="13" dur="1000"/>
                                        <p:tgtEl>
                                          <p:spTgt spid="107523">
                                            <p:txEl>
                                              <p:charRg st="26" end="40"/>
                                            </p:txEl>
                                          </p:spTgt>
                                        </p:tgtEl>
                                      </p:cBhvr>
                                    </p:animEffect>
                                  </p:childTnLst>
                                </p:cTn>
                              </p:par>
                              <p:par>
                                <p:cTn id="14" presetID="20" presetClass="entr" presetSubtype="0" fill="hold" nodeType="withEffect">
                                  <p:stCondLst>
                                    <p:cond delay="0"/>
                                  </p:stCondLst>
                                  <p:childTnLst>
                                    <p:set>
                                      <p:cBhvr>
                                        <p:cTn id="15" dur="1" fill="hold">
                                          <p:stCondLst>
                                            <p:cond delay="0"/>
                                          </p:stCondLst>
                                        </p:cTn>
                                        <p:tgtEl>
                                          <p:spTgt spid="107523">
                                            <p:txEl>
                                              <p:charRg st="40" end="60"/>
                                            </p:txEl>
                                          </p:spTgt>
                                        </p:tgtEl>
                                        <p:attrNameLst>
                                          <p:attrName>style.visibility</p:attrName>
                                        </p:attrNameLst>
                                      </p:cBhvr>
                                      <p:to>
                                        <p:strVal val="visible"/>
                                      </p:to>
                                    </p:set>
                                    <p:animEffect transition="in" filter="wedge">
                                      <p:cBhvr>
                                        <p:cTn id="16" dur="1000"/>
                                        <p:tgtEl>
                                          <p:spTgt spid="107523">
                                            <p:txEl>
                                              <p:charRg st="40" end="60"/>
                                            </p:txEl>
                                          </p:spTgt>
                                        </p:tgtEl>
                                      </p:cBhvr>
                                    </p:animEffect>
                                  </p:childTnLst>
                                </p:cTn>
                              </p:par>
                              <p:par>
                                <p:cTn id="17" presetID="20" presetClass="entr" presetSubtype="0" fill="hold" nodeType="withEffect">
                                  <p:stCondLst>
                                    <p:cond delay="0"/>
                                  </p:stCondLst>
                                  <p:childTnLst>
                                    <p:set>
                                      <p:cBhvr>
                                        <p:cTn id="18" dur="1" fill="hold">
                                          <p:stCondLst>
                                            <p:cond delay="0"/>
                                          </p:stCondLst>
                                        </p:cTn>
                                        <p:tgtEl>
                                          <p:spTgt spid="107523">
                                            <p:txEl>
                                              <p:charRg st="60" end="76"/>
                                            </p:txEl>
                                          </p:spTgt>
                                        </p:tgtEl>
                                        <p:attrNameLst>
                                          <p:attrName>style.visibility</p:attrName>
                                        </p:attrNameLst>
                                      </p:cBhvr>
                                      <p:to>
                                        <p:strVal val="visible"/>
                                      </p:to>
                                    </p:set>
                                    <p:animEffect transition="in" filter="wedge">
                                      <p:cBhvr>
                                        <p:cTn id="19" dur="1000"/>
                                        <p:tgtEl>
                                          <p:spTgt spid="107523">
                                            <p:txEl>
                                              <p:charRg st="60" end="76"/>
                                            </p:txEl>
                                          </p:spTgt>
                                        </p:tgtEl>
                                      </p:cBhvr>
                                    </p:animEffect>
                                  </p:childTnLst>
                                </p:cTn>
                              </p:par>
                              <p:par>
                                <p:cTn id="20" presetID="20" presetClass="entr" presetSubtype="0" fill="hold" nodeType="withEffect">
                                  <p:stCondLst>
                                    <p:cond delay="0"/>
                                  </p:stCondLst>
                                  <p:childTnLst>
                                    <p:set>
                                      <p:cBhvr>
                                        <p:cTn id="21" dur="1" fill="hold">
                                          <p:stCondLst>
                                            <p:cond delay="0"/>
                                          </p:stCondLst>
                                        </p:cTn>
                                        <p:tgtEl>
                                          <p:spTgt spid="107523">
                                            <p:txEl>
                                              <p:charRg st="76" end="89"/>
                                            </p:txEl>
                                          </p:spTgt>
                                        </p:tgtEl>
                                        <p:attrNameLst>
                                          <p:attrName>style.visibility</p:attrName>
                                        </p:attrNameLst>
                                      </p:cBhvr>
                                      <p:to>
                                        <p:strVal val="visible"/>
                                      </p:to>
                                    </p:set>
                                    <p:animEffect transition="in" filter="wedge">
                                      <p:cBhvr>
                                        <p:cTn id="22" dur="1000"/>
                                        <p:tgtEl>
                                          <p:spTgt spid="107523">
                                            <p:txEl>
                                              <p:charRg st="76" end="89"/>
                                            </p:txEl>
                                          </p:spTgt>
                                        </p:tgtEl>
                                      </p:cBhvr>
                                    </p:animEffect>
                                  </p:childTnLst>
                                </p:cTn>
                              </p:par>
                              <p:par>
                                <p:cTn id="23" presetID="20" presetClass="entr" presetSubtype="0" fill="hold" nodeType="withEffect">
                                  <p:stCondLst>
                                    <p:cond delay="0"/>
                                  </p:stCondLst>
                                  <p:childTnLst>
                                    <p:set>
                                      <p:cBhvr>
                                        <p:cTn id="24" dur="1" fill="hold">
                                          <p:stCondLst>
                                            <p:cond delay="0"/>
                                          </p:stCondLst>
                                        </p:cTn>
                                        <p:tgtEl>
                                          <p:spTgt spid="107523">
                                            <p:txEl>
                                              <p:charRg st="89" end="103"/>
                                            </p:txEl>
                                          </p:spTgt>
                                        </p:tgtEl>
                                        <p:attrNameLst>
                                          <p:attrName>style.visibility</p:attrName>
                                        </p:attrNameLst>
                                      </p:cBhvr>
                                      <p:to>
                                        <p:strVal val="visible"/>
                                      </p:to>
                                    </p:set>
                                    <p:animEffect transition="in" filter="wedge">
                                      <p:cBhvr>
                                        <p:cTn id="25" dur="1000"/>
                                        <p:tgtEl>
                                          <p:spTgt spid="107523">
                                            <p:txEl>
                                              <p:charRg st="89" end="103"/>
                                            </p:txEl>
                                          </p:spTgt>
                                        </p:tgtEl>
                                      </p:cBhvr>
                                    </p:animEffect>
                                  </p:childTnLst>
                                </p:cTn>
                              </p:par>
                              <p:par>
                                <p:cTn id="26" presetID="20" presetClass="entr" presetSubtype="0" fill="hold" nodeType="withEffect">
                                  <p:stCondLst>
                                    <p:cond delay="0"/>
                                  </p:stCondLst>
                                  <p:childTnLst>
                                    <p:set>
                                      <p:cBhvr>
                                        <p:cTn id="27" dur="1" fill="hold">
                                          <p:stCondLst>
                                            <p:cond delay="0"/>
                                          </p:stCondLst>
                                        </p:cTn>
                                        <p:tgtEl>
                                          <p:spTgt spid="107523">
                                            <p:txEl>
                                              <p:charRg st="103" end="161"/>
                                            </p:txEl>
                                          </p:spTgt>
                                        </p:tgtEl>
                                        <p:attrNameLst>
                                          <p:attrName>style.visibility</p:attrName>
                                        </p:attrNameLst>
                                      </p:cBhvr>
                                      <p:to>
                                        <p:strVal val="visible"/>
                                      </p:to>
                                    </p:set>
                                    <p:animEffect transition="in" filter="wedge">
                                      <p:cBhvr>
                                        <p:cTn id="28" dur="1000"/>
                                        <p:tgtEl>
                                          <p:spTgt spid="107523">
                                            <p:txEl>
                                              <p:charRg st="103" end="16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6" name="Rectangle 2"/>
          <p:cNvSpPr>
            <a:spLocks noGrp="1"/>
          </p:cNvSpPr>
          <p:nvPr>
            <p:ph type="title"/>
          </p:nvPr>
        </p:nvSpPr>
        <p:spPr>
          <a:xfrm>
            <a:off x="395288" y="549275"/>
            <a:ext cx="8229600" cy="866775"/>
          </a:xfrm>
          <a:ln/>
        </p:spPr>
        <p:txBody>
          <a:bodyPr vert="horz" wrap="square" lIns="0" tIns="45720" rIns="0" bIns="0" anchor="b"/>
          <a:p>
            <a:pPr algn="ctr" eaLnBrk="1" hangingPunct="1"/>
            <a:r>
              <a:rPr lang="zh-CN" altLang="en-US" sz="4400" b="1" dirty="0"/>
              <a:t>一、为什么选择这一研究课题？</a:t>
            </a:r>
            <a:r>
              <a:rPr lang="zh-CN" altLang="en-US" dirty="0"/>
              <a:t> </a:t>
            </a:r>
            <a:endParaRPr lang="zh-CN" altLang="en-US" dirty="0"/>
          </a:p>
        </p:txBody>
      </p:sp>
      <p:sp>
        <p:nvSpPr>
          <p:cNvPr id="108547" name="Rectangle 3"/>
          <p:cNvSpPr>
            <a:spLocks noGrp="1"/>
          </p:cNvSpPr>
          <p:nvPr>
            <p:ph idx="1"/>
          </p:nvPr>
        </p:nvSpPr>
        <p:spPr>
          <a:xfrm>
            <a:off x="468313" y="1341438"/>
            <a:ext cx="8362950" cy="5327650"/>
          </a:xfrm>
          <a:ln/>
        </p:spPr>
        <p:txBody>
          <a:bodyPr vert="horz" wrap="square" lIns="91440" tIns="45720" rIns="91440" bIns="45720" anchor="t"/>
          <a:p>
            <a:pPr eaLnBrk="1" hangingPunct="1">
              <a:lnSpc>
                <a:spcPct val="150000"/>
              </a:lnSpc>
              <a:buNone/>
            </a:pPr>
            <a:r>
              <a:rPr lang="zh-CN" altLang="en-US" b="1" dirty="0">
                <a:solidFill>
                  <a:srgbClr val="FF0000"/>
                </a:solidFill>
                <a:latin typeface="楷体" panose="02010609060101010101" pitchFamily="49" charset="-122"/>
                <a:ea typeface="楷体" panose="02010609060101010101" pitchFamily="49" charset="-122"/>
              </a:rPr>
              <a:t> </a:t>
            </a:r>
            <a:r>
              <a:rPr lang="en-US" altLang="zh-CN" b="1">
                <a:solidFill>
                  <a:srgbClr val="FF0000"/>
                </a:solidFill>
                <a:latin typeface="楷体" panose="02010609060101010101" pitchFamily="49" charset="-122"/>
                <a:ea typeface="楷体" panose="02010609060101010101" pitchFamily="49" charset="-122"/>
              </a:rPr>
              <a:t>2.</a:t>
            </a:r>
            <a:r>
              <a:rPr lang="zh-CN" altLang="en-US" b="1" dirty="0">
                <a:solidFill>
                  <a:srgbClr val="FF0000"/>
                </a:solidFill>
                <a:latin typeface="楷体" panose="02010609060101010101" pitchFamily="49" charset="-122"/>
                <a:ea typeface="楷体" panose="02010609060101010101" pitchFamily="49" charset="-122"/>
              </a:rPr>
              <a:t>积累</a:t>
            </a:r>
            <a:endParaRPr lang="zh-CN" altLang="en-US" b="1" dirty="0">
              <a:solidFill>
                <a:srgbClr val="FF0000"/>
              </a:solidFill>
              <a:latin typeface="楷体" panose="02010609060101010101" pitchFamily="49" charset="-122"/>
              <a:ea typeface="楷体" panose="02010609060101010101" pitchFamily="49" charset="-122"/>
            </a:endParaRPr>
          </a:p>
          <a:p>
            <a:pPr>
              <a:buNone/>
            </a:pPr>
            <a:endParaRPr lang="en-US" altLang="zh-CN" b="1"/>
          </a:p>
          <a:p>
            <a:pPr>
              <a:buNone/>
            </a:pPr>
            <a:endParaRPr lang="en-US" altLang="zh-CN" b="1"/>
          </a:p>
          <a:p>
            <a:pPr>
              <a:buNone/>
            </a:pPr>
            <a:endParaRPr lang="en-US" altLang="zh-CN" b="1"/>
          </a:p>
          <a:p>
            <a:pPr>
              <a:buNone/>
            </a:pPr>
            <a:endParaRPr lang="en-US" altLang="zh-CN" b="1"/>
          </a:p>
          <a:p>
            <a:pPr>
              <a:buNone/>
            </a:pPr>
            <a:endParaRPr lang="en-US" altLang="zh-CN" b="1"/>
          </a:p>
          <a:p>
            <a:pPr>
              <a:buNone/>
            </a:pPr>
            <a:endParaRPr lang="en-US" altLang="zh-CN" b="1"/>
          </a:p>
          <a:p>
            <a:pPr>
              <a:buNone/>
            </a:pPr>
            <a:endParaRPr lang="en-US" altLang="zh-CN" b="1"/>
          </a:p>
          <a:p>
            <a:pPr>
              <a:buNone/>
            </a:pPr>
            <a:r>
              <a:rPr lang="en-US" altLang="zh-CN" b="1"/>
              <a:t>1998</a:t>
            </a:r>
            <a:r>
              <a:rPr lang="zh-CN" altLang="en-US" b="1" dirty="0"/>
              <a:t>年</a:t>
            </a:r>
            <a:r>
              <a:rPr lang="en-US" altLang="zh-CN" b="1"/>
              <a:t>――2017</a:t>
            </a:r>
            <a:r>
              <a:rPr lang="zh-CN" altLang="en-US" b="1" dirty="0"/>
              <a:t>年，</a:t>
            </a:r>
            <a:r>
              <a:rPr lang="en-US" altLang="zh-CN" b="1"/>
              <a:t>20</a:t>
            </a:r>
            <a:r>
              <a:rPr lang="zh-CN" altLang="en-US" b="1" dirty="0"/>
              <a:t>年来，由参与编写</a:t>
            </a:r>
            <a:r>
              <a:rPr lang="en-US" altLang="zh-CN" b="1"/>
              <a:t>――</a:t>
            </a:r>
            <a:r>
              <a:rPr lang="zh-CN" altLang="en-US" b="1" dirty="0"/>
              <a:t>编写指导委员</a:t>
            </a:r>
            <a:r>
              <a:rPr lang="en-US" altLang="zh-CN" b="1"/>
              <a:t>――</a:t>
            </a:r>
            <a:r>
              <a:rPr lang="zh-CN" altLang="en-US" b="1" dirty="0"/>
              <a:t>领衔主编</a:t>
            </a:r>
            <a:endParaRPr lang="zh-CN" altLang="en-US" b="1" dirty="0"/>
          </a:p>
        </p:txBody>
      </p:sp>
      <p:pic>
        <p:nvPicPr>
          <p:cNvPr id="108548" name="图片 108547" descr="pt2017_09_04_22_34_36"/>
          <p:cNvPicPr>
            <a:picLocks noChangeAspect="1"/>
          </p:cNvPicPr>
          <p:nvPr/>
        </p:nvPicPr>
        <p:blipFill>
          <a:blip r:embed="rId1"/>
          <a:stretch>
            <a:fillRect/>
          </a:stretch>
        </p:blipFill>
        <p:spPr>
          <a:xfrm>
            <a:off x="2627313" y="2060575"/>
            <a:ext cx="4032250" cy="31686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08548"/>
                                        </p:tgtEl>
                                        <p:attrNameLst>
                                          <p:attrName>style.visibility</p:attrName>
                                        </p:attrNameLst>
                                      </p:cBhvr>
                                      <p:to>
                                        <p:strVal val="visible"/>
                                      </p:to>
                                    </p:set>
                                    <p:anim calcmode="lin" valueType="num">
                                      <p:cBhvr>
                                        <p:cTn id="7" dur="500" decel="50000" fill="hold">
                                          <p:stCondLst>
                                            <p:cond delay="0"/>
                                          </p:stCondLst>
                                        </p:cTn>
                                        <p:tgtEl>
                                          <p:spTgt spid="108548"/>
                                        </p:tgtEl>
                                        <p:attrNameLst>
                                          <p:attrName>style.rotation</p:attrName>
                                        </p:attrNameLst>
                                      </p:cBhvr>
                                      <p:tavLst>
                                        <p:tav tm="0">
                                          <p:val>
                                            <p:fltVal val="-90.000000"/>
                                          </p:val>
                                        </p:tav>
                                        <p:tav tm="100000">
                                          <p:val>
                                            <p:fltVal val="0.000000"/>
                                          </p:val>
                                        </p:tav>
                                      </p:tavLst>
                                    </p:anim>
                                    <p:anim calcmode="lin" valueType="num">
                                      <p:cBhvr>
                                        <p:cTn id="8" dur="500" decel="50000" fill="hold">
                                          <p:stCondLst>
                                            <p:cond delay="0"/>
                                          </p:stCondLst>
                                        </p:cTn>
                                        <p:tgtEl>
                                          <p:spTgt spid="10854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8548"/>
                                        </p:tgtEl>
                                        <p:attrNameLst>
                                          <p:attrName>ppt_w</p:attrName>
                                        </p:attrNameLst>
                                      </p:cBhvr>
                                      <p:tavLst>
                                        <p:tav tm="0">
                                          <p:val>
                                            <p:strVal val="#ppt_w*.05"/>
                                          </p:val>
                                        </p:tav>
                                        <p:tav tm="100000">
                                          <p:val>
                                            <p:strVal val="#ppt_w"/>
                                          </p:val>
                                        </p:tav>
                                      </p:tavLst>
                                    </p:anim>
                                    <p:anim calcmode="lin" valueType="num">
                                      <p:cBhvr>
                                        <p:cTn id="10" dur="1000" fill="hold"/>
                                        <p:tgtEl>
                                          <p:spTgt spid="10854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854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854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854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854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8547">
                                            <p:txEl>
                                              <p:charRg st="13" end="51"/>
                                            </p:txEl>
                                          </p:spTgt>
                                        </p:tgtEl>
                                        <p:attrNameLst>
                                          <p:attrName>style.visibility</p:attrName>
                                        </p:attrNameLst>
                                      </p:cBhvr>
                                      <p:to>
                                        <p:strVal val="visible"/>
                                      </p:to>
                                    </p:set>
                                    <p:animEffect transition="in" filter="fade">
                                      <p:cBhvr>
                                        <p:cTn id="19" dur="1000"/>
                                        <p:tgtEl>
                                          <p:spTgt spid="108547">
                                            <p:txEl>
                                              <p:charRg st="13" end="51"/>
                                            </p:txEl>
                                          </p:spTgt>
                                        </p:tgtEl>
                                      </p:cBhvr>
                                    </p:animEffect>
                                    <p:anim calcmode="lin" valueType="num">
                                      <p:cBhvr>
                                        <p:cTn id="20" dur="1000" fill="hold"/>
                                        <p:tgtEl>
                                          <p:spTgt spid="108547">
                                            <p:txEl>
                                              <p:charRg st="13" end="51"/>
                                            </p:txEl>
                                          </p:spTgt>
                                        </p:tgtEl>
                                        <p:attrNameLst>
                                          <p:attrName>ppt_x</p:attrName>
                                        </p:attrNameLst>
                                      </p:cBhvr>
                                      <p:tavLst>
                                        <p:tav tm="0">
                                          <p:val>
                                            <p:strVal val="#ppt_x"/>
                                          </p:val>
                                        </p:tav>
                                        <p:tav tm="100000">
                                          <p:val>
                                            <p:strVal val="#ppt_x"/>
                                          </p:val>
                                        </p:tav>
                                      </p:tavLst>
                                    </p:anim>
                                    <p:anim calcmode="lin" valueType="num">
                                      <p:cBhvr>
                                        <p:cTn id="21" dur="1000" fill="hold"/>
                                        <p:tgtEl>
                                          <p:spTgt spid="108547">
                                            <p:txEl>
                                              <p:charRg st="13" end="5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4" name="Rectangle 2"/>
          <p:cNvSpPr>
            <a:spLocks noGrp="1"/>
          </p:cNvSpPr>
          <p:nvPr>
            <p:ph type="title"/>
          </p:nvPr>
        </p:nvSpPr>
        <p:spPr>
          <a:xfrm>
            <a:off x="395288" y="549275"/>
            <a:ext cx="8229600" cy="866775"/>
          </a:xfrm>
          <a:ln/>
        </p:spPr>
        <p:txBody>
          <a:bodyPr vert="horz" wrap="square" lIns="0" tIns="45720" rIns="0" bIns="0" anchor="b"/>
          <a:p>
            <a:pPr algn="ctr" eaLnBrk="1" hangingPunct="1"/>
            <a:r>
              <a:rPr lang="zh-CN" altLang="en-US" sz="4400" b="1" dirty="0"/>
              <a:t>一、为什么选择这一研究课题？</a:t>
            </a:r>
            <a:r>
              <a:rPr lang="zh-CN" altLang="en-US" dirty="0"/>
              <a:t> </a:t>
            </a:r>
            <a:endParaRPr lang="zh-CN" altLang="en-US" dirty="0"/>
          </a:p>
        </p:txBody>
      </p:sp>
      <p:sp>
        <p:nvSpPr>
          <p:cNvPr id="110595" name="Rectangle 3"/>
          <p:cNvSpPr>
            <a:spLocks noGrp="1"/>
          </p:cNvSpPr>
          <p:nvPr>
            <p:ph idx="1"/>
          </p:nvPr>
        </p:nvSpPr>
        <p:spPr>
          <a:xfrm>
            <a:off x="468313" y="1341438"/>
            <a:ext cx="8362950" cy="5327650"/>
          </a:xfrm>
          <a:ln/>
        </p:spPr>
        <p:txBody>
          <a:bodyPr vert="horz" wrap="square" lIns="91440" tIns="45720" rIns="91440" bIns="45720" anchor="t"/>
          <a:p>
            <a:pPr eaLnBrk="1" hangingPunct="1">
              <a:lnSpc>
                <a:spcPct val="150000"/>
              </a:lnSpc>
              <a:buNone/>
            </a:pPr>
            <a:r>
              <a:rPr lang="zh-CN" altLang="en-US" b="1" dirty="0">
                <a:solidFill>
                  <a:srgbClr val="FF0000"/>
                </a:solidFill>
                <a:latin typeface="楷体" panose="02010609060101010101" pitchFamily="49" charset="-122"/>
                <a:ea typeface="楷体" panose="02010609060101010101" pitchFamily="49" charset="-122"/>
              </a:rPr>
              <a:t> </a:t>
            </a:r>
            <a:endParaRPr lang="zh-CN" altLang="en-US" b="1" dirty="0">
              <a:solidFill>
                <a:srgbClr val="FF0000"/>
              </a:solidFill>
              <a:latin typeface="楷体" panose="02010609060101010101" pitchFamily="49" charset="-122"/>
              <a:ea typeface="楷体" panose="02010609060101010101" pitchFamily="49" charset="-122"/>
            </a:endParaRPr>
          </a:p>
          <a:p>
            <a:pPr eaLnBrk="1" hangingPunct="1">
              <a:lnSpc>
                <a:spcPct val="150000"/>
              </a:lnSpc>
              <a:buNone/>
            </a:pPr>
            <a:r>
              <a:rPr lang="en-US" altLang="zh-CN" b="1">
                <a:solidFill>
                  <a:srgbClr val="FF0000"/>
                </a:solidFill>
                <a:latin typeface="楷体" panose="02010609060101010101" pitchFamily="49" charset="-122"/>
                <a:ea typeface="楷体" panose="02010609060101010101" pitchFamily="49" charset="-122"/>
              </a:rPr>
              <a:t>            </a:t>
            </a:r>
            <a:r>
              <a:rPr lang="zh-CN" altLang="en-US" b="1" dirty="0">
                <a:solidFill>
                  <a:srgbClr val="FF0000"/>
                </a:solidFill>
                <a:latin typeface="楷体" panose="02010609060101010101" pitchFamily="49" charset="-122"/>
                <a:ea typeface="楷体" panose="02010609060101010101" pitchFamily="49" charset="-122"/>
              </a:rPr>
              <a:t>学生层面</a:t>
            </a:r>
            <a:endParaRPr lang="zh-CN" altLang="en-US" b="1" dirty="0">
              <a:solidFill>
                <a:srgbClr val="FF0000"/>
              </a:solidFill>
              <a:latin typeface="楷体" panose="02010609060101010101" pitchFamily="49" charset="-122"/>
              <a:ea typeface="楷体" panose="02010609060101010101" pitchFamily="49" charset="-122"/>
            </a:endParaRPr>
          </a:p>
          <a:p>
            <a:pPr eaLnBrk="1" hangingPunct="1">
              <a:lnSpc>
                <a:spcPct val="150000"/>
              </a:lnSpc>
              <a:buNone/>
            </a:pPr>
            <a:endParaRPr lang="en-US" altLang="zh-CN" b="1">
              <a:solidFill>
                <a:srgbClr val="FF0000"/>
              </a:solidFill>
              <a:latin typeface="楷体" panose="02010609060101010101" pitchFamily="49" charset="-122"/>
              <a:ea typeface="楷体" panose="02010609060101010101" pitchFamily="49" charset="-122"/>
            </a:endParaRPr>
          </a:p>
          <a:p>
            <a:pPr eaLnBrk="1" hangingPunct="1">
              <a:lnSpc>
                <a:spcPct val="150000"/>
              </a:lnSpc>
              <a:buNone/>
            </a:pPr>
            <a:r>
              <a:rPr lang="zh-CN" altLang="en-US" b="1" dirty="0">
                <a:solidFill>
                  <a:srgbClr val="FF0000"/>
                </a:solidFill>
                <a:latin typeface="楷体" panose="02010609060101010101" pitchFamily="49" charset="-122"/>
                <a:ea typeface="楷体" panose="02010609060101010101" pitchFamily="49" charset="-122"/>
              </a:rPr>
              <a:t>现状        教师层面    迫切要求进行这一课题研究</a:t>
            </a:r>
            <a:endParaRPr lang="zh-CN" altLang="en-US" b="1" dirty="0">
              <a:solidFill>
                <a:srgbClr val="FF0000"/>
              </a:solidFill>
              <a:latin typeface="楷体" panose="02010609060101010101" pitchFamily="49" charset="-122"/>
              <a:ea typeface="楷体" panose="02010609060101010101" pitchFamily="49" charset="-122"/>
            </a:endParaRPr>
          </a:p>
          <a:p>
            <a:pPr eaLnBrk="1" hangingPunct="1">
              <a:lnSpc>
                <a:spcPct val="150000"/>
              </a:lnSpc>
              <a:buNone/>
            </a:pPr>
            <a:endParaRPr lang="zh-CN" altLang="en-US" b="1" dirty="0">
              <a:solidFill>
                <a:srgbClr val="FF0000"/>
              </a:solidFill>
              <a:latin typeface="楷体" panose="02010609060101010101" pitchFamily="49" charset="-122"/>
              <a:ea typeface="楷体" panose="02010609060101010101" pitchFamily="49" charset="-122"/>
            </a:endParaRPr>
          </a:p>
          <a:p>
            <a:pPr eaLnBrk="1" hangingPunct="1">
              <a:lnSpc>
                <a:spcPct val="150000"/>
              </a:lnSpc>
              <a:buNone/>
            </a:pPr>
            <a:r>
              <a:rPr lang="zh-CN" altLang="en-US" b="1" dirty="0">
                <a:solidFill>
                  <a:srgbClr val="FF0000"/>
                </a:solidFill>
                <a:latin typeface="楷体" panose="02010609060101010101" pitchFamily="49" charset="-122"/>
                <a:ea typeface="楷体" panose="02010609060101010101" pitchFamily="49" charset="-122"/>
              </a:rPr>
              <a:t>            显性数据</a:t>
            </a:r>
            <a:endParaRPr lang="zh-CN" altLang="en-US" b="1" dirty="0"/>
          </a:p>
        </p:txBody>
      </p:sp>
      <p:sp>
        <p:nvSpPr>
          <p:cNvPr id="110598" name="直接连接符 110597"/>
          <p:cNvSpPr/>
          <p:nvPr/>
        </p:nvSpPr>
        <p:spPr>
          <a:xfrm flipV="1">
            <a:off x="1331913" y="2781300"/>
            <a:ext cx="1152525" cy="935038"/>
          </a:xfrm>
          <a:prstGeom prst="line">
            <a:avLst/>
          </a:prstGeom>
          <a:ln w="9525" cap="flat" cmpd="sng">
            <a:solidFill>
              <a:schemeClr val="tx1"/>
            </a:solidFill>
            <a:prstDash val="solid"/>
            <a:headEnd type="none" w="med" len="med"/>
            <a:tailEnd type="none" w="med" len="med"/>
          </a:ln>
        </p:spPr>
      </p:sp>
      <p:sp>
        <p:nvSpPr>
          <p:cNvPr id="110599" name="直接连接符 110598"/>
          <p:cNvSpPr/>
          <p:nvPr/>
        </p:nvSpPr>
        <p:spPr>
          <a:xfrm>
            <a:off x="1331913" y="3933825"/>
            <a:ext cx="1152525" cy="790575"/>
          </a:xfrm>
          <a:prstGeom prst="line">
            <a:avLst/>
          </a:prstGeom>
          <a:ln w="9525" cap="flat" cmpd="sng">
            <a:solidFill>
              <a:schemeClr val="tx1"/>
            </a:solidFill>
            <a:prstDash val="solid"/>
            <a:headEnd type="none" w="med" len="med"/>
            <a:tailEnd type="none" w="med" len="med"/>
          </a:ln>
        </p:spPr>
      </p:sp>
      <p:sp>
        <p:nvSpPr>
          <p:cNvPr id="110600" name="右大括号 110599"/>
          <p:cNvSpPr/>
          <p:nvPr/>
        </p:nvSpPr>
        <p:spPr>
          <a:xfrm>
            <a:off x="4140200" y="2349500"/>
            <a:ext cx="287338" cy="2952750"/>
          </a:xfrm>
          <a:prstGeom prst="rightBrace">
            <a:avLst>
              <a:gd name="adj1" fmla="val 85635"/>
              <a:gd name="adj2" fmla="val 50000"/>
            </a:avLst>
          </a:prstGeom>
          <a:noFill/>
          <a:ln w="9525" cap="flat" cmpd="sng">
            <a:solidFill>
              <a:schemeClr val="tx1"/>
            </a:solidFill>
            <a:prstDash val="solid"/>
            <a:headEnd type="none" w="med" len="med"/>
            <a:tailEnd type="none" w="med" len="med"/>
          </a:ln>
        </p:spPr>
        <p:txBody>
          <a:bodyPr/>
          <a:p>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8" name="Rectangle 2"/>
          <p:cNvSpPr>
            <a:spLocks noGrp="1"/>
          </p:cNvSpPr>
          <p:nvPr>
            <p:ph type="title"/>
          </p:nvPr>
        </p:nvSpPr>
        <p:spPr>
          <a:xfrm>
            <a:off x="395288" y="549275"/>
            <a:ext cx="8229600" cy="866775"/>
          </a:xfrm>
          <a:ln/>
        </p:spPr>
        <p:txBody>
          <a:bodyPr vert="horz" wrap="square" lIns="0" tIns="45720" rIns="0" bIns="0" anchor="b"/>
          <a:p>
            <a:pPr algn="ctr" eaLnBrk="1" hangingPunct="1"/>
            <a:r>
              <a:rPr lang="zh-CN" altLang="en-US" sz="4400" b="1" dirty="0"/>
              <a:t>一、为什么选择这一研究课题？</a:t>
            </a:r>
            <a:r>
              <a:rPr lang="zh-CN" altLang="en-US" dirty="0"/>
              <a:t> </a:t>
            </a:r>
            <a:endParaRPr lang="zh-CN" altLang="en-US" dirty="0"/>
          </a:p>
        </p:txBody>
      </p:sp>
      <p:sp>
        <p:nvSpPr>
          <p:cNvPr id="111619" name="Rectangle 3"/>
          <p:cNvSpPr>
            <a:spLocks noGrp="1"/>
          </p:cNvSpPr>
          <p:nvPr>
            <p:ph idx="1"/>
          </p:nvPr>
        </p:nvSpPr>
        <p:spPr>
          <a:xfrm>
            <a:off x="468313" y="1341438"/>
            <a:ext cx="8362950" cy="5327650"/>
          </a:xfrm>
          <a:ln/>
        </p:spPr>
        <p:txBody>
          <a:bodyPr vert="horz" wrap="square" lIns="91440" tIns="45720" rIns="91440" bIns="45720" anchor="t"/>
          <a:p>
            <a:pPr eaLnBrk="1" hangingPunct="1">
              <a:lnSpc>
                <a:spcPct val="150000"/>
              </a:lnSpc>
              <a:buNone/>
            </a:pPr>
            <a:r>
              <a:rPr lang="zh-CN" altLang="en-US" b="1" dirty="0">
                <a:solidFill>
                  <a:srgbClr val="FF0000"/>
                </a:solidFill>
                <a:latin typeface="楷体" panose="02010609060101010101" pitchFamily="49" charset="-122"/>
                <a:ea typeface="楷体" panose="02010609060101010101" pitchFamily="49" charset="-122"/>
              </a:rPr>
              <a:t> </a:t>
            </a:r>
            <a:endParaRPr lang="zh-CN" altLang="en-US" b="1" dirty="0">
              <a:solidFill>
                <a:srgbClr val="FF0000"/>
              </a:solidFill>
              <a:latin typeface="楷体" panose="02010609060101010101" pitchFamily="49" charset="-122"/>
              <a:ea typeface="楷体" panose="02010609060101010101" pitchFamily="49" charset="-122"/>
            </a:endParaRPr>
          </a:p>
          <a:p>
            <a:pPr eaLnBrk="1" hangingPunct="1">
              <a:lnSpc>
                <a:spcPct val="150000"/>
              </a:lnSpc>
              <a:buNone/>
            </a:pPr>
            <a:r>
              <a:rPr lang="en-US" altLang="zh-CN" b="1">
                <a:solidFill>
                  <a:srgbClr val="FF0000"/>
                </a:solidFill>
                <a:latin typeface="楷体" panose="02010609060101010101" pitchFamily="49" charset="-122"/>
                <a:ea typeface="楷体" panose="02010609060101010101" pitchFamily="49" charset="-122"/>
              </a:rPr>
              <a:t>          </a:t>
            </a:r>
            <a:r>
              <a:rPr lang="zh-CN" altLang="en-US" b="1" dirty="0">
                <a:solidFill>
                  <a:srgbClr val="FF0000"/>
                </a:solidFill>
                <a:latin typeface="楷体" panose="02010609060101010101" pitchFamily="49" charset="-122"/>
                <a:ea typeface="楷体" panose="02010609060101010101" pitchFamily="49" charset="-122"/>
              </a:rPr>
              <a:t>规划课题成果</a:t>
            </a:r>
            <a:endParaRPr lang="zh-CN" altLang="en-US" b="1" dirty="0">
              <a:solidFill>
                <a:srgbClr val="FF0000"/>
              </a:solidFill>
              <a:latin typeface="楷体" panose="02010609060101010101" pitchFamily="49" charset="-122"/>
              <a:ea typeface="楷体" panose="02010609060101010101" pitchFamily="49" charset="-122"/>
            </a:endParaRPr>
          </a:p>
          <a:p>
            <a:pPr eaLnBrk="1" hangingPunct="1">
              <a:lnSpc>
                <a:spcPct val="150000"/>
              </a:lnSpc>
              <a:buNone/>
            </a:pPr>
            <a:endParaRPr lang="en-US" altLang="zh-CN" b="1">
              <a:solidFill>
                <a:srgbClr val="FF0000"/>
              </a:solidFill>
              <a:latin typeface="楷体" panose="02010609060101010101" pitchFamily="49" charset="-122"/>
              <a:ea typeface="楷体" panose="02010609060101010101" pitchFamily="49" charset="-122"/>
            </a:endParaRPr>
          </a:p>
          <a:p>
            <a:pPr eaLnBrk="1" hangingPunct="1">
              <a:lnSpc>
                <a:spcPct val="150000"/>
              </a:lnSpc>
              <a:buNone/>
            </a:pPr>
            <a:r>
              <a:rPr lang="zh-CN" altLang="en-US" b="1" dirty="0">
                <a:solidFill>
                  <a:srgbClr val="FF0000"/>
                </a:solidFill>
                <a:latin typeface="楷体" panose="02010609060101010101" pitchFamily="49" charset="-122"/>
                <a:ea typeface="楷体" panose="02010609060101010101" pitchFamily="49" charset="-122"/>
              </a:rPr>
              <a:t>积累     草根课题成果    有进行这一课题研究的基础</a:t>
            </a:r>
            <a:endParaRPr lang="zh-CN" altLang="en-US" b="1" dirty="0">
              <a:solidFill>
                <a:srgbClr val="FF0000"/>
              </a:solidFill>
              <a:latin typeface="楷体" panose="02010609060101010101" pitchFamily="49" charset="-122"/>
              <a:ea typeface="楷体" panose="02010609060101010101" pitchFamily="49" charset="-122"/>
            </a:endParaRPr>
          </a:p>
          <a:p>
            <a:pPr eaLnBrk="1" hangingPunct="1">
              <a:lnSpc>
                <a:spcPct val="150000"/>
              </a:lnSpc>
              <a:buNone/>
            </a:pPr>
            <a:endParaRPr lang="zh-CN" altLang="en-US" b="1" dirty="0">
              <a:solidFill>
                <a:srgbClr val="FF0000"/>
              </a:solidFill>
              <a:latin typeface="楷体" panose="02010609060101010101" pitchFamily="49" charset="-122"/>
              <a:ea typeface="楷体" panose="02010609060101010101" pitchFamily="49" charset="-122"/>
            </a:endParaRPr>
          </a:p>
          <a:p>
            <a:pPr eaLnBrk="1" hangingPunct="1">
              <a:lnSpc>
                <a:spcPct val="150000"/>
              </a:lnSpc>
              <a:buNone/>
            </a:pPr>
            <a:r>
              <a:rPr lang="zh-CN" altLang="en-US" b="1" dirty="0">
                <a:solidFill>
                  <a:srgbClr val="FF0000"/>
                </a:solidFill>
                <a:latin typeface="楷体" panose="02010609060101010101" pitchFamily="49" charset="-122"/>
                <a:ea typeface="楷体" panose="02010609060101010101" pitchFamily="49" charset="-122"/>
              </a:rPr>
              <a:t>         参与编写情况</a:t>
            </a:r>
            <a:endParaRPr lang="zh-CN" altLang="en-US" b="1" dirty="0"/>
          </a:p>
        </p:txBody>
      </p:sp>
      <p:sp>
        <p:nvSpPr>
          <p:cNvPr id="111620" name="直接连接符 111619"/>
          <p:cNvSpPr/>
          <p:nvPr/>
        </p:nvSpPr>
        <p:spPr>
          <a:xfrm flipV="1">
            <a:off x="1331913" y="2708275"/>
            <a:ext cx="647700" cy="1008063"/>
          </a:xfrm>
          <a:prstGeom prst="line">
            <a:avLst/>
          </a:prstGeom>
          <a:ln w="9525" cap="flat" cmpd="sng">
            <a:solidFill>
              <a:schemeClr val="tx1"/>
            </a:solidFill>
            <a:prstDash val="solid"/>
            <a:headEnd type="none" w="med" len="med"/>
            <a:tailEnd type="none" w="med" len="med"/>
          </a:ln>
        </p:spPr>
      </p:sp>
      <p:sp>
        <p:nvSpPr>
          <p:cNvPr id="111621" name="直接连接符 111620"/>
          <p:cNvSpPr/>
          <p:nvPr/>
        </p:nvSpPr>
        <p:spPr>
          <a:xfrm>
            <a:off x="1331913" y="3933825"/>
            <a:ext cx="647700" cy="1079500"/>
          </a:xfrm>
          <a:prstGeom prst="line">
            <a:avLst/>
          </a:prstGeom>
          <a:ln w="9525" cap="flat" cmpd="sng">
            <a:solidFill>
              <a:schemeClr val="tx1"/>
            </a:solidFill>
            <a:prstDash val="solid"/>
            <a:headEnd type="none" w="med" len="med"/>
            <a:tailEnd type="none" w="med" len="med"/>
          </a:ln>
        </p:spPr>
      </p:sp>
      <p:sp>
        <p:nvSpPr>
          <p:cNvPr id="111622" name="右大括号 111621"/>
          <p:cNvSpPr/>
          <p:nvPr/>
        </p:nvSpPr>
        <p:spPr>
          <a:xfrm>
            <a:off x="4284663" y="2349500"/>
            <a:ext cx="287337" cy="2952750"/>
          </a:xfrm>
          <a:prstGeom prst="rightBrace">
            <a:avLst>
              <a:gd name="adj1" fmla="val 85635"/>
              <a:gd name="adj2" fmla="val 50000"/>
            </a:avLst>
          </a:prstGeom>
          <a:noFill/>
          <a:ln w="9525" cap="flat" cmpd="sng">
            <a:solidFill>
              <a:schemeClr val="tx1"/>
            </a:solidFill>
            <a:prstDash val="solid"/>
            <a:headEnd type="none" w="med" len="med"/>
            <a:tailEnd type="none" w="med" len="med"/>
          </a:ln>
        </p:spPr>
        <p:txBody>
          <a:bodyPr/>
          <a:p>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2" name="Rectangle 2"/>
          <p:cNvSpPr>
            <a:spLocks noGrp="1"/>
          </p:cNvSpPr>
          <p:nvPr>
            <p:ph type="title"/>
          </p:nvPr>
        </p:nvSpPr>
        <p:spPr>
          <a:xfrm>
            <a:off x="323850" y="404813"/>
            <a:ext cx="8229600" cy="866775"/>
          </a:xfrm>
          <a:ln/>
        </p:spPr>
        <p:txBody>
          <a:bodyPr vert="horz" wrap="square" lIns="0" tIns="45720" rIns="0" bIns="0" anchor="b"/>
          <a:p>
            <a:pPr eaLnBrk="1" hangingPunct="1"/>
            <a:r>
              <a:rPr lang="zh-CN" altLang="en-US" sz="4400" b="1" dirty="0"/>
              <a:t>   二、课题主要研究什么？</a:t>
            </a:r>
            <a:r>
              <a:rPr lang="zh-CN" altLang="en-US" dirty="0"/>
              <a:t> </a:t>
            </a:r>
            <a:endParaRPr lang="zh-CN" altLang="en-US" dirty="0"/>
          </a:p>
        </p:txBody>
      </p:sp>
      <p:sp>
        <p:nvSpPr>
          <p:cNvPr id="112643" name="Rectangle 3"/>
          <p:cNvSpPr>
            <a:spLocks noGrp="1"/>
          </p:cNvSpPr>
          <p:nvPr>
            <p:ph idx="1"/>
          </p:nvPr>
        </p:nvSpPr>
        <p:spPr>
          <a:xfrm>
            <a:off x="468313" y="1484313"/>
            <a:ext cx="8362950" cy="4752975"/>
          </a:xfrm>
          <a:ln/>
        </p:spPr>
        <p:txBody>
          <a:bodyPr vert="horz" wrap="square" lIns="91440" tIns="45720" rIns="91440" bIns="45720" anchor="t"/>
          <a:p>
            <a:pPr>
              <a:lnSpc>
                <a:spcPct val="125000"/>
              </a:lnSpc>
            </a:pPr>
            <a:r>
              <a:rPr lang="en-US" altLang="zh-CN"/>
              <a:t>1.</a:t>
            </a:r>
            <a:r>
              <a:rPr lang="zh-CN" altLang="en-US" dirty="0"/>
              <a:t>当前学生体育活动现状的调查</a:t>
            </a:r>
            <a:endParaRPr lang="zh-CN" altLang="en-US" dirty="0"/>
          </a:p>
          <a:p>
            <a:pPr>
              <a:lnSpc>
                <a:spcPct val="125000"/>
              </a:lnSpc>
            </a:pPr>
            <a:r>
              <a:rPr lang="en-US" altLang="zh-CN"/>
              <a:t>2.</a:t>
            </a:r>
            <a:r>
              <a:rPr lang="zh-CN" altLang="en-US" dirty="0"/>
              <a:t>突显民间，传统，新型体育游戏活动的研究</a:t>
            </a:r>
            <a:endParaRPr lang="zh-CN" altLang="en-US" dirty="0"/>
          </a:p>
          <a:p>
            <a:pPr>
              <a:lnSpc>
                <a:spcPct val="125000"/>
              </a:lnSpc>
            </a:pPr>
            <a:r>
              <a:rPr lang="en-US" altLang="zh-CN"/>
              <a:t>3.</a:t>
            </a:r>
            <a:r>
              <a:rPr lang="zh-CN" altLang="en-US" dirty="0"/>
              <a:t>学科知识与体育游戏活动融合的策略研究。</a:t>
            </a:r>
            <a:endParaRPr lang="zh-CN" altLang="en-US" dirty="0"/>
          </a:p>
          <a:p>
            <a:pPr>
              <a:lnSpc>
                <a:spcPct val="125000"/>
              </a:lnSpc>
            </a:pPr>
            <a:r>
              <a:rPr lang="en-US" altLang="zh-CN"/>
              <a:t>4.</a:t>
            </a:r>
            <a:r>
              <a:rPr lang="zh-CN" altLang="en-US" dirty="0"/>
              <a:t>开发研究不同水平层次的课堂、课间、课外体育游戏活动内容和形式</a:t>
            </a:r>
            <a:endParaRPr lang="zh-CN" altLang="en-US" dirty="0"/>
          </a:p>
          <a:p>
            <a:pPr>
              <a:lnSpc>
                <a:spcPct val="125000"/>
              </a:lnSpc>
            </a:pPr>
            <a:r>
              <a:rPr lang="en-US" altLang="zh-CN"/>
              <a:t>5.</a:t>
            </a:r>
            <a:r>
              <a:rPr lang="zh-CN" altLang="en-US" dirty="0"/>
              <a:t>小本体育游戏课程编写</a:t>
            </a:r>
            <a:endParaRPr lang="zh-CN" altLang="en-US" dirty="0"/>
          </a:p>
          <a:p>
            <a:pPr>
              <a:lnSpc>
                <a:spcPct val="125000"/>
              </a:lnSpc>
            </a:pPr>
            <a:r>
              <a:rPr lang="en-US" altLang="zh-CN"/>
              <a:t>6.</a:t>
            </a:r>
            <a:r>
              <a:rPr lang="zh-CN" altLang="en-US" dirty="0"/>
              <a:t>小学体育游戏课程的实践与促进儿童锻炼习惯养成的成因分析</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2643">
                                            <p:txEl>
                                              <p:charRg st="0" end="16"/>
                                            </p:txEl>
                                          </p:spTgt>
                                        </p:tgtEl>
                                        <p:attrNameLst>
                                          <p:attrName>style.visibility</p:attrName>
                                        </p:attrNameLst>
                                      </p:cBhvr>
                                      <p:to>
                                        <p:strVal val="visible"/>
                                      </p:to>
                                    </p:set>
                                    <p:anim calcmode="lin" valueType="num">
                                      <p:cBhvr additive="base">
                                        <p:cTn id="7" dur="1000" fill="hold"/>
                                        <p:tgtEl>
                                          <p:spTgt spid="112643">
                                            <p:txEl>
                                              <p:charRg st="0" end="16"/>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2643">
                                            <p:txEl>
                                              <p:charRg st="0" end="16"/>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2643">
                                            <p:txEl>
                                              <p:charRg st="16" end="38"/>
                                            </p:txEl>
                                          </p:spTgt>
                                        </p:tgtEl>
                                        <p:attrNameLst>
                                          <p:attrName>style.visibility</p:attrName>
                                        </p:attrNameLst>
                                      </p:cBhvr>
                                      <p:to>
                                        <p:strVal val="visible"/>
                                      </p:to>
                                    </p:set>
                                    <p:anim calcmode="lin" valueType="num">
                                      <p:cBhvr additive="base">
                                        <p:cTn id="13" dur="1000" fill="hold"/>
                                        <p:tgtEl>
                                          <p:spTgt spid="112643">
                                            <p:txEl>
                                              <p:charRg st="16" end="38"/>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12643">
                                            <p:txEl>
                                              <p:charRg st="16" end="38"/>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12643">
                                            <p:txEl>
                                              <p:charRg st="38" end="60"/>
                                            </p:txEl>
                                          </p:spTgt>
                                        </p:tgtEl>
                                        <p:attrNameLst>
                                          <p:attrName>style.visibility</p:attrName>
                                        </p:attrNameLst>
                                      </p:cBhvr>
                                      <p:to>
                                        <p:strVal val="visible"/>
                                      </p:to>
                                    </p:set>
                                    <p:anim calcmode="lin" valueType="num">
                                      <p:cBhvr additive="base">
                                        <p:cTn id="19" dur="1000" fill="hold"/>
                                        <p:tgtEl>
                                          <p:spTgt spid="112643">
                                            <p:txEl>
                                              <p:charRg st="38" end="60"/>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12643">
                                            <p:txEl>
                                              <p:charRg st="38" end="6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12643">
                                            <p:txEl>
                                              <p:charRg st="60" end="93"/>
                                            </p:txEl>
                                          </p:spTgt>
                                        </p:tgtEl>
                                        <p:attrNameLst>
                                          <p:attrName>style.visibility</p:attrName>
                                        </p:attrNameLst>
                                      </p:cBhvr>
                                      <p:to>
                                        <p:strVal val="visible"/>
                                      </p:to>
                                    </p:set>
                                    <p:anim calcmode="lin" valueType="num">
                                      <p:cBhvr additive="base">
                                        <p:cTn id="25" dur="1000" fill="hold"/>
                                        <p:tgtEl>
                                          <p:spTgt spid="112643">
                                            <p:txEl>
                                              <p:charRg st="60" end="9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112643">
                                            <p:txEl>
                                              <p:charRg st="60" end="9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12643">
                                            <p:txEl>
                                              <p:charRg st="93" end="106"/>
                                            </p:txEl>
                                          </p:spTgt>
                                        </p:tgtEl>
                                        <p:attrNameLst>
                                          <p:attrName>style.visibility</p:attrName>
                                        </p:attrNameLst>
                                      </p:cBhvr>
                                      <p:to>
                                        <p:strVal val="visible"/>
                                      </p:to>
                                    </p:set>
                                    <p:anim calcmode="lin" valueType="num">
                                      <p:cBhvr additive="base">
                                        <p:cTn id="31" dur="1000" fill="hold"/>
                                        <p:tgtEl>
                                          <p:spTgt spid="112643">
                                            <p:txEl>
                                              <p:charRg st="93" end="106"/>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112643">
                                            <p:txEl>
                                              <p:charRg st="93" end="10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12643">
                                            <p:txEl>
                                              <p:charRg st="106" end="136"/>
                                            </p:txEl>
                                          </p:spTgt>
                                        </p:tgtEl>
                                        <p:attrNameLst>
                                          <p:attrName>style.visibility</p:attrName>
                                        </p:attrNameLst>
                                      </p:cBhvr>
                                      <p:to>
                                        <p:strVal val="visible"/>
                                      </p:to>
                                    </p:set>
                                    <p:anim calcmode="lin" valueType="num">
                                      <p:cBhvr additive="base">
                                        <p:cTn id="37" dur="1000" fill="hold"/>
                                        <p:tgtEl>
                                          <p:spTgt spid="112643">
                                            <p:txEl>
                                              <p:charRg st="106" end="136"/>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112643">
                                            <p:txEl>
                                              <p:charRg st="106" end="13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经典">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1408</Words>
  <Application>WPS 演示</Application>
  <PresentationFormat>在屏幕上显示</PresentationFormat>
  <Paragraphs>150</Paragraphs>
  <Slides>14</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14</vt:i4>
      </vt:variant>
    </vt:vector>
  </HeadingPairs>
  <TitlesOfParts>
    <vt:vector size="26" baseType="lpstr">
      <vt:lpstr>Arial</vt:lpstr>
      <vt:lpstr>宋体</vt:lpstr>
      <vt:lpstr>Wingdings</vt:lpstr>
      <vt:lpstr>黑体</vt:lpstr>
      <vt:lpstr>Times New Roman</vt:lpstr>
      <vt:lpstr>Wingdings 2</vt:lpstr>
      <vt:lpstr>Calibri</vt:lpstr>
      <vt:lpstr>楷体</vt:lpstr>
      <vt:lpstr>Wingdings 2</vt:lpstr>
      <vt:lpstr>微软雅黑</vt:lpstr>
      <vt:lpstr>Arial Unicode MS</vt:lpstr>
      <vt:lpstr>流畅</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lenovo</dc:creator>
  <cp:lastModifiedBy>lenovo</cp:lastModifiedBy>
  <cp:revision>88</cp:revision>
  <dcterms:created xsi:type="dcterms:W3CDTF">2012-09-23T03:28:01Z</dcterms:created>
  <dcterms:modified xsi:type="dcterms:W3CDTF">2017-11-17T00:31:31Z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2052-10.1.0.6877</vt:lpwstr>
  </property>
</Properties>
</file>