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7" r:id="rId4"/>
    <p:sldId id="260" r:id="rId5"/>
    <p:sldId id="287" r:id="rId6"/>
    <p:sldId id="262" r:id="rId7"/>
    <p:sldId id="276" r:id="rId8"/>
    <p:sldId id="264" r:id="rId9"/>
    <p:sldId id="268" r:id="rId10"/>
    <p:sldId id="272" r:id="rId11"/>
    <p:sldId id="274" r:id="rId12"/>
    <p:sldId id="295" r:id="rId13"/>
    <p:sldId id="278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9D2B07"/>
    <a:srgbClr val="FB4A37"/>
    <a:srgbClr val="FFCC66"/>
    <a:srgbClr val="FFFFFF"/>
    <a:srgbClr val="EAEAE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484"/>
    <p:restoredTop sz="94660"/>
  </p:normalViewPr>
  <p:slideViewPr>
    <p:cSldViewPr showGuides="1">
      <p:cViewPr varScale="1">
        <p:scale>
          <a:sx n="71" d="100"/>
          <a:sy n="71" d="100"/>
        </p:scale>
        <p:origin x="-582" y="-108"/>
      </p:cViewPr>
      <p:guideLst>
        <p:guide orient="horz" pos="2256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123" name="Picture 3" descr="D:\FRONTPAGE THEMES\NATURE\ANABNR2.PNG"/>
          <p:cNvPicPr>
            <a:picLocks noChangeAspect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802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04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2"/>
            <a:srcRect/>
            <a:tile tx="0" ty="0" sx="100000" sy="100000" flip="none" algn="tl"/>
          </a:blip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05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2"/>
            <a:srcRect/>
            <a:tile tx="0" ty="0" sx="100000" sy="100000" flip="none" algn="tl"/>
          </a:blip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4105" name="Picture 9" descr="C:\Wendy\anabnr2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10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4108" name="Rectangle 12"/>
          <p:cNvSpPr>
            <a:spLocks noGrp="1"/>
          </p:cNvSpPr>
          <p:nvPr>
            <p:ph type="body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27430" indent="-45593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70330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713230" indent="-228600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hemeOverride" Target="../theme/themeOverride1.xml"/><Relationship Id="rId8" Type="http://schemas.openxmlformats.org/officeDocument/2006/relationships/oleObject" Target="../embeddings/oleObject4.bin"/><Relationship Id="rId7" Type="http://schemas.openxmlformats.org/officeDocument/2006/relationships/image" Target="../media/image11.GIF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8.wmf"/><Relationship Id="rId11" Type="http://schemas.openxmlformats.org/officeDocument/2006/relationships/vmlDrawing" Target="../drawings/vmlDrawing1.vml"/><Relationship Id="rId10" Type="http://schemas.openxmlformats.org/officeDocument/2006/relationships/slideLayout" Target="../slideLayouts/slideLayout7.xml"/><Relationship Id="rId1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2.wmf"/><Relationship Id="rId1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4"/>
          <p:cNvSpPr txBox="1"/>
          <p:nvPr/>
        </p:nvSpPr>
        <p:spPr>
          <a:xfrm>
            <a:off x="1116013" y="692150"/>
            <a:ext cx="49688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66FF"/>
                </a:solidFill>
                <a:latin typeface="Arial" panose="020B0604020202020204" pitchFamily="34" charset="0"/>
                <a:ea typeface="隶书" pitchFamily="49" charset="-122"/>
              </a:rPr>
              <a:t>苏科版七年级数学（上）</a:t>
            </a:r>
            <a:endParaRPr lang="zh-CN" altLang="en-US" sz="2800" dirty="0">
              <a:solidFill>
                <a:srgbClr val="0066FF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14438" y="1928813"/>
            <a:ext cx="4643438" cy="8299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altLang="zh-CN" sz="4800" b="1" kern="1200" cap="none" spc="0" normalizeH="0" baseline="0" noProof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§4.2 </a:t>
            </a:r>
            <a:r>
              <a:rPr kumimoji="0" lang="zh-CN" altLang="en-US" sz="4800" b="1" kern="1200" cap="none" spc="0" normalizeH="0" baseline="0" noProof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解方程</a:t>
            </a:r>
            <a:endParaRPr kumimoji="0" lang="zh-CN" altLang="en-US" sz="4800" b="1" kern="1200" cap="none" spc="0" normalizeH="0" baseline="0" noProof="0" dirty="0" smtClean="0">
              <a:solidFill>
                <a:schemeClr val="accent5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686425" y="2708275"/>
            <a:ext cx="212566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altLang="zh-CN" sz="3200" b="1" kern="1200" cap="none" spc="0" normalizeH="0" baseline="0" noProof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4x</a:t>
            </a:r>
            <a:r>
              <a:rPr kumimoji="0" lang="zh-CN" altLang="en-US" sz="3200" b="1" kern="1200" cap="none" spc="0" normalizeH="0" baseline="0" noProof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－</a:t>
            </a:r>
            <a:r>
              <a:rPr kumimoji="0" lang="en-US" altLang="zh-CN" sz="3200" b="1" kern="1200" cap="none" spc="0" normalizeH="0" baseline="0" noProof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3=8</a:t>
            </a:r>
            <a:endParaRPr kumimoji="0" lang="en-US" altLang="zh-CN" sz="3200" b="1" kern="1200" cap="none" spc="0" normalizeH="0" baseline="0" noProof="0" dirty="0" smtClean="0">
              <a:solidFill>
                <a:schemeClr val="accent5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715000" y="4000500"/>
            <a:ext cx="26638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altLang="zh-CN" sz="3200" b="1" kern="1200" cap="none" spc="0" normalizeH="0" baseline="0" noProof="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4x=8+3</a:t>
            </a:r>
            <a:endParaRPr kumimoji="0" lang="en-US" altLang="zh-CN" sz="3200" b="1" kern="1200" cap="none" spc="0" normalizeH="0" baseline="0" noProof="0" dirty="0" smtClean="0">
              <a:solidFill>
                <a:schemeClr val="accent5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0" name="Text Box 8"/>
          <p:cNvSpPr txBox="1"/>
          <p:nvPr/>
        </p:nvSpPr>
        <p:spPr>
          <a:xfrm>
            <a:off x="6227763" y="2852738"/>
            <a:ext cx="649287" cy="427037"/>
          </a:xfrm>
          <a:prstGeom prst="rect">
            <a:avLst/>
          </a:prstGeom>
          <a:solidFill>
            <a:srgbClr val="800080">
              <a:alpha val="27843"/>
            </a:srgbClr>
          </a:solidFill>
          <a:ln w="60325" cap="rnd" cmpd="sng">
            <a:solidFill>
              <a:srgbClr val="333399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zh-CN" sz="1800" dirty="0">
              <a:latin typeface="Arial" panose="020B0604020202020204" pitchFamily="34" charset="0"/>
            </a:endParaRPr>
          </a:p>
        </p:txBody>
      </p:sp>
      <p:sp>
        <p:nvSpPr>
          <p:cNvPr id="6151" name="Text Box 10"/>
          <p:cNvSpPr txBox="1"/>
          <p:nvPr/>
        </p:nvSpPr>
        <p:spPr>
          <a:xfrm>
            <a:off x="6659563" y="4149725"/>
            <a:ext cx="720725" cy="417513"/>
          </a:xfrm>
          <a:prstGeom prst="rect">
            <a:avLst/>
          </a:prstGeom>
          <a:solidFill>
            <a:srgbClr val="800080">
              <a:alpha val="18823"/>
            </a:srgbClr>
          </a:solidFill>
          <a:ln w="50800" cap="rnd" cmpd="sng">
            <a:solidFill>
              <a:srgbClr val="333399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zh-CN" sz="1800" dirty="0">
              <a:latin typeface="Arial" panose="020B0604020202020204" pitchFamily="34" charset="0"/>
            </a:endParaRPr>
          </a:p>
        </p:txBody>
      </p:sp>
      <p:sp>
        <p:nvSpPr>
          <p:cNvPr id="6152" name="Line 11"/>
          <p:cNvSpPr/>
          <p:nvPr/>
        </p:nvSpPr>
        <p:spPr>
          <a:xfrm>
            <a:off x="6443663" y="3284538"/>
            <a:ext cx="0" cy="3603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3" name="Line 12"/>
          <p:cNvSpPr/>
          <p:nvPr/>
        </p:nvSpPr>
        <p:spPr>
          <a:xfrm>
            <a:off x="6443663" y="3644900"/>
            <a:ext cx="4333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4" name="Line 13"/>
          <p:cNvSpPr/>
          <p:nvPr/>
        </p:nvSpPr>
        <p:spPr>
          <a:xfrm>
            <a:off x="6877050" y="3644900"/>
            <a:ext cx="0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6155" name="Picture 14" descr="q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62800" y="3124200"/>
            <a:ext cx="820738" cy="904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 vert="horz" wrap="square" lIns="91440" tIns="45720" rIns="91440" bIns="45720" anchor="b"/>
          <a:p>
            <a:pPr eaLnBrk="1" hangingPunct="1"/>
            <a:r>
              <a:rPr lang="zh-CN" altLang="en-US" dirty="0">
                <a:ea typeface="华文中宋" pitchFamily="2" charset="-122"/>
              </a:rPr>
              <a:t>本节课你的收获是什么？</a:t>
            </a:r>
            <a:endParaRPr lang="zh-CN" altLang="en-US" dirty="0">
              <a:ea typeface="华文中宋" pitchFamily="2" charset="-122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6629400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0" hangingPunct="0">
              <a:buClrTx/>
              <a:buSzTx/>
              <a:buFontTx/>
              <a:defRPr/>
            </a:pPr>
            <a:endParaRPr kumimoji="0" lang="en-US" altLang="zh-CN" sz="32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</a:t>
            </a:r>
            <a:endParaRPr kumimoji="0" lang="en-US" altLang="zh-CN" sz="32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361363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  <a:cs typeface="+mn-cs"/>
              </a:rPr>
              <a:t>　　</a:t>
            </a:r>
            <a:r>
              <a:rPr kumimoji="0" lang="zh-CN" altLang="en-US" sz="3200" b="1" kern="1200" cap="none" spc="0" normalizeH="0" baseline="0" noProof="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  <a:cs typeface="+mn-cs"/>
              </a:rPr>
              <a:t>这节课我们学习了解一元一次方程的</a:t>
            </a:r>
            <a:endParaRPr kumimoji="0" lang="zh-CN" altLang="en-US" sz="3200" b="1" kern="1200" cap="none" spc="0" normalizeH="0" baseline="0" noProof="0" dirty="0" smtClean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itchFamily="2" charset="-122"/>
              <a:ea typeface="华文中宋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  <a:cs typeface="+mn-cs"/>
              </a:rPr>
              <a:t>移项。</a:t>
            </a:r>
            <a:endParaRPr kumimoji="0" lang="zh-CN" altLang="en-US" sz="3200" b="1" kern="1200" cap="none" spc="0" normalizeH="0" baseline="0" noProof="0" dirty="0" smtClean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itchFamily="2" charset="-122"/>
              <a:ea typeface="华文中宋" pitchFamily="2" charset="-122"/>
              <a:cs typeface="+mn-cs"/>
            </a:endParaRPr>
          </a:p>
        </p:txBody>
      </p:sp>
      <p:sp>
        <p:nvSpPr>
          <p:cNvPr id="101382" name="Rectangle 6" descr="PE03255_"/>
          <p:cNvSpPr>
            <a:spLocks noChangeArrowheads="1"/>
          </p:cNvSpPr>
          <p:nvPr/>
        </p:nvSpPr>
        <p:spPr bwMode="auto">
          <a:xfrm>
            <a:off x="915670" y="2667000"/>
            <a:ext cx="8074025" cy="95313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移项是把项从方程的一边移到另一边。</a:t>
            </a:r>
            <a:r>
              <a:rPr lang="zh-CN" altLang="en-US" sz="2800" b="1" noProof="0" smtClean="0">
                <a:ln>
                  <a:noFill/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sym typeface="+mn-ea"/>
              </a:rPr>
              <a:t>项移动时一定要变号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2296" name="Picture 11" descr="mu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5084763"/>
            <a:ext cx="930275" cy="1444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7" name="AutoShape 12">
            <a:hlinkClick r:id="" action="ppaction://noaction"/>
          </p:cNvPr>
          <p:cNvSpPr/>
          <p:nvPr/>
        </p:nvSpPr>
        <p:spPr>
          <a:xfrm>
            <a:off x="7092950" y="5876925"/>
            <a:ext cx="647700" cy="504825"/>
          </a:xfrm>
          <a:prstGeom prst="actionButtonReturn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26185" y="4617720"/>
            <a:ext cx="608203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 noProof="0" smtClean="0">
                <a:ln>
                  <a:noFill/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移项解一元一次方程：</a:t>
            </a:r>
            <a:endParaRPr lang="zh-CN" altLang="en-US" sz="2800" b="1" noProof="0" smtClean="0">
              <a:ln>
                <a:noFill/>
              </a:ln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  <a:p>
            <a:r>
              <a:rPr lang="zh-CN" altLang="en-US" sz="2800" b="1" noProof="0" smtClean="0">
                <a:ln>
                  <a:noFill/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（1）移项</a:t>
            </a:r>
            <a:endParaRPr lang="zh-CN" altLang="en-US" sz="2800" b="1" noProof="0" smtClean="0">
              <a:ln>
                <a:noFill/>
              </a:ln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  <a:p>
            <a:r>
              <a:rPr lang="zh-CN" altLang="en-US" sz="2800" b="1" noProof="0" smtClean="0">
                <a:ln>
                  <a:noFill/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（2）合并同类项</a:t>
            </a:r>
            <a:endParaRPr lang="zh-CN" altLang="en-US" sz="2800" b="1" noProof="0" smtClean="0">
              <a:ln>
                <a:noFill/>
              </a:ln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  <a:p>
            <a:r>
              <a:rPr lang="zh-CN" altLang="en-US" sz="2800" b="1" noProof="0" smtClean="0">
                <a:ln>
                  <a:noFill/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（3）系数化为1</a:t>
            </a:r>
            <a:endParaRPr lang="zh-CN" altLang="en-US" sz="2800" b="1" noProof="0" smtClean="0">
              <a:ln>
                <a:noFill/>
              </a:ln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5670" y="3620135"/>
            <a:ext cx="720661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algn="l" defTabSz="914400" eaLnBrk="0" hangingPunct="0">
              <a:buClrTx/>
              <a:buSzTx/>
              <a:buFontTx/>
              <a:defRPr/>
            </a:pPr>
            <a:r>
              <a:rPr lang="zh-CN" altLang="en-US" sz="2800" b="1" noProof="0" dirty="0" smtClean="0">
                <a:ln>
                  <a:noFill/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sym typeface="+mn-ea"/>
              </a:rPr>
              <a:t>移项时含有未知数的项放在等号左边，常数项放在等号右边</a:t>
            </a:r>
            <a:endParaRPr lang="zh-CN" altLang="en-US" sz="2800" b="1" noProof="0" dirty="0" smtClean="0">
              <a:ln>
                <a:noFill/>
              </a:ln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13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1382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ldLvl="0" animBg="1"/>
      <p:bldP spid="101380" grpId="0"/>
      <p:bldP spid="101382" grpId="0" uiExpand="1" build="p"/>
      <p:bldP spid="2" grpId="0"/>
      <p:bldP spid="2" grpId="1"/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/>
              <a:t>巩固练习</a:t>
            </a:r>
            <a:endParaRPr lang="zh-CN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比一比，哪一组做得又快又准！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970915" y="989965"/>
            <a:ext cx="778764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3600">
                <a:ea typeface="宋体" panose="02010600030101010101" pitchFamily="2" charset="-122"/>
              </a:rPr>
              <a:t>六</a:t>
            </a:r>
            <a:r>
              <a:rPr lang="zh-CN" sz="3600" b="1">
                <a:ea typeface="宋体" panose="02010600030101010101" pitchFamily="2" charset="-122"/>
              </a:rPr>
              <a:t>、思考与探索</a:t>
            </a:r>
            <a:endParaRPr lang="en-US" sz="36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sz="3600" b="1">
                <a:latin typeface="宋体" panose="02010600030101010101" pitchFamily="2" charset="-122"/>
                <a:sym typeface="+mn-ea"/>
              </a:rPr>
              <a:t>3.</a:t>
            </a:r>
            <a:r>
              <a:rPr lang="zh-CN" sz="3600" b="1">
                <a:sym typeface="+mn-ea"/>
              </a:rPr>
              <a:t>如果代数式</a:t>
            </a:r>
            <a:r>
              <a:rPr lang="en-US" sz="3600" b="1">
                <a:latin typeface="宋体" panose="02010600030101010101" pitchFamily="2" charset="-122"/>
                <a:sym typeface="+mn-ea"/>
              </a:rPr>
              <a:t>5</a:t>
            </a:r>
            <a:r>
              <a:rPr lang="en-US" sz="3600" b="1" i="1">
                <a:latin typeface="宋体" panose="02010600030101010101" pitchFamily="2" charset="-122"/>
                <a:sym typeface="+mn-ea"/>
              </a:rPr>
              <a:t>x</a:t>
            </a:r>
            <a:r>
              <a:rPr lang="zh-CN" sz="3600" b="1">
                <a:sym typeface="+mn-ea"/>
              </a:rPr>
              <a:t>－</a:t>
            </a:r>
            <a:r>
              <a:rPr lang="en-US" sz="3600" b="1">
                <a:latin typeface="宋体" panose="02010600030101010101" pitchFamily="2" charset="-122"/>
                <a:sym typeface="+mn-ea"/>
              </a:rPr>
              <a:t>7</a:t>
            </a:r>
            <a:r>
              <a:rPr lang="zh-CN" sz="3600" b="1">
                <a:sym typeface="+mn-ea"/>
              </a:rPr>
              <a:t>与</a:t>
            </a:r>
            <a:r>
              <a:rPr lang="en-US" sz="3600" b="1">
                <a:latin typeface="宋体" panose="02010600030101010101" pitchFamily="2" charset="-122"/>
                <a:sym typeface="+mn-ea"/>
              </a:rPr>
              <a:t>4</a:t>
            </a:r>
            <a:r>
              <a:rPr lang="en-US" sz="3600" b="1" i="1">
                <a:latin typeface="宋体" panose="02010600030101010101" pitchFamily="2" charset="-122"/>
                <a:sym typeface="+mn-ea"/>
              </a:rPr>
              <a:t>x</a:t>
            </a:r>
            <a:r>
              <a:rPr lang="zh-CN" sz="3600" b="1">
                <a:sym typeface="+mn-ea"/>
              </a:rPr>
              <a:t>＋</a:t>
            </a:r>
            <a:r>
              <a:rPr lang="en-US" sz="3600" b="1">
                <a:latin typeface="宋体" panose="02010600030101010101" pitchFamily="2" charset="-122"/>
                <a:sym typeface="+mn-ea"/>
              </a:rPr>
              <a:t>9</a:t>
            </a:r>
            <a:r>
              <a:rPr lang="zh-CN" sz="3600" b="1">
                <a:sym typeface="+mn-ea"/>
              </a:rPr>
              <a:t>的值互为相反数，则</a:t>
            </a:r>
            <a:r>
              <a:rPr lang="en-US" sz="3600" b="1" i="1">
                <a:latin typeface="宋体" panose="02010600030101010101" pitchFamily="2" charset="-122"/>
                <a:sym typeface="+mn-ea"/>
              </a:rPr>
              <a:t>x</a:t>
            </a:r>
            <a:r>
              <a:rPr lang="zh-CN" sz="3600" b="1">
                <a:sym typeface="+mn-ea"/>
              </a:rPr>
              <a:t>的值等于</a:t>
            </a:r>
            <a:r>
              <a:rPr lang="en-US" sz="3600" b="1" u="sng">
                <a:latin typeface="宋体" panose="02010600030101010101" pitchFamily="2" charset="-122"/>
                <a:sym typeface="+mn-ea"/>
              </a:rPr>
              <a:t>              </a:t>
            </a:r>
            <a:r>
              <a:rPr lang="en-US" sz="3600" b="1">
                <a:latin typeface="宋体" panose="02010600030101010101" pitchFamily="2" charset="-122"/>
                <a:sym typeface="+mn-ea"/>
              </a:rPr>
              <a:t>.</a:t>
            </a:r>
            <a:endParaRPr lang="en-US" sz="3600" b="1">
              <a:latin typeface="宋体" panose="02010600030101010101" pitchFamily="2" charset="-122"/>
              <a:sym typeface="+mn-ea"/>
            </a:endParaRPr>
          </a:p>
          <a:p>
            <a:r>
              <a:rPr lang="en-US" altLang="zh-CN" sz="3600" b="1">
                <a:ea typeface="宋体" panose="02010600030101010101" pitchFamily="2" charset="-122"/>
              </a:rPr>
              <a:t>2</a:t>
            </a:r>
            <a:r>
              <a:rPr lang="zh-CN" sz="3600" b="1">
                <a:ea typeface="宋体" panose="02010600030101010101" pitchFamily="2" charset="-122"/>
              </a:rPr>
              <a:t>．</a:t>
            </a:r>
            <a:r>
              <a:rPr lang="zh-CN" sz="3600" b="1">
                <a:sym typeface="+mn-ea"/>
              </a:rPr>
              <a:t>如果</a:t>
            </a:r>
            <a:r>
              <a:rPr lang="en-US" sz="3600" b="1">
                <a:latin typeface="宋体" panose="02010600030101010101" pitchFamily="2" charset="-122"/>
                <a:sym typeface="+mn-ea"/>
              </a:rPr>
              <a:t>3</a:t>
            </a:r>
            <a:r>
              <a:rPr lang="en-US" sz="3600" b="1" i="1">
                <a:latin typeface="宋体" panose="02010600030101010101" pitchFamily="2" charset="-122"/>
                <a:sym typeface="+mn-ea"/>
              </a:rPr>
              <a:t>ab</a:t>
            </a:r>
            <a:r>
              <a:rPr lang="en-US" sz="3600" b="1" baseline="30000">
                <a:latin typeface="宋体" panose="02010600030101010101" pitchFamily="2" charset="-122"/>
                <a:sym typeface="+mn-ea"/>
              </a:rPr>
              <a:t>2</a:t>
            </a:r>
            <a:r>
              <a:rPr lang="en-US" sz="3600" b="1" i="1" baseline="30000">
                <a:latin typeface="宋体" panose="02010600030101010101" pitchFamily="2" charset="-122"/>
                <a:sym typeface="+mn-ea"/>
              </a:rPr>
              <a:t>n</a:t>
            </a:r>
            <a:r>
              <a:rPr lang="zh-CN" sz="3600" b="1" baseline="30000">
                <a:sym typeface="+mn-ea"/>
              </a:rPr>
              <a:t>－</a:t>
            </a:r>
            <a:r>
              <a:rPr lang="en-US" sz="3600" b="1" baseline="30000">
                <a:latin typeface="宋体" panose="02010600030101010101" pitchFamily="2" charset="-122"/>
                <a:sym typeface="+mn-ea"/>
              </a:rPr>
              <a:t>1</a:t>
            </a:r>
            <a:r>
              <a:rPr lang="zh-CN" sz="3600" b="1">
                <a:sym typeface="+mn-ea"/>
              </a:rPr>
              <a:t>与</a:t>
            </a:r>
            <a:r>
              <a:rPr lang="en-US" sz="3600" b="1" i="1">
                <a:latin typeface="宋体" panose="02010600030101010101" pitchFamily="2" charset="-122"/>
                <a:sym typeface="+mn-ea"/>
              </a:rPr>
              <a:t>ab</a:t>
            </a:r>
            <a:r>
              <a:rPr lang="en-US" sz="3600" b="1" i="1" baseline="30000">
                <a:latin typeface="宋体" panose="02010600030101010101" pitchFamily="2" charset="-122"/>
                <a:sym typeface="+mn-ea"/>
              </a:rPr>
              <a:t>n</a:t>
            </a:r>
            <a:r>
              <a:rPr lang="zh-CN" sz="3600" b="1" baseline="30000">
                <a:sym typeface="+mn-ea"/>
              </a:rPr>
              <a:t>＋</a:t>
            </a:r>
            <a:r>
              <a:rPr lang="en-US" sz="3600" b="1" baseline="30000">
                <a:latin typeface="宋体" panose="02010600030101010101" pitchFamily="2" charset="-122"/>
                <a:sym typeface="+mn-ea"/>
              </a:rPr>
              <a:t>1</a:t>
            </a:r>
            <a:r>
              <a:rPr lang="zh-CN" sz="3600" b="1">
                <a:sym typeface="+mn-ea"/>
              </a:rPr>
              <a:t>是同类项，则</a:t>
            </a:r>
            <a:r>
              <a:rPr lang="en-US" sz="3600" b="1" i="1">
                <a:latin typeface="宋体" panose="02010600030101010101" pitchFamily="2" charset="-122"/>
                <a:sym typeface="+mn-ea"/>
              </a:rPr>
              <a:t>n</a:t>
            </a:r>
            <a:r>
              <a:rPr lang="zh-CN" sz="3600" b="1">
                <a:sym typeface="+mn-ea"/>
              </a:rPr>
              <a:t>是</a:t>
            </a:r>
            <a:r>
              <a:rPr lang="en-US" sz="3600" b="1" u="sng">
                <a:latin typeface="宋体" panose="02010600030101010101" pitchFamily="2" charset="-122"/>
                <a:sym typeface="+mn-ea"/>
              </a:rPr>
              <a:t>          </a:t>
            </a:r>
            <a:r>
              <a:rPr lang="en-US" sz="3600" b="1">
                <a:latin typeface="宋体" panose="02010600030101010101" pitchFamily="2" charset="-122"/>
                <a:sym typeface="+mn-ea"/>
              </a:rPr>
              <a:t>.</a:t>
            </a:r>
            <a:endParaRPr lang="en-US" sz="3600" b="1">
              <a:latin typeface="宋体" panose="02010600030101010101" pitchFamily="2" charset="-122"/>
              <a:sym typeface="+mn-ea"/>
            </a:endParaRPr>
          </a:p>
          <a:p>
            <a:r>
              <a:rPr lang="en-US" altLang="zh-CN" sz="3600" b="1">
                <a:ea typeface="宋体" panose="02010600030101010101" pitchFamily="2" charset="-122"/>
              </a:rPr>
              <a:t>3</a:t>
            </a:r>
            <a:r>
              <a:rPr lang="zh-CN" sz="3600" b="1">
                <a:ea typeface="宋体" panose="02010600030101010101" pitchFamily="2" charset="-122"/>
              </a:rPr>
              <a:t>.若</a:t>
            </a:r>
            <a:r>
              <a:rPr 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5(y-2)</a:t>
            </a:r>
            <a:r>
              <a:rPr lang="en-US" sz="36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sz="3600" b="1">
                <a:ea typeface="宋体" panose="02010600030101010101" pitchFamily="2" charset="-122"/>
              </a:rPr>
              <a:t>＋</a:t>
            </a:r>
            <a:r>
              <a:rPr 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sz="3600" b="1">
                <a:ea typeface="宋体" panose="02010600030101010101" pitchFamily="2" charset="-122"/>
              </a:rPr>
              <a:t>＝</a:t>
            </a:r>
            <a:r>
              <a:rPr 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7(y-2)</a:t>
            </a:r>
            <a:r>
              <a:rPr lang="en-US" sz="36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sz="3600" b="1">
                <a:ea typeface="宋体" panose="02010600030101010101" pitchFamily="2" charset="-122"/>
              </a:rPr>
              <a:t>－</a:t>
            </a:r>
            <a:r>
              <a:rPr 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sz="3600" b="1">
                <a:ea typeface="宋体" panose="02010600030101010101" pitchFamily="2" charset="-122"/>
              </a:rPr>
              <a:t>，试求</a:t>
            </a:r>
            <a:r>
              <a:rPr 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 (x+y)</a:t>
            </a:r>
            <a:r>
              <a:rPr lang="en-US" sz="36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sz="3600" b="1">
                <a:ea typeface="宋体" panose="02010600030101010101" pitchFamily="2" charset="-122"/>
              </a:rPr>
              <a:t>的值</a:t>
            </a:r>
            <a:endParaRPr lang="zh-CN" sz="3600" b="1">
              <a:ea typeface="宋体" panose="02010600030101010101" pitchFamily="2" charset="-122"/>
            </a:endParaRPr>
          </a:p>
          <a:p>
            <a:endParaRPr lang="zh-CN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2"/>
          <p:cNvSpPr txBox="1"/>
          <p:nvPr/>
        </p:nvSpPr>
        <p:spPr>
          <a:xfrm>
            <a:off x="533400" y="1981200"/>
            <a:ext cx="5943600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endParaRPr lang="zh-CN" altLang="en-US" sz="66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0" y="10668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defRPr/>
            </a:pPr>
            <a:r>
              <a:rPr kumimoji="0" lang="en-US" altLang="zh-CN" sz="3200" b="1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3200" b="1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等式的性质</a:t>
            </a:r>
            <a:endParaRPr kumimoji="0" lang="zh-CN" altLang="en-US" sz="3200" b="1" kern="1200" cap="none" spc="0" normalizeH="0" baseline="0" noProof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0" y="1828800"/>
            <a:ext cx="9372600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defRPr/>
            </a:pPr>
            <a:r>
              <a:rPr kumimoji="0" lang="zh-CN" altLang="en-US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① </a:t>
            </a:r>
            <a:r>
              <a:rPr kumimoji="0" lang="zh-CN" altLang="en-US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等式的</a:t>
            </a:r>
            <a:r>
              <a:rPr kumimoji="0" lang="zh-CN" altLang="en-US" b="1" u="sng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两边同时</a:t>
            </a:r>
            <a:r>
              <a:rPr kumimoji="0" lang="zh-CN" altLang="en-US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加上（或减去）同一个数或同一个整式，所得</a:t>
            </a:r>
            <a:r>
              <a:rPr kumimoji="0" lang="en-US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结果仍</a:t>
            </a:r>
            <a:r>
              <a:rPr kumimoji="0" lang="zh-CN" altLang="en-US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是</a:t>
            </a:r>
            <a:r>
              <a:rPr kumimoji="0" lang="en-US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等</a:t>
            </a:r>
            <a:r>
              <a:rPr kumimoji="0" lang="zh-CN" altLang="en-US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式</a:t>
            </a:r>
            <a:r>
              <a:rPr kumimoji="0" lang="zh-CN" altLang="en-US" sz="2800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.</a:t>
            </a:r>
            <a:endParaRPr kumimoji="0" lang="zh-CN" altLang="en-US" sz="2800" b="1" kern="1200" cap="none" spc="0" normalizeH="0" baseline="0" noProof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0" y="2781935"/>
            <a:ext cx="9144635" cy="89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defRPr/>
            </a:pPr>
            <a:r>
              <a:rPr kumimoji="0" lang="zh-CN" altLang="en-US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②</a:t>
            </a:r>
            <a:r>
              <a:rPr kumimoji="0" lang="zh-CN" altLang="en-US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等式的两边同时乘（或除以）同一个数（除数不能为</a:t>
            </a:r>
            <a:r>
              <a:rPr kumimoji="0" lang="en-US" altLang="zh-CN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en-US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，所得结果仍是等式.</a:t>
            </a:r>
            <a:endParaRPr kumimoji="0" lang="zh-CN" altLang="en-US" b="1" kern="1200" cap="none" spc="0" normalizeH="0" baseline="0" noProof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Text Box 11"/>
          <p:cNvSpPr txBox="1"/>
          <p:nvPr/>
        </p:nvSpPr>
        <p:spPr>
          <a:xfrm>
            <a:off x="0" y="0"/>
            <a:ext cx="1655763" cy="76200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4400" b="1" dirty="0">
                <a:solidFill>
                  <a:srgbClr val="FF6600"/>
                </a:solidFill>
                <a:latin typeface="Arial" panose="020B0604020202020204" pitchFamily="34" charset="0"/>
                <a:ea typeface="隶书" pitchFamily="49" charset="-122"/>
              </a:rPr>
              <a:t>复习</a:t>
            </a:r>
            <a:endParaRPr lang="zh-CN" altLang="en-US" sz="4400" b="1" dirty="0">
              <a:solidFill>
                <a:srgbClr val="FF6600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33020" y="3683635"/>
            <a:ext cx="8001000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defRPr/>
            </a:pPr>
            <a:r>
              <a:rPr kumimoji="0" lang="en-US" altLang="zh-CN" sz="3200" b="1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3200" b="1" kern="1200" cap="none" spc="0" normalizeH="0" baseline="0" noProof="0" smtClean="0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解一元一次方程</a:t>
            </a:r>
            <a:endParaRPr kumimoji="0" lang="zh-CN" altLang="en-US" sz="3200" b="1" kern="1200" cap="none" spc="0" normalizeH="0" baseline="0" noProof="0" smtClean="0">
              <a:solidFill>
                <a:srgbClr val="000066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5901" name="Text Box 13"/>
          <p:cNvSpPr txBox="1"/>
          <p:nvPr/>
        </p:nvSpPr>
        <p:spPr>
          <a:xfrm>
            <a:off x="0" y="4267200"/>
            <a:ext cx="3206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）合并同类项；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65902" name="Text Box 14"/>
          <p:cNvSpPr txBox="1"/>
          <p:nvPr/>
        </p:nvSpPr>
        <p:spPr>
          <a:xfrm>
            <a:off x="0" y="4895215"/>
            <a:ext cx="304482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latin typeface="Arial" panose="020B0604020202020204" pitchFamily="34" charset="0"/>
              </a:rPr>
              <a:t>化</a:t>
            </a:r>
            <a:r>
              <a:rPr lang="zh-CN" altLang="en-US" sz="2800" b="1" dirty="0">
                <a:latin typeface="宋体" panose="02010600030101010101" pitchFamily="2" charset="-122"/>
              </a:rPr>
              <a:t>系数为</a:t>
            </a: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65905" name="Text Box 17"/>
          <p:cNvSpPr txBox="1"/>
          <p:nvPr/>
        </p:nvSpPr>
        <p:spPr>
          <a:xfrm>
            <a:off x="0" y="5417185"/>
            <a:ext cx="692340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</a:rPr>
              <a:t>注意</a:t>
            </a:r>
            <a:r>
              <a:rPr lang="en-US" altLang="zh-CN" sz="3200" b="1">
                <a:latin typeface="宋体" panose="02010600030101010101" pitchFamily="2" charset="-122"/>
              </a:rPr>
              <a:t>:</a:t>
            </a:r>
            <a:r>
              <a:rPr lang="zh-CN" altLang="en-US" sz="3200" b="1" dirty="0">
                <a:latin typeface="宋体" panose="02010600030101010101" pitchFamily="2" charset="-122"/>
              </a:rPr>
              <a:t>方程的解的一般形式为：</a:t>
            </a:r>
            <a:r>
              <a:rPr lang="en-US" altLang="zh-CN" sz="3200" b="1">
                <a:solidFill>
                  <a:srgbClr val="FF0000"/>
                </a:solidFill>
                <a:sym typeface="+mn-ea"/>
              </a:rPr>
              <a:t>x=m</a:t>
            </a:r>
            <a:endParaRPr lang="en-US" altLang="zh-CN" sz="3200" b="1">
              <a:solidFill>
                <a:srgbClr val="FF0000"/>
              </a:solidFill>
            </a:endParaRPr>
          </a:p>
          <a:p>
            <a:endParaRPr lang="en-US" altLang="zh-CN" sz="3200" b="1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74390" y="4164965"/>
            <a:ext cx="13176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>
                <a:solidFill>
                  <a:srgbClr val="FF0000"/>
                </a:solidFill>
              </a:rPr>
              <a:t>ax=b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4390" y="4786630"/>
            <a:ext cx="13176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>
                <a:solidFill>
                  <a:srgbClr val="FF0000"/>
                </a:solidFill>
              </a:rPr>
              <a:t>x=m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 bldLvl="0" animBg="1"/>
      <p:bldP spid="165896" grpId="0" bldLvl="0" animBg="1"/>
      <p:bldP spid="165898" grpId="0" bldLvl="0" animBg="1"/>
      <p:bldP spid="165900" grpId="0" bldLvl="0" animBg="1"/>
      <p:bldP spid="165901" grpId="0"/>
      <p:bldP spid="165902" grpId="0"/>
      <p:bldP spid="165905" grpId="0"/>
      <p:bldP spid="3" grpId="0"/>
      <p:bldP spid="3" grpId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 vert="horz" wrap="square" lIns="91440" tIns="45720" rIns="91440" bIns="45720" anchor="b"/>
          <a:p>
            <a:pPr eaLnBrk="1" hangingPunct="1"/>
            <a:r>
              <a:rPr lang="zh-CN" altLang="en-US" b="1" dirty="0"/>
              <a:t>看 谁 解 得 快</a:t>
            </a:r>
            <a:endParaRPr lang="zh-CN" altLang="en-US" b="1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-381000" y="914400"/>
            <a:ext cx="9753600" cy="5191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</a:t>
            </a:r>
            <a:r>
              <a:rPr kumimoji="1" lang="en-US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2 = 10 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（用等式的性质求解）</a:t>
            </a:r>
            <a:endParaRPr kumimoji="1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636" name="Rectangle 4" descr="PE03255_"/>
          <p:cNvSpPr>
            <a:spLocks noChangeArrowheads="1"/>
          </p:cNvSpPr>
          <p:nvPr/>
        </p:nvSpPr>
        <p:spPr bwMode="auto">
          <a:xfrm>
            <a:off x="0" y="1614488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   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解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:</a:t>
            </a: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sp>
        <p:nvSpPr>
          <p:cNvPr id="69637" name="Rectangle 5" descr="PE03255_"/>
          <p:cNvSpPr>
            <a:spLocks noChangeArrowheads="1"/>
          </p:cNvSpPr>
          <p:nvPr/>
        </p:nvSpPr>
        <p:spPr bwMode="auto">
          <a:xfrm>
            <a:off x="4489450" y="1614488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得</a:t>
            </a:r>
            <a:endParaRPr kumimoji="1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grpSp>
        <p:nvGrpSpPr>
          <p:cNvPr id="8198" name="Group 47"/>
          <p:cNvGrpSpPr/>
          <p:nvPr/>
        </p:nvGrpSpPr>
        <p:grpSpPr>
          <a:xfrm>
            <a:off x="876935" y="1614805"/>
            <a:ext cx="3707765" cy="521518"/>
            <a:chOff x="672" y="1017"/>
            <a:chExt cx="2216" cy="356"/>
          </a:xfrm>
        </p:grpSpPr>
        <p:sp>
          <p:nvSpPr>
            <p:cNvPr id="69639" name="Rectangle 7" descr="PE03255_"/>
            <p:cNvSpPr>
              <a:spLocks noChangeArrowheads="1"/>
            </p:cNvSpPr>
            <p:nvPr/>
          </p:nvSpPr>
          <p:spPr bwMode="auto">
            <a:xfrm>
              <a:off x="672" y="1017"/>
              <a:ext cx="565" cy="356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方程</a:t>
              </a:r>
              <a:endPara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</p:txBody>
        </p:sp>
        <p:sp>
          <p:nvSpPr>
            <p:cNvPr id="69641" name="Rectangle 9" descr="PE03255_"/>
            <p:cNvSpPr>
              <a:spLocks noChangeArrowheads="1"/>
            </p:cNvSpPr>
            <p:nvPr/>
          </p:nvSpPr>
          <p:spPr bwMode="auto">
            <a:xfrm>
              <a:off x="1148" y="1017"/>
              <a:ext cx="1740" cy="356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两边同时加上 </a:t>
              </a:r>
              <a:r>
                <a:rPr kumimoji="1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2 ,</a:t>
              </a:r>
              <a:endPara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</p:txBody>
        </p:sp>
      </p:grpSp>
      <p:sp>
        <p:nvSpPr>
          <p:cNvPr id="69642" name="Rectangle 10" descr="PE03255_"/>
          <p:cNvSpPr>
            <a:spLocks noChangeArrowheads="1"/>
          </p:cNvSpPr>
          <p:nvPr/>
        </p:nvSpPr>
        <p:spPr bwMode="auto">
          <a:xfrm>
            <a:off x="1403350" y="2133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6</a:t>
            </a:r>
            <a:r>
              <a:rPr kumimoji="1" lang="en-US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x 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– 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2  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       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= 10 </a:t>
            </a:r>
            <a:endParaRPr kumimoji="1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2484438" y="2133600"/>
            <a:ext cx="2146300" cy="519113"/>
            <a:chOff x="1220" y="1872"/>
            <a:chExt cx="1352" cy="327"/>
          </a:xfrm>
        </p:grpSpPr>
        <p:sp>
          <p:nvSpPr>
            <p:cNvPr id="69644" name="Rectangle 12" descr="PE03255_"/>
            <p:cNvSpPr>
              <a:spLocks noChangeArrowheads="1"/>
            </p:cNvSpPr>
            <p:nvPr/>
          </p:nvSpPr>
          <p:spPr bwMode="auto">
            <a:xfrm>
              <a:off x="1220" y="1872"/>
              <a:ext cx="508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+ 2</a:t>
              </a:r>
              <a:endPara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</p:txBody>
        </p:sp>
        <p:sp>
          <p:nvSpPr>
            <p:cNvPr id="69645" name="Rectangle 13" descr="PE03255_"/>
            <p:cNvSpPr>
              <a:spLocks noChangeArrowheads="1"/>
            </p:cNvSpPr>
            <p:nvPr/>
          </p:nvSpPr>
          <p:spPr bwMode="auto">
            <a:xfrm>
              <a:off x="2064" y="1872"/>
              <a:ext cx="508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+ 2</a:t>
              </a:r>
              <a:endPara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</p:txBody>
        </p:sp>
      </p:grpSp>
      <p:sp>
        <p:nvSpPr>
          <p:cNvPr id="69646" name="Rectangle 14" descr="PE03255_"/>
          <p:cNvSpPr>
            <a:spLocks noChangeArrowheads="1"/>
          </p:cNvSpPr>
          <p:nvPr/>
        </p:nvSpPr>
        <p:spPr bwMode="auto">
          <a:xfrm>
            <a:off x="1042988" y="2636838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即       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6</a:t>
            </a:r>
            <a:r>
              <a:rPr kumimoji="1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x       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 = </a:t>
            </a: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47" name="Rectangle 15" descr="PE03255_"/>
          <p:cNvSpPr>
            <a:spLocks noChangeArrowheads="1"/>
          </p:cNvSpPr>
          <p:nvPr/>
        </p:nvSpPr>
        <p:spPr bwMode="auto">
          <a:xfrm>
            <a:off x="3635375" y="2636838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12</a:t>
            </a: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48" name="Rectangle 16" descr="PE03255_"/>
          <p:cNvSpPr>
            <a:spLocks noChangeArrowheads="1"/>
          </p:cNvSpPr>
          <p:nvPr/>
        </p:nvSpPr>
        <p:spPr bwMode="auto">
          <a:xfrm>
            <a:off x="1403350" y="3284538"/>
            <a:ext cx="2767013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两边同除以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6,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得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:</a:t>
            </a: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49" name="Rectangle 17" descr="PE03255_"/>
          <p:cNvSpPr>
            <a:spLocks noChangeArrowheads="1"/>
          </p:cNvSpPr>
          <p:nvPr/>
        </p:nvSpPr>
        <p:spPr bwMode="auto">
          <a:xfrm>
            <a:off x="2843213" y="3933825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x = 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2.</a:t>
            </a: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51" name="Rectangle 19" descr="PE03255_"/>
          <p:cNvSpPr>
            <a:spLocks noChangeArrowheads="1"/>
          </p:cNvSpPr>
          <p:nvPr/>
        </p:nvSpPr>
        <p:spPr bwMode="auto">
          <a:xfrm>
            <a:off x="4648200" y="54864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6</a:t>
            </a:r>
            <a:r>
              <a:rPr kumimoji="0" 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x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         = 10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+ 2</a:t>
            </a:r>
            <a:endParaRPr kumimoji="0" lang="en-US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52" name="Rectangle 20" descr="PE03255_"/>
          <p:cNvSpPr>
            <a:spLocks noChangeArrowheads="1"/>
          </p:cNvSpPr>
          <p:nvPr/>
        </p:nvSpPr>
        <p:spPr bwMode="auto">
          <a:xfrm>
            <a:off x="2362200" y="5943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为什么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?</a:t>
            </a:r>
            <a:endParaRPr kumimoji="0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53" name="Freeform 21"/>
          <p:cNvSpPr/>
          <p:nvPr/>
        </p:nvSpPr>
        <p:spPr>
          <a:xfrm>
            <a:off x="4572000" y="5487988"/>
            <a:ext cx="990600" cy="74612"/>
          </a:xfrm>
          <a:custGeom>
            <a:avLst/>
            <a:gdLst>
              <a:gd name="txL" fmla="*/ 0 w 2304"/>
              <a:gd name="txT" fmla="*/ 0 h 96"/>
              <a:gd name="txR" fmla="*/ 2304 w 2304"/>
              <a:gd name="txB" fmla="*/ 96 h 96"/>
            </a:gdLst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288" y="0"/>
              </a:cxn>
              <a:cxn ang="0">
                <a:pos x="480" y="96"/>
              </a:cxn>
              <a:cxn ang="0">
                <a:pos x="624" y="0"/>
              </a:cxn>
              <a:cxn ang="0">
                <a:pos x="768" y="96"/>
              </a:cxn>
              <a:cxn ang="0">
                <a:pos x="960" y="0"/>
              </a:cxn>
              <a:cxn ang="0">
                <a:pos x="1104" y="96"/>
              </a:cxn>
              <a:cxn ang="0">
                <a:pos x="1296" y="0"/>
              </a:cxn>
              <a:cxn ang="0">
                <a:pos x="1488" y="96"/>
              </a:cxn>
              <a:cxn ang="0">
                <a:pos x="1632" y="0"/>
              </a:cxn>
              <a:cxn ang="0">
                <a:pos x="1824" y="96"/>
              </a:cxn>
              <a:cxn ang="0">
                <a:pos x="1968" y="0"/>
              </a:cxn>
              <a:cxn ang="0">
                <a:pos x="2160" y="96"/>
              </a:cxn>
              <a:cxn ang="0">
                <a:pos x="2304" y="0"/>
              </a:cxn>
            </a:cxnLst>
            <a:rect l="txL" t="txT" r="txR" b="txB"/>
            <a:pathLst>
              <a:path w="2304" h="96">
                <a:moveTo>
                  <a:pt x="0" y="0"/>
                </a:moveTo>
                <a:cubicBezTo>
                  <a:pt x="48" y="48"/>
                  <a:pt x="96" y="96"/>
                  <a:pt x="144" y="96"/>
                </a:cubicBezTo>
                <a:cubicBezTo>
                  <a:pt x="192" y="96"/>
                  <a:pt x="232" y="0"/>
                  <a:pt x="288" y="0"/>
                </a:cubicBezTo>
                <a:cubicBezTo>
                  <a:pt x="344" y="0"/>
                  <a:pt x="424" y="96"/>
                  <a:pt x="480" y="96"/>
                </a:cubicBezTo>
                <a:cubicBezTo>
                  <a:pt x="536" y="96"/>
                  <a:pt x="576" y="0"/>
                  <a:pt x="624" y="0"/>
                </a:cubicBezTo>
                <a:cubicBezTo>
                  <a:pt x="672" y="0"/>
                  <a:pt x="712" y="96"/>
                  <a:pt x="768" y="96"/>
                </a:cubicBezTo>
                <a:cubicBezTo>
                  <a:pt x="824" y="96"/>
                  <a:pt x="904" y="0"/>
                  <a:pt x="960" y="0"/>
                </a:cubicBezTo>
                <a:cubicBezTo>
                  <a:pt x="1016" y="0"/>
                  <a:pt x="1048" y="96"/>
                  <a:pt x="1104" y="96"/>
                </a:cubicBezTo>
                <a:cubicBezTo>
                  <a:pt x="1160" y="96"/>
                  <a:pt x="1232" y="0"/>
                  <a:pt x="1296" y="0"/>
                </a:cubicBezTo>
                <a:cubicBezTo>
                  <a:pt x="1360" y="0"/>
                  <a:pt x="1432" y="96"/>
                  <a:pt x="1488" y="96"/>
                </a:cubicBezTo>
                <a:cubicBezTo>
                  <a:pt x="1544" y="96"/>
                  <a:pt x="1576" y="0"/>
                  <a:pt x="1632" y="0"/>
                </a:cubicBezTo>
                <a:cubicBezTo>
                  <a:pt x="1688" y="0"/>
                  <a:pt x="1768" y="96"/>
                  <a:pt x="1824" y="96"/>
                </a:cubicBezTo>
                <a:cubicBezTo>
                  <a:pt x="1880" y="96"/>
                  <a:pt x="1912" y="0"/>
                  <a:pt x="1968" y="0"/>
                </a:cubicBezTo>
                <a:cubicBezTo>
                  <a:pt x="2024" y="0"/>
                  <a:pt x="2104" y="96"/>
                  <a:pt x="2160" y="96"/>
                </a:cubicBezTo>
                <a:cubicBezTo>
                  <a:pt x="2216" y="96"/>
                  <a:pt x="2260" y="48"/>
                  <a:pt x="2304" y="0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209" name="Rectangle 23" descr="PE03255_"/>
          <p:cNvSpPr/>
          <p:nvPr/>
        </p:nvSpPr>
        <p:spPr>
          <a:xfrm>
            <a:off x="0" y="38719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210" name="Rectangle 24" descr="PE03255_"/>
          <p:cNvSpPr/>
          <p:nvPr/>
        </p:nvSpPr>
        <p:spPr>
          <a:xfrm>
            <a:off x="0" y="38719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9670" name="Rectangle 38" descr="PE03255_"/>
          <p:cNvSpPr>
            <a:spLocks noChangeArrowheads="1"/>
          </p:cNvSpPr>
          <p:nvPr/>
        </p:nvSpPr>
        <p:spPr bwMode="auto">
          <a:xfrm>
            <a:off x="4416425" y="3108325"/>
            <a:ext cx="31115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p>
            <a:pPr eaLnBrk="0" hangingPunct="0"/>
            <a:r>
              <a:rPr lang="en-US" altLang="zh-CN" sz="3600" b="1" dirty="0">
                <a:solidFill>
                  <a:srgbClr val="FFFF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 </a:t>
            </a:r>
            <a:endParaRPr lang="en-US" altLang="zh-CN" sz="3600" b="1" dirty="0">
              <a:solidFill>
                <a:srgbClr val="FFFFFF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隶书" pitchFamily="49" charset="-122"/>
            </a:endParaRPr>
          </a:p>
        </p:txBody>
      </p:sp>
      <p:grpSp>
        <p:nvGrpSpPr>
          <p:cNvPr id="6" name="Group 39"/>
          <p:cNvGrpSpPr/>
          <p:nvPr/>
        </p:nvGrpSpPr>
        <p:grpSpPr>
          <a:xfrm>
            <a:off x="533400" y="4648200"/>
            <a:ext cx="7824788" cy="1116013"/>
            <a:chOff x="144" y="3072"/>
            <a:chExt cx="4929" cy="703"/>
          </a:xfrm>
        </p:grpSpPr>
        <p:sp>
          <p:nvSpPr>
            <p:cNvPr id="69672" name="Rectangle 40" descr="PE03255_"/>
            <p:cNvSpPr>
              <a:spLocks noChangeArrowheads="1"/>
            </p:cNvSpPr>
            <p:nvPr/>
          </p:nvSpPr>
          <p:spPr bwMode="auto">
            <a:xfrm>
              <a:off x="912" y="3174"/>
              <a:ext cx="4161" cy="601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                             6</a:t>
              </a:r>
              <a:r>
                <a:rPr kumimoji="1" lang="en-US" altLang="zh-CN" sz="2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x </a:t>
              </a: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– 2 </a:t>
              </a: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+ 2</a:t>
              </a: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 = 10 </a:t>
              </a: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+ 2 </a:t>
              </a:r>
              <a:endPara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      </a:t>
              </a:r>
              <a:r>
                <a:rPr kumimoji="1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能否写成</a:t>
              </a: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: </a:t>
              </a:r>
              <a:endPara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</p:txBody>
        </p:sp>
        <p:grpSp>
          <p:nvGrpSpPr>
            <p:cNvPr id="8218" name="Group 41"/>
            <p:cNvGrpSpPr/>
            <p:nvPr/>
          </p:nvGrpSpPr>
          <p:grpSpPr>
            <a:xfrm>
              <a:off x="144" y="3072"/>
              <a:ext cx="2072" cy="424"/>
              <a:chOff x="190" y="3072"/>
              <a:chExt cx="2072" cy="424"/>
            </a:xfrm>
          </p:grpSpPr>
          <p:sp>
            <p:nvSpPr>
              <p:cNvPr id="8219" name="AutoShape 42"/>
              <p:cNvSpPr/>
              <p:nvPr/>
            </p:nvSpPr>
            <p:spPr>
              <a:xfrm rot="5393213">
                <a:off x="1034" y="2275"/>
                <a:ext cx="376" cy="2065"/>
              </a:xfrm>
              <a:prstGeom prst="roundRect">
                <a:avLst>
                  <a:gd name="adj" fmla="val 16667"/>
                </a:avLst>
              </a:prstGeom>
              <a:solidFill>
                <a:srgbClr val="009999"/>
              </a:solidFill>
              <a:ln w="19050" cap="flat" cmpd="sng">
                <a:solidFill>
                  <a:srgbClr val="FFFF9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rot="10800000" vert="eaVert" wrap="none" anchor="ctr"/>
              <a:p>
                <a:pPr algn="ctr" eaLnBrk="0" hangingPunct="0"/>
                <a:r>
                  <a:rPr lang="en-US" altLang="zh-CN" sz="3600" b="1" dirty="0">
                    <a:solidFill>
                      <a:srgbClr val="FFFFFF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Arial" panose="020B0604020202020204" pitchFamily="34" charset="0"/>
                    <a:ea typeface="隶书" pitchFamily="49" charset="-122"/>
                  </a:rPr>
                  <a:t>    </a:t>
                </a:r>
                <a:endParaRPr lang="en-US" altLang="zh-CN" sz="3600" b="1" dirty="0">
                  <a:solidFill>
                    <a:srgbClr val="FFFFFF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Arial" panose="020B0604020202020204" pitchFamily="34" charset="0"/>
                  <a:ea typeface="隶书" pitchFamily="49" charset="-122"/>
                </a:endParaRPr>
              </a:p>
            </p:txBody>
          </p:sp>
          <p:grpSp>
            <p:nvGrpSpPr>
              <p:cNvPr id="8220" name="Group 43"/>
              <p:cNvGrpSpPr/>
              <p:nvPr/>
            </p:nvGrpSpPr>
            <p:grpSpPr>
              <a:xfrm>
                <a:off x="192" y="3072"/>
                <a:ext cx="2070" cy="400"/>
                <a:chOff x="192" y="3072"/>
                <a:chExt cx="2070" cy="400"/>
              </a:xfrm>
            </p:grpSpPr>
            <p:sp>
              <p:nvSpPr>
                <p:cNvPr id="69676" name="Rectangle 44" descr="PE03255_"/>
                <p:cNvSpPr>
                  <a:spLocks noChangeArrowheads="1"/>
                </p:cNvSpPr>
                <p:nvPr/>
              </p:nvSpPr>
              <p:spPr bwMode="auto">
                <a:xfrm>
                  <a:off x="406" y="3120"/>
                  <a:ext cx="1856" cy="3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36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隶书" pitchFamily="49" charset="-122"/>
                      <a:cs typeface="+mn-cs"/>
                    </a:rPr>
                    <a:t>解题后的思考</a:t>
                  </a:r>
                  <a:endParaRPr kumimoji="0" lang="en-US" sz="36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隶书" pitchFamily="49" charset="-122"/>
                    <a:cs typeface="+mn-cs"/>
                  </a:endParaRPr>
                </a:p>
              </p:txBody>
            </p:sp>
            <p:sp>
              <p:nvSpPr>
                <p:cNvPr id="8222" name="Rectangle 45"/>
                <p:cNvSpPr/>
                <p:nvPr/>
              </p:nvSpPr>
              <p:spPr>
                <a:xfrm>
                  <a:off x="192" y="3072"/>
                  <a:ext cx="384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eaLnBrk="0" hangingPunct="0">
                    <a:lnSpc>
                      <a:spcPct val="85000"/>
                    </a:lnSpc>
                  </a:pPr>
                  <a:r>
                    <a:rPr lang="ar-SA" altLang="zh-CN" sz="4000" b="1" dirty="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ڿ</a:t>
                  </a:r>
                  <a:endParaRPr lang="en-US" altLang="zh-CN" sz="4000" b="1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965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965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build="p"/>
      <p:bldP spid="69642" grpId="0"/>
      <p:bldP spid="69646" grpId="0"/>
      <p:bldP spid="69647" grpId="0"/>
      <p:bldP spid="69648" grpId="0"/>
      <p:bldP spid="69649" grpId="0"/>
      <p:bldP spid="69651" grpId="0" build="p"/>
      <p:bldP spid="69652" grpId="0" build="p"/>
      <p:bldP spid="69653" grpId="0" animBg="1"/>
      <p:bldP spid="69636" grpId="0" animBg="1"/>
      <p:bldP spid="6963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 vert="horz" wrap="square" lIns="91440" tIns="45720" rIns="91440" bIns="45720" anchor="b"/>
          <a:p>
            <a:pPr eaLnBrk="1" hangingPunct="1"/>
            <a:r>
              <a:rPr lang="zh-CN" altLang="en-US" b="1" dirty="0"/>
              <a:t>看 谁 解 得 快</a:t>
            </a:r>
            <a:endParaRPr lang="zh-CN" altLang="en-US" b="1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-381000" y="914400"/>
            <a:ext cx="9753600" cy="5191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1" lang="en-US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=3x+20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（用等式的性质求解）</a:t>
            </a:r>
            <a:endParaRPr kumimoji="1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636" name="Rectangle 4" descr="PE03255_"/>
          <p:cNvSpPr>
            <a:spLocks noChangeArrowheads="1"/>
          </p:cNvSpPr>
          <p:nvPr/>
        </p:nvSpPr>
        <p:spPr bwMode="auto">
          <a:xfrm>
            <a:off x="0" y="1614488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   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解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:</a:t>
            </a: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sp>
        <p:nvSpPr>
          <p:cNvPr id="69637" name="Rectangle 5" descr="PE03255_"/>
          <p:cNvSpPr>
            <a:spLocks noChangeArrowheads="1"/>
          </p:cNvSpPr>
          <p:nvPr/>
        </p:nvSpPr>
        <p:spPr bwMode="auto">
          <a:xfrm>
            <a:off x="4489450" y="1614488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得</a:t>
            </a:r>
            <a:endParaRPr kumimoji="1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grpSp>
        <p:nvGrpSpPr>
          <p:cNvPr id="8198" name="Group 47"/>
          <p:cNvGrpSpPr/>
          <p:nvPr/>
        </p:nvGrpSpPr>
        <p:grpSpPr>
          <a:xfrm>
            <a:off x="876935" y="1614805"/>
            <a:ext cx="3707765" cy="521518"/>
            <a:chOff x="672" y="1017"/>
            <a:chExt cx="2216" cy="356"/>
          </a:xfrm>
        </p:grpSpPr>
        <p:sp>
          <p:nvSpPr>
            <p:cNvPr id="69639" name="Rectangle 7" descr="PE03255_"/>
            <p:cNvSpPr>
              <a:spLocks noChangeArrowheads="1"/>
            </p:cNvSpPr>
            <p:nvPr/>
          </p:nvSpPr>
          <p:spPr bwMode="auto">
            <a:xfrm>
              <a:off x="672" y="1017"/>
              <a:ext cx="565" cy="356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方程</a:t>
              </a:r>
              <a:endPara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</p:txBody>
        </p:sp>
        <p:sp>
          <p:nvSpPr>
            <p:cNvPr id="69641" name="Rectangle 9" descr="PE03255_"/>
            <p:cNvSpPr>
              <a:spLocks noChangeArrowheads="1"/>
            </p:cNvSpPr>
            <p:nvPr/>
          </p:nvSpPr>
          <p:spPr bwMode="auto">
            <a:xfrm>
              <a:off x="1148" y="1017"/>
              <a:ext cx="1740" cy="356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两边同时减去 </a:t>
              </a:r>
              <a:r>
                <a:rPr kumimoji="1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3</a:t>
              </a:r>
              <a:r>
                <a:rPr kumimoji="1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x,</a:t>
              </a:r>
              <a:endPara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</p:txBody>
        </p:sp>
      </p:grpSp>
      <p:sp>
        <p:nvSpPr>
          <p:cNvPr id="69642" name="Rectangle 10" descr="PE03255_"/>
          <p:cNvSpPr>
            <a:spLocks noChangeArrowheads="1"/>
          </p:cNvSpPr>
          <p:nvPr/>
        </p:nvSpPr>
        <p:spPr bwMode="auto">
          <a:xfrm>
            <a:off x="1403350" y="2133600"/>
            <a:ext cx="3486150" cy="52197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5x</a:t>
            </a:r>
            <a:r>
              <a:rPr kumimoji="1" lang="en-US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 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– 3x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 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 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=3x+20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-3x</a:t>
            </a:r>
            <a:endParaRPr kumimoji="1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46" name="Rectangle 14" descr="PE03255_"/>
          <p:cNvSpPr>
            <a:spLocks noChangeArrowheads="1"/>
          </p:cNvSpPr>
          <p:nvPr/>
        </p:nvSpPr>
        <p:spPr bwMode="auto">
          <a:xfrm>
            <a:off x="1042988" y="2636838"/>
            <a:ext cx="4572000" cy="52197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即       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2</a:t>
            </a:r>
            <a:r>
              <a:rPr kumimoji="1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x       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 = </a:t>
            </a: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47" name="Rectangle 15" descr="PE03255_"/>
          <p:cNvSpPr>
            <a:spLocks noChangeArrowheads="1"/>
          </p:cNvSpPr>
          <p:nvPr/>
        </p:nvSpPr>
        <p:spPr bwMode="auto">
          <a:xfrm>
            <a:off x="3635375" y="2636838"/>
            <a:ext cx="538480" cy="52197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20</a:t>
            </a: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48" name="Rectangle 16" descr="PE03255_"/>
          <p:cNvSpPr>
            <a:spLocks noChangeArrowheads="1"/>
          </p:cNvSpPr>
          <p:nvPr/>
        </p:nvSpPr>
        <p:spPr bwMode="auto">
          <a:xfrm>
            <a:off x="1403350" y="3284538"/>
            <a:ext cx="2767013" cy="52197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两边同除以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2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,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得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:</a:t>
            </a: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49" name="Rectangle 17" descr="PE03255_"/>
          <p:cNvSpPr>
            <a:spLocks noChangeArrowheads="1"/>
          </p:cNvSpPr>
          <p:nvPr/>
        </p:nvSpPr>
        <p:spPr bwMode="auto">
          <a:xfrm>
            <a:off x="2843530" y="3933825"/>
            <a:ext cx="1646555" cy="52197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x = 10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.</a:t>
            </a: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51" name="Rectangle 19" descr="PE03255_"/>
          <p:cNvSpPr>
            <a:spLocks noChangeArrowheads="1"/>
          </p:cNvSpPr>
          <p:nvPr/>
        </p:nvSpPr>
        <p:spPr bwMode="auto">
          <a:xfrm>
            <a:off x="4572000" y="5789930"/>
            <a:ext cx="2971800" cy="52197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5x -3x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  =20 </a:t>
            </a:r>
            <a:endParaRPr kumimoji="0" lang="en-US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69653" name="Freeform 21"/>
          <p:cNvSpPr/>
          <p:nvPr/>
        </p:nvSpPr>
        <p:spPr>
          <a:xfrm>
            <a:off x="4572000" y="5487988"/>
            <a:ext cx="990600" cy="74612"/>
          </a:xfrm>
          <a:custGeom>
            <a:avLst/>
            <a:gdLst>
              <a:gd name="txL" fmla="*/ 0 w 2304"/>
              <a:gd name="txT" fmla="*/ 0 h 96"/>
              <a:gd name="txR" fmla="*/ 2304 w 2304"/>
              <a:gd name="txB" fmla="*/ 96 h 96"/>
            </a:gdLst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288" y="0"/>
              </a:cxn>
              <a:cxn ang="0">
                <a:pos x="480" y="96"/>
              </a:cxn>
              <a:cxn ang="0">
                <a:pos x="624" y="0"/>
              </a:cxn>
              <a:cxn ang="0">
                <a:pos x="768" y="96"/>
              </a:cxn>
              <a:cxn ang="0">
                <a:pos x="960" y="0"/>
              </a:cxn>
              <a:cxn ang="0">
                <a:pos x="1104" y="96"/>
              </a:cxn>
              <a:cxn ang="0">
                <a:pos x="1296" y="0"/>
              </a:cxn>
              <a:cxn ang="0">
                <a:pos x="1488" y="96"/>
              </a:cxn>
              <a:cxn ang="0">
                <a:pos x="1632" y="0"/>
              </a:cxn>
              <a:cxn ang="0">
                <a:pos x="1824" y="96"/>
              </a:cxn>
              <a:cxn ang="0">
                <a:pos x="1968" y="0"/>
              </a:cxn>
              <a:cxn ang="0">
                <a:pos x="2160" y="96"/>
              </a:cxn>
              <a:cxn ang="0">
                <a:pos x="2304" y="0"/>
              </a:cxn>
            </a:cxnLst>
            <a:rect l="txL" t="txT" r="txR" b="txB"/>
            <a:pathLst>
              <a:path w="2304" h="96">
                <a:moveTo>
                  <a:pt x="0" y="0"/>
                </a:moveTo>
                <a:cubicBezTo>
                  <a:pt x="48" y="48"/>
                  <a:pt x="96" y="96"/>
                  <a:pt x="144" y="96"/>
                </a:cubicBezTo>
                <a:cubicBezTo>
                  <a:pt x="192" y="96"/>
                  <a:pt x="232" y="0"/>
                  <a:pt x="288" y="0"/>
                </a:cubicBezTo>
                <a:cubicBezTo>
                  <a:pt x="344" y="0"/>
                  <a:pt x="424" y="96"/>
                  <a:pt x="480" y="96"/>
                </a:cubicBezTo>
                <a:cubicBezTo>
                  <a:pt x="536" y="96"/>
                  <a:pt x="576" y="0"/>
                  <a:pt x="624" y="0"/>
                </a:cubicBezTo>
                <a:cubicBezTo>
                  <a:pt x="672" y="0"/>
                  <a:pt x="712" y="96"/>
                  <a:pt x="768" y="96"/>
                </a:cubicBezTo>
                <a:cubicBezTo>
                  <a:pt x="824" y="96"/>
                  <a:pt x="904" y="0"/>
                  <a:pt x="960" y="0"/>
                </a:cubicBezTo>
                <a:cubicBezTo>
                  <a:pt x="1016" y="0"/>
                  <a:pt x="1048" y="96"/>
                  <a:pt x="1104" y="96"/>
                </a:cubicBezTo>
                <a:cubicBezTo>
                  <a:pt x="1160" y="96"/>
                  <a:pt x="1232" y="0"/>
                  <a:pt x="1296" y="0"/>
                </a:cubicBezTo>
                <a:cubicBezTo>
                  <a:pt x="1360" y="0"/>
                  <a:pt x="1432" y="96"/>
                  <a:pt x="1488" y="96"/>
                </a:cubicBezTo>
                <a:cubicBezTo>
                  <a:pt x="1544" y="96"/>
                  <a:pt x="1576" y="0"/>
                  <a:pt x="1632" y="0"/>
                </a:cubicBezTo>
                <a:cubicBezTo>
                  <a:pt x="1688" y="0"/>
                  <a:pt x="1768" y="96"/>
                  <a:pt x="1824" y="96"/>
                </a:cubicBezTo>
                <a:cubicBezTo>
                  <a:pt x="1880" y="96"/>
                  <a:pt x="1912" y="0"/>
                  <a:pt x="1968" y="0"/>
                </a:cubicBezTo>
                <a:cubicBezTo>
                  <a:pt x="2024" y="0"/>
                  <a:pt x="2104" y="96"/>
                  <a:pt x="2160" y="96"/>
                </a:cubicBezTo>
                <a:cubicBezTo>
                  <a:pt x="2216" y="96"/>
                  <a:pt x="2260" y="48"/>
                  <a:pt x="2304" y="0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209" name="Rectangle 23" descr="PE03255_"/>
          <p:cNvSpPr/>
          <p:nvPr/>
        </p:nvSpPr>
        <p:spPr>
          <a:xfrm>
            <a:off x="0" y="38719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210" name="Rectangle 24" descr="PE03255_"/>
          <p:cNvSpPr/>
          <p:nvPr/>
        </p:nvSpPr>
        <p:spPr>
          <a:xfrm>
            <a:off x="0" y="38719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9670" name="Rectangle 38" descr="PE03255_"/>
          <p:cNvSpPr>
            <a:spLocks noChangeArrowheads="1"/>
          </p:cNvSpPr>
          <p:nvPr/>
        </p:nvSpPr>
        <p:spPr bwMode="auto">
          <a:xfrm>
            <a:off x="4416425" y="3108325"/>
            <a:ext cx="31115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p>
            <a:pPr eaLnBrk="0" hangingPunct="0"/>
            <a:r>
              <a:rPr lang="en-US" altLang="zh-CN" sz="3600" b="1" dirty="0">
                <a:solidFill>
                  <a:srgbClr val="FFFF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 </a:t>
            </a:r>
            <a:endParaRPr lang="en-US" altLang="zh-CN" sz="3600" b="1" dirty="0">
              <a:solidFill>
                <a:srgbClr val="FFFFFF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隶书" pitchFamily="49" charset="-122"/>
            </a:endParaRPr>
          </a:p>
        </p:txBody>
      </p:sp>
      <p:grpSp>
        <p:nvGrpSpPr>
          <p:cNvPr id="6" name="Group 39"/>
          <p:cNvGrpSpPr/>
          <p:nvPr/>
        </p:nvGrpSpPr>
        <p:grpSpPr>
          <a:xfrm>
            <a:off x="533400" y="4648200"/>
            <a:ext cx="7835901" cy="1141413"/>
            <a:chOff x="144" y="3072"/>
            <a:chExt cx="4936" cy="719"/>
          </a:xfrm>
        </p:grpSpPr>
        <p:sp>
          <p:nvSpPr>
            <p:cNvPr id="69672" name="Rectangle 40" descr="PE03255_"/>
            <p:cNvSpPr>
              <a:spLocks noChangeArrowheads="1"/>
            </p:cNvSpPr>
            <p:nvPr/>
          </p:nvSpPr>
          <p:spPr bwMode="auto">
            <a:xfrm>
              <a:off x="919" y="3191"/>
              <a:ext cx="4161" cy="60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                             5</a:t>
              </a:r>
              <a:r>
                <a:rPr kumimoji="1" lang="en-US" altLang="zh-CN" sz="2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x </a:t>
              </a: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 = 3x+20</a:t>
              </a:r>
              <a:endPara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  </a:t>
              </a:r>
              <a:endPara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</p:txBody>
        </p:sp>
        <p:grpSp>
          <p:nvGrpSpPr>
            <p:cNvPr id="8218" name="Group 41"/>
            <p:cNvGrpSpPr/>
            <p:nvPr/>
          </p:nvGrpSpPr>
          <p:grpSpPr>
            <a:xfrm>
              <a:off x="144" y="3072"/>
              <a:ext cx="2072" cy="424"/>
              <a:chOff x="190" y="3072"/>
              <a:chExt cx="2072" cy="424"/>
            </a:xfrm>
          </p:grpSpPr>
          <p:sp>
            <p:nvSpPr>
              <p:cNvPr id="8219" name="AutoShape 42"/>
              <p:cNvSpPr/>
              <p:nvPr/>
            </p:nvSpPr>
            <p:spPr>
              <a:xfrm rot="5393213">
                <a:off x="1034" y="2275"/>
                <a:ext cx="376" cy="2065"/>
              </a:xfrm>
              <a:prstGeom prst="roundRect">
                <a:avLst>
                  <a:gd name="adj" fmla="val 16667"/>
                </a:avLst>
              </a:prstGeom>
              <a:solidFill>
                <a:srgbClr val="009999"/>
              </a:solidFill>
              <a:ln w="19050" cap="flat" cmpd="sng">
                <a:solidFill>
                  <a:srgbClr val="FFFF99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rot="10800000" vert="eaVert" wrap="none" anchor="ctr"/>
              <a:p>
                <a:pPr algn="ctr" eaLnBrk="0" hangingPunct="0"/>
                <a:r>
                  <a:rPr lang="en-US" altLang="zh-CN" sz="3600" b="1" dirty="0">
                    <a:solidFill>
                      <a:srgbClr val="FFFFFF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Arial" panose="020B0604020202020204" pitchFamily="34" charset="0"/>
                    <a:ea typeface="隶书" pitchFamily="49" charset="-122"/>
                  </a:rPr>
                  <a:t>    </a:t>
                </a:r>
                <a:endParaRPr lang="en-US" altLang="zh-CN" sz="3600" b="1" dirty="0">
                  <a:solidFill>
                    <a:srgbClr val="FFFFFF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Arial" panose="020B0604020202020204" pitchFamily="34" charset="0"/>
                  <a:ea typeface="隶书" pitchFamily="49" charset="-122"/>
                </a:endParaRPr>
              </a:p>
            </p:txBody>
          </p:sp>
          <p:grpSp>
            <p:nvGrpSpPr>
              <p:cNvPr id="8220" name="Group 43"/>
              <p:cNvGrpSpPr/>
              <p:nvPr/>
            </p:nvGrpSpPr>
            <p:grpSpPr>
              <a:xfrm>
                <a:off x="192" y="3072"/>
                <a:ext cx="2070" cy="400"/>
                <a:chOff x="192" y="3072"/>
                <a:chExt cx="2070" cy="400"/>
              </a:xfrm>
            </p:grpSpPr>
            <p:sp>
              <p:nvSpPr>
                <p:cNvPr id="69676" name="Rectangle 44" descr="PE03255_"/>
                <p:cNvSpPr>
                  <a:spLocks noChangeArrowheads="1"/>
                </p:cNvSpPr>
                <p:nvPr/>
              </p:nvSpPr>
              <p:spPr bwMode="auto">
                <a:xfrm>
                  <a:off x="406" y="3120"/>
                  <a:ext cx="1856" cy="3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85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36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隶书" pitchFamily="49" charset="-122"/>
                      <a:cs typeface="+mn-cs"/>
                    </a:rPr>
                    <a:t>解题后的思考</a:t>
                  </a:r>
                  <a:endParaRPr kumimoji="0" lang="en-US" sz="36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隶书" pitchFamily="49" charset="-122"/>
                    <a:cs typeface="+mn-cs"/>
                  </a:endParaRPr>
                </a:p>
              </p:txBody>
            </p:sp>
            <p:sp>
              <p:nvSpPr>
                <p:cNvPr id="8222" name="Rectangle 45"/>
                <p:cNvSpPr/>
                <p:nvPr/>
              </p:nvSpPr>
              <p:spPr>
                <a:xfrm>
                  <a:off x="192" y="3072"/>
                  <a:ext cx="384" cy="3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eaLnBrk="0" hangingPunct="0">
                    <a:lnSpc>
                      <a:spcPct val="85000"/>
                    </a:lnSpc>
                  </a:pPr>
                  <a:r>
                    <a:rPr lang="ar-SA" altLang="zh-CN" sz="4000" b="1" dirty="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ڿ</a:t>
                  </a:r>
                  <a:endParaRPr lang="en-US" altLang="zh-CN" sz="4000" b="1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63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965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965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build="p"/>
      <p:bldP spid="69642" grpId="0" bldLvl="0" animBg="1"/>
      <p:bldP spid="69646" grpId="0" bldLvl="0" animBg="1"/>
      <p:bldP spid="69647" grpId="0" bldLvl="0" animBg="1"/>
      <p:bldP spid="69648" grpId="0" bldLvl="0" animBg="1"/>
      <p:bldP spid="69649" grpId="0" bldLvl="0" animBg="1"/>
      <p:bldP spid="69651" grpId="0" build="p"/>
      <p:bldP spid="69653" grpId="0" bldLvl="0" animBg="1"/>
      <p:bldP spid="69636" grpId="0" bldLvl="0" animBg="1"/>
      <p:bldP spid="6963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3" descr="PE03255_"/>
          <p:cNvSpPr/>
          <p:nvPr/>
        </p:nvSpPr>
        <p:spPr>
          <a:xfrm>
            <a:off x="0" y="38719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9222" name="Group 43"/>
          <p:cNvGrpSpPr/>
          <p:nvPr/>
        </p:nvGrpSpPr>
        <p:grpSpPr>
          <a:xfrm>
            <a:off x="409575" y="1031875"/>
            <a:ext cx="3962400" cy="1463675"/>
            <a:chOff x="3470" y="1026"/>
            <a:chExt cx="2496" cy="1055"/>
          </a:xfrm>
        </p:grpSpPr>
        <p:grpSp>
          <p:nvGrpSpPr>
            <p:cNvPr id="9237" name="Group 42"/>
            <p:cNvGrpSpPr/>
            <p:nvPr/>
          </p:nvGrpSpPr>
          <p:grpSpPr>
            <a:xfrm>
              <a:off x="3470" y="1026"/>
              <a:ext cx="2496" cy="1055"/>
              <a:chOff x="3456" y="1008"/>
              <a:chExt cx="2496" cy="1055"/>
            </a:xfrm>
          </p:grpSpPr>
          <p:sp>
            <p:nvSpPr>
              <p:cNvPr id="71692" name="Rectangle 12" descr="PE03255_"/>
              <p:cNvSpPr>
                <a:spLocks noChangeArrowheads="1"/>
              </p:cNvSpPr>
              <p:nvPr/>
            </p:nvSpPr>
            <p:spPr bwMode="auto">
              <a:xfrm>
                <a:off x="3456" y="1008"/>
                <a:ext cx="1776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华文中宋" pitchFamily="2" charset="-122"/>
                    <a:cs typeface="+mn-cs"/>
                  </a:rPr>
                  <a:t>6</a:t>
                </a:r>
                <a:r>
                  <a:rPr kumimoji="1" lang="en-US" altLang="zh-CN" sz="2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华文中宋" pitchFamily="2" charset="-122"/>
                    <a:cs typeface="+mn-cs"/>
                  </a:rPr>
                  <a:t>x </a:t>
                </a:r>
                <a:r>
                  <a:rPr kumimoji="1" lang="en-US" altLang="zh-CN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华文中宋" pitchFamily="2" charset="-122"/>
                    <a:cs typeface="+mn-cs"/>
                  </a:rPr>
                  <a:t>– 2 = 10</a:t>
                </a:r>
                <a:endParaRPr kumimoji="1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endParaRPr>
              </a:p>
            </p:txBody>
          </p:sp>
          <p:sp>
            <p:nvSpPr>
              <p:cNvPr id="71693" name="Rectangle 13" descr="PE03255_"/>
              <p:cNvSpPr>
                <a:spLocks noChangeArrowheads="1"/>
              </p:cNvSpPr>
              <p:nvPr/>
            </p:nvSpPr>
            <p:spPr bwMode="auto">
              <a:xfrm>
                <a:off x="3504" y="1689"/>
                <a:ext cx="182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华文中宋" pitchFamily="2" charset="-122"/>
                    <a:cs typeface="+mn-cs"/>
                  </a:rPr>
                  <a:t>6</a:t>
                </a:r>
                <a:r>
                  <a:rPr kumimoji="0" lang="en-US" altLang="zh-CN" sz="2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华文中宋" pitchFamily="2" charset="-122"/>
                    <a:cs typeface="+mn-cs"/>
                  </a:rPr>
                  <a:t>x </a:t>
                </a:r>
                <a:r>
                  <a:rPr kumimoji="0" lang="en-US" altLang="zh-CN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华文中宋" pitchFamily="2" charset="-122"/>
                    <a:cs typeface="+mn-cs"/>
                  </a:rPr>
                  <a:t>     = 10+  2</a:t>
                </a:r>
                <a:endParaRPr kumimoji="1" lang="en-US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9245" name="Group 17"/>
              <p:cNvGrpSpPr/>
              <p:nvPr/>
            </p:nvGrpSpPr>
            <p:grpSpPr>
              <a:xfrm>
                <a:off x="4779" y="1008"/>
                <a:ext cx="838" cy="330"/>
                <a:chOff x="4656" y="1248"/>
                <a:chExt cx="838" cy="330"/>
              </a:xfrm>
            </p:grpSpPr>
            <p:sp>
              <p:nvSpPr>
                <p:cNvPr id="71698" name="Rectangle 18" descr="PE03255_"/>
                <p:cNvSpPr>
                  <a:spLocks noChangeArrowheads="1"/>
                </p:cNvSpPr>
                <p:nvPr/>
              </p:nvSpPr>
              <p:spPr bwMode="auto">
                <a:xfrm>
                  <a:off x="5184" y="1248"/>
                  <a:ext cx="310" cy="330"/>
                </a:xfrm>
                <a:prstGeom prst="rect">
                  <a:avLst/>
                </a:prstGeom>
                <a:noFill/>
                <a:ln w="9525">
                  <a:noFill/>
                  <a:prstDash val="sysDot"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rPr>
                    <a:t>①</a:t>
                  </a: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9250" name="Line 19"/>
                <p:cNvSpPr/>
                <p:nvPr/>
              </p:nvSpPr>
              <p:spPr>
                <a:xfrm>
                  <a:off x="4656" y="1392"/>
                  <a:ext cx="528" cy="0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ysDot"/>
                  <a:headEnd type="none" w="sm" len="sm"/>
                  <a:tailEnd type="none" w="sm" len="sm"/>
                </a:ln>
              </p:spPr>
            </p:sp>
          </p:grpSp>
          <p:grpSp>
            <p:nvGrpSpPr>
              <p:cNvPr id="9246" name="Group 21"/>
              <p:cNvGrpSpPr/>
              <p:nvPr/>
            </p:nvGrpSpPr>
            <p:grpSpPr>
              <a:xfrm>
                <a:off x="5088" y="1680"/>
                <a:ext cx="864" cy="329"/>
                <a:chOff x="4944" y="1728"/>
                <a:chExt cx="864" cy="329"/>
              </a:xfrm>
            </p:grpSpPr>
            <p:sp>
              <p:nvSpPr>
                <p:cNvPr id="9247" name="Line 22"/>
                <p:cNvSpPr/>
                <p:nvPr/>
              </p:nvSpPr>
              <p:spPr>
                <a:xfrm>
                  <a:off x="4944" y="1920"/>
                  <a:ext cx="288" cy="0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ysDot"/>
                  <a:headEnd type="none" w="sm" len="sm"/>
                  <a:tailEnd type="none" w="sm" len="sm"/>
                </a:ln>
              </p:spPr>
            </p:sp>
            <p:sp>
              <p:nvSpPr>
                <p:cNvPr id="71703" name="Rectangle 23" descr="PE03255_"/>
                <p:cNvSpPr>
                  <a:spLocks noChangeArrowheads="1"/>
                </p:cNvSpPr>
                <p:nvPr/>
              </p:nvSpPr>
              <p:spPr bwMode="auto">
                <a:xfrm>
                  <a:off x="5184" y="1728"/>
                  <a:ext cx="624" cy="3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rPr>
                    <a:t>②</a:t>
                  </a:r>
                  <a:endParaRPr kumimoji="1" lang="en-US" altLang="zh-CN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9238" name="Rectangle 24"/>
            <p:cNvSpPr/>
            <p:nvPr/>
          </p:nvSpPr>
          <p:spPr>
            <a:xfrm>
              <a:off x="3742" y="1026"/>
              <a:ext cx="384" cy="336"/>
            </a:xfrm>
            <a:prstGeom prst="rect">
              <a:avLst/>
            </a:prstGeom>
            <a:solidFill>
              <a:srgbClr val="000080">
                <a:alpha val="23137"/>
              </a:srgbClr>
            </a:solidFill>
            <a:ln w="38100" cap="flat" cmpd="sng">
              <a:solidFill>
                <a:schemeClr val="tx2"/>
              </a:solidFill>
              <a:prstDash val="sysDot"/>
              <a:miter/>
              <a:headEnd type="none" w="sm" len="sm"/>
              <a:tailEnd type="none" w="sm" len="sm"/>
            </a:ln>
          </p:spPr>
          <p:txBody>
            <a:bodyPr wrap="none" anchor="ctr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9239" name="Rectangle 25"/>
            <p:cNvSpPr/>
            <p:nvPr/>
          </p:nvSpPr>
          <p:spPr>
            <a:xfrm>
              <a:off x="4464" y="1728"/>
              <a:ext cx="576" cy="336"/>
            </a:xfrm>
            <a:prstGeom prst="rect">
              <a:avLst/>
            </a:prstGeom>
            <a:solidFill>
              <a:srgbClr val="333399">
                <a:alpha val="23137"/>
              </a:srgbClr>
            </a:solidFill>
            <a:ln w="38100" cap="flat" cmpd="sng">
              <a:solidFill>
                <a:schemeClr val="tx2"/>
              </a:solidFill>
              <a:prstDash val="sysDot"/>
              <a:miter/>
              <a:headEnd type="none" w="sm" len="sm"/>
              <a:tailEnd type="none" w="sm" len="sm"/>
            </a:ln>
          </p:spPr>
          <p:txBody>
            <a:bodyPr wrap="none" anchor="ctr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9240" name="Line 26"/>
            <p:cNvSpPr/>
            <p:nvPr/>
          </p:nvSpPr>
          <p:spPr>
            <a:xfrm>
              <a:off x="3936" y="1344"/>
              <a:ext cx="0" cy="144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9241" name="Line 27"/>
            <p:cNvSpPr/>
            <p:nvPr/>
          </p:nvSpPr>
          <p:spPr>
            <a:xfrm>
              <a:off x="3923" y="1480"/>
              <a:ext cx="768" cy="0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9242" name="Line 28"/>
            <p:cNvSpPr/>
            <p:nvPr/>
          </p:nvSpPr>
          <p:spPr>
            <a:xfrm>
              <a:off x="4704" y="1488"/>
              <a:ext cx="0" cy="192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sm" len="sm"/>
              <a:tailEnd type="triangle" w="sm" len="sm"/>
            </a:ln>
          </p:spPr>
        </p:sp>
      </p:grpSp>
      <p:sp>
        <p:nvSpPr>
          <p:cNvPr id="71712" name="Rectangle 32" descr="PE03255_"/>
          <p:cNvSpPr>
            <a:spLocks noChangeArrowheads="1"/>
          </p:cNvSpPr>
          <p:nvPr/>
        </p:nvSpPr>
        <p:spPr bwMode="auto">
          <a:xfrm>
            <a:off x="2238375" y="3161983"/>
            <a:ext cx="6629400" cy="5651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itchFamily="2" charset="-122"/>
                <a:ea typeface="华文中宋" pitchFamily="2" charset="-122"/>
                <a:cs typeface="+mn-cs"/>
              </a:rPr>
              <a:t>问题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itchFamily="2" charset="-122"/>
                <a:ea typeface="华文中宋" pitchFamily="2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itchFamily="2" charset="-122"/>
                <a:ea typeface="华文中宋" pitchFamily="2" charset="-122"/>
                <a:cs typeface="+mn-cs"/>
              </a:rPr>
              <a:t>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itchFamily="2" charset="-122"/>
                <a:ea typeface="华文中宋" pitchFamily="2" charset="-122"/>
                <a:cs typeface="+mn-cs"/>
              </a:rPr>
              <a:t>观察两个式子的变化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itchFamily="2" charset="-122"/>
              <a:ea typeface="华文中宋" pitchFamily="2" charset="-122"/>
              <a:cs typeface="+mn-cs"/>
            </a:endParaRPr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2844800" y="4006215"/>
            <a:ext cx="2624455" cy="9531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变化：</a:t>
            </a:r>
            <a:r>
              <a:rPr kumimoji="0" lang="zh-CN" altLang="en-US" sz="2800" b="1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位置</a:t>
            </a:r>
            <a:endParaRPr kumimoji="0" lang="zh-CN" altLang="en-US" sz="2800" b="1" kern="1200" cap="none" spc="0" normalizeH="0" baseline="0" noProof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符号</a:t>
            </a:r>
            <a:endParaRPr kumimoji="0" lang="zh-CN" altLang="en-US" sz="2800" b="1" kern="1200" cap="none" spc="0" normalizeH="0" baseline="0" noProof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20" name="Rectangle 40" descr="PE03255_"/>
          <p:cNvSpPr>
            <a:spLocks noChangeArrowheads="1"/>
          </p:cNvSpPr>
          <p:nvPr/>
        </p:nvSpPr>
        <p:spPr bwMode="auto">
          <a:xfrm>
            <a:off x="2971800" y="0"/>
            <a:ext cx="4267200" cy="9144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移     项</a:t>
            </a:r>
            <a:endParaRPr kumimoji="0" lang="en-US" sz="5400" b="1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grpSp>
        <p:nvGrpSpPr>
          <p:cNvPr id="6" name="Group 49"/>
          <p:cNvGrpSpPr/>
          <p:nvPr/>
        </p:nvGrpSpPr>
        <p:grpSpPr>
          <a:xfrm>
            <a:off x="395288" y="3573463"/>
            <a:ext cx="1473200" cy="1660525"/>
            <a:chOff x="158" y="2251"/>
            <a:chExt cx="928" cy="1046"/>
          </a:xfrm>
        </p:grpSpPr>
        <p:pic>
          <p:nvPicPr>
            <p:cNvPr id="9233" name="Picture 44" descr="ja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40" y="2523"/>
              <a:ext cx="498" cy="7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34" name="Picture 46" descr="q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9" y="2568"/>
              <a:ext cx="247" cy="27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35" name="Picture 47" descr="q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" y="2251"/>
              <a:ext cx="247" cy="27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36" name="Picture 48" descr="q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" y="2614"/>
              <a:ext cx="206" cy="227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9230" name="Picture 51" descr="goldsta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25" y="260350"/>
            <a:ext cx="503238" cy="503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31" name="Picture 53" descr="goldsta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975" y="260350"/>
            <a:ext cx="504825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32" name="Picture 54" descr="goldsta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663" y="188913"/>
            <a:ext cx="574675" cy="5746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43"/>
          <p:cNvGrpSpPr/>
          <p:nvPr/>
        </p:nvGrpSpPr>
        <p:grpSpPr>
          <a:xfrm>
            <a:off x="4038918" y="891402"/>
            <a:ext cx="4043363" cy="1610736"/>
            <a:chOff x="3419" y="1014"/>
            <a:chExt cx="2547" cy="1161"/>
          </a:xfrm>
        </p:grpSpPr>
        <p:grpSp>
          <p:nvGrpSpPr>
            <p:cNvPr id="3" name="Group 42"/>
            <p:cNvGrpSpPr/>
            <p:nvPr/>
          </p:nvGrpSpPr>
          <p:grpSpPr>
            <a:xfrm>
              <a:off x="3419" y="1014"/>
              <a:ext cx="2547" cy="1133"/>
              <a:chOff x="3405" y="996"/>
              <a:chExt cx="2547" cy="1133"/>
            </a:xfrm>
          </p:grpSpPr>
          <p:sp>
            <p:nvSpPr>
              <p:cNvPr id="4" name="Rectangle 12" descr="PE03255_"/>
              <p:cNvSpPr>
                <a:spLocks noChangeArrowheads="1"/>
              </p:cNvSpPr>
              <p:nvPr/>
            </p:nvSpPr>
            <p:spPr bwMode="auto">
              <a:xfrm>
                <a:off x="3405" y="1028"/>
                <a:ext cx="1776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2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华文中宋" pitchFamily="2" charset="-122"/>
                    <a:cs typeface="+mn-cs"/>
                  </a:rPr>
                  <a:t>5x =        +20</a:t>
                </a:r>
                <a:r>
                  <a:rPr kumimoji="1" lang="en-US" altLang="zh-CN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华文中宋" pitchFamily="2" charset="-122"/>
                    <a:cs typeface="+mn-cs"/>
                  </a:rPr>
                  <a:t> </a:t>
                </a:r>
                <a:endParaRPr kumimoji="1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endParaRPr>
              </a:p>
            </p:txBody>
          </p:sp>
          <p:sp>
            <p:nvSpPr>
              <p:cNvPr id="5" name="Rectangle 13" descr="PE03255_"/>
              <p:cNvSpPr>
                <a:spLocks noChangeArrowheads="1"/>
              </p:cNvSpPr>
              <p:nvPr/>
            </p:nvSpPr>
            <p:spPr bwMode="auto">
              <a:xfrm>
                <a:off x="3405" y="1753"/>
                <a:ext cx="1824" cy="376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1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华文中宋" pitchFamily="2" charset="-122"/>
                    <a:cs typeface="+mn-cs"/>
                  </a:rPr>
                  <a:t>5x </a:t>
                </a:r>
                <a:r>
                  <a:rPr kumimoji="0" lang="en-US" altLang="zh-CN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华文中宋" pitchFamily="2" charset="-122"/>
                    <a:cs typeface="+mn-cs"/>
                  </a:rPr>
                  <a:t>          = 20</a:t>
                </a:r>
                <a:endParaRPr kumimoji="1" lang="en-US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7" name="Group 17"/>
              <p:cNvGrpSpPr/>
              <p:nvPr/>
            </p:nvGrpSpPr>
            <p:grpSpPr>
              <a:xfrm>
                <a:off x="4779" y="996"/>
                <a:ext cx="932" cy="332"/>
                <a:chOff x="4656" y="1236"/>
                <a:chExt cx="932" cy="332"/>
              </a:xfrm>
            </p:grpSpPr>
            <p:sp>
              <p:nvSpPr>
                <p:cNvPr id="8" name="Rectangle 18" descr="PE03255_"/>
                <p:cNvSpPr>
                  <a:spLocks noChangeArrowheads="1"/>
                </p:cNvSpPr>
                <p:nvPr/>
              </p:nvSpPr>
              <p:spPr bwMode="auto">
                <a:xfrm>
                  <a:off x="5184" y="1236"/>
                  <a:ext cx="404" cy="332"/>
                </a:xfrm>
                <a:prstGeom prst="rect">
                  <a:avLst/>
                </a:prstGeom>
                <a:noFill/>
                <a:ln w="9525">
                  <a:noFill/>
                  <a:prstDash val="sysDot"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rPr>
                    <a:t>3①</a:t>
                  </a: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9" name="Line 19"/>
                <p:cNvSpPr/>
                <p:nvPr/>
              </p:nvSpPr>
              <p:spPr>
                <a:xfrm>
                  <a:off x="4656" y="1392"/>
                  <a:ext cx="528" cy="0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ysDot"/>
                  <a:headEnd type="none" w="sm" len="sm"/>
                  <a:tailEnd type="none" w="sm" len="sm"/>
                </a:ln>
              </p:spPr>
            </p:sp>
          </p:grpSp>
          <p:grpSp>
            <p:nvGrpSpPr>
              <p:cNvPr id="10" name="Group 21"/>
              <p:cNvGrpSpPr/>
              <p:nvPr/>
            </p:nvGrpSpPr>
            <p:grpSpPr>
              <a:xfrm>
                <a:off x="5088" y="1680"/>
                <a:ext cx="864" cy="329"/>
                <a:chOff x="4944" y="1728"/>
                <a:chExt cx="864" cy="329"/>
              </a:xfrm>
            </p:grpSpPr>
            <p:sp>
              <p:nvSpPr>
                <p:cNvPr id="11" name="Line 22"/>
                <p:cNvSpPr/>
                <p:nvPr/>
              </p:nvSpPr>
              <p:spPr>
                <a:xfrm>
                  <a:off x="4944" y="1920"/>
                  <a:ext cx="288" cy="0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ysDot"/>
                  <a:headEnd type="none" w="sm" len="sm"/>
                  <a:tailEnd type="none" w="sm" len="sm"/>
                </a:ln>
              </p:spPr>
            </p:sp>
            <p:sp>
              <p:nvSpPr>
                <p:cNvPr id="12" name="Rectangle 23" descr="PE03255_"/>
                <p:cNvSpPr>
                  <a:spLocks noChangeArrowheads="1"/>
                </p:cNvSpPr>
                <p:nvPr/>
              </p:nvSpPr>
              <p:spPr bwMode="auto">
                <a:xfrm>
                  <a:off x="5184" y="1728"/>
                  <a:ext cx="624" cy="3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rPr>
                    <a:t>②</a:t>
                  </a:r>
                  <a:endParaRPr kumimoji="1" lang="en-US" altLang="zh-CN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13" name="Rectangle 24"/>
            <p:cNvSpPr/>
            <p:nvPr/>
          </p:nvSpPr>
          <p:spPr>
            <a:xfrm>
              <a:off x="3936" y="1033"/>
              <a:ext cx="384" cy="225"/>
            </a:xfrm>
            <a:prstGeom prst="rect">
              <a:avLst/>
            </a:prstGeom>
            <a:solidFill>
              <a:srgbClr val="000080">
                <a:alpha val="23137"/>
              </a:srgbClr>
            </a:solidFill>
            <a:ln w="38100" cap="flat" cmpd="sng">
              <a:solidFill>
                <a:schemeClr val="tx2"/>
              </a:solidFill>
              <a:prstDash val="sysDot"/>
              <a:miter/>
              <a:headEnd type="none" w="sm" len="sm"/>
              <a:tailEnd type="none" w="sm" len="sm"/>
            </a:ln>
          </p:spPr>
          <p:txBody>
            <a:bodyPr wrap="none" anchor="ctr"/>
            <a:p>
              <a:r>
                <a:rPr lang="en-US" altLang="zh-CN" b="1" dirty="0">
                  <a:latin typeface="Times New Roman" panose="02020603050405020304" pitchFamily="18" charset="0"/>
                </a:rPr>
                <a:t>3x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4" name="Rectangle 25"/>
            <p:cNvSpPr/>
            <p:nvPr/>
          </p:nvSpPr>
          <p:spPr>
            <a:xfrm>
              <a:off x="3784" y="1867"/>
              <a:ext cx="497" cy="308"/>
            </a:xfrm>
            <a:prstGeom prst="rect">
              <a:avLst/>
            </a:prstGeom>
            <a:solidFill>
              <a:srgbClr val="333399">
                <a:alpha val="23137"/>
              </a:srgbClr>
            </a:solidFill>
            <a:ln w="38100" cap="flat" cmpd="sng">
              <a:solidFill>
                <a:schemeClr val="tx2"/>
              </a:solidFill>
              <a:prstDash val="sysDot"/>
              <a:miter/>
              <a:headEnd type="none" w="sm" len="sm"/>
              <a:tailEnd type="none" w="sm" len="sm"/>
            </a:ln>
          </p:spPr>
          <p:txBody>
            <a:bodyPr wrap="none" anchor="ctr"/>
            <a:p>
              <a:r>
                <a:rPr lang="en-US" altLang="zh-CN" b="1" dirty="0">
                  <a:latin typeface="Times New Roman" panose="02020603050405020304" pitchFamily="18" charset="0"/>
                </a:rPr>
                <a:t>-3x</a:t>
              </a:r>
              <a:r>
                <a:rPr lang="en-US" altLang="zh-CN" dirty="0">
                  <a:latin typeface="Times New Roman" panose="02020603050405020304" pitchFamily="18" charset="0"/>
                </a:rPr>
                <a:t>   </a:t>
              </a:r>
              <a:endParaRPr lang="en-US" altLang="zh-CN" dirty="0">
                <a:latin typeface="Times New Roman" panose="02020603050405020304" pitchFamily="18" charset="0"/>
              </a:endParaRPr>
            </a:p>
          </p:txBody>
        </p:sp>
        <p:sp>
          <p:nvSpPr>
            <p:cNvPr id="15" name="Line 26"/>
            <p:cNvSpPr/>
            <p:nvPr/>
          </p:nvSpPr>
          <p:spPr>
            <a:xfrm>
              <a:off x="4628" y="1329"/>
              <a:ext cx="0" cy="144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6" name="Line 27"/>
            <p:cNvSpPr/>
            <p:nvPr/>
          </p:nvSpPr>
          <p:spPr>
            <a:xfrm>
              <a:off x="3936" y="1473"/>
              <a:ext cx="693" cy="1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7" name="Line 28"/>
            <p:cNvSpPr/>
            <p:nvPr/>
          </p:nvSpPr>
          <p:spPr>
            <a:xfrm flipH="1">
              <a:off x="3923" y="1473"/>
              <a:ext cx="13" cy="266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sm" len="sm"/>
              <a:tailEnd type="triangle" w="sm" len="sm"/>
            </a:ln>
          </p:spPr>
        </p:sp>
      </p:grpSp>
      <p:sp>
        <p:nvSpPr>
          <p:cNvPr id="18" name="文本框 17"/>
          <p:cNvSpPr txBox="1"/>
          <p:nvPr/>
        </p:nvSpPr>
        <p:spPr>
          <a:xfrm>
            <a:off x="2238375" y="4959350"/>
            <a:ext cx="53314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itchFamily="2" charset="-122"/>
                <a:ea typeface="华文中宋" pitchFamily="2" charset="-122"/>
              </a:rPr>
              <a:t>问题2：尝试归纳什么叫做移项</a:t>
            </a:r>
            <a:endParaRPr lang="zh-CN" altLang="en-US" sz="2800" b="1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288415" y="5619115"/>
            <a:ext cx="763460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800" b="1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zh-CN" altLang="en-US" sz="2800" b="1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方程中的某些项改变符号后，可以从方程的一边移到另一边，这样的变形叫做移项</a:t>
            </a:r>
            <a:endParaRPr lang="zh-CN" altLang="en-US" sz="2800" b="1" noProof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2" grpId="0" animBg="1"/>
      <p:bldP spid="71712" grpId="1" animBg="1"/>
      <p:bldP spid="71715" grpId="0" animBg="1"/>
      <p:bldP spid="71715" grpId="1" animBg="1"/>
      <p:bldP spid="18" grpId="0"/>
      <p:bldP spid="18" grpId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3"/>
          <p:cNvSpPr txBox="1"/>
          <p:nvPr/>
        </p:nvSpPr>
        <p:spPr>
          <a:xfrm>
            <a:off x="228600" y="1524000"/>
            <a:ext cx="8610600" cy="37534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000099"/>
                </a:solidFill>
                <a:latin typeface="Arial" panose="020B0604020202020204" pitchFamily="34" charset="0"/>
              </a:rPr>
              <a:t>⑴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方程</a:t>
            </a:r>
            <a:r>
              <a:rPr lang="en-US" altLang="zh-CN" sz="2800" b="1">
                <a:solidFill>
                  <a:srgbClr val="000099"/>
                </a:solidFill>
                <a:latin typeface="宋体" panose="02010600030101010101" pitchFamily="2" charset="-122"/>
              </a:rPr>
              <a:t>3x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-4</a:t>
            </a:r>
            <a:r>
              <a:rPr lang="en-US" altLang="zh-CN" sz="2800" b="1">
                <a:solidFill>
                  <a:srgbClr val="000099"/>
                </a:solidFill>
                <a:latin typeface="宋体" panose="02010600030101010101" pitchFamily="2" charset="-122"/>
              </a:rPr>
              <a:t>=1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，移项得：</a:t>
            </a:r>
            <a:r>
              <a:rPr lang="en-US" altLang="zh-CN" sz="2800" b="1">
                <a:solidFill>
                  <a:srgbClr val="000099"/>
                </a:solidFill>
                <a:latin typeface="宋体" panose="02010600030101010101" pitchFamily="2" charset="-122"/>
              </a:rPr>
              <a:t>3x=1</a:t>
            </a:r>
            <a:r>
              <a:rPr lang="en-US" altLang="zh-CN" sz="2800" b="1" u="sng">
                <a:solidFill>
                  <a:srgbClr val="000099"/>
                </a:solidFill>
                <a:latin typeface="宋体" panose="02010600030101010101" pitchFamily="2" charset="-122"/>
              </a:rPr>
              <a:t>         </a:t>
            </a:r>
            <a:r>
              <a:rPr lang="en-US" altLang="zh-CN" sz="2800" b="1">
                <a:solidFill>
                  <a:srgbClr val="000099"/>
                </a:solidFill>
                <a:latin typeface="宋体" panose="02010600030101010101" pitchFamily="2" charset="-122"/>
              </a:rPr>
              <a:t>.</a:t>
            </a:r>
            <a:endParaRPr lang="en-US" altLang="zh-CN" sz="1600" b="1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⑵   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</a:rPr>
              <a:t>方程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2x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+3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=5,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</a:rPr>
              <a:t>移项得：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2x=</a:t>
            </a:r>
            <a:r>
              <a:rPr lang="en-US" altLang="zh-CN" sz="2800" b="1">
                <a:solidFill>
                  <a:srgbClr val="000099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 u="sng">
                <a:solidFill>
                  <a:srgbClr val="000099"/>
                </a:solidFill>
                <a:latin typeface="宋体" panose="02010600030101010101" pitchFamily="2" charset="-122"/>
              </a:rPr>
              <a:t>         </a:t>
            </a:r>
            <a:r>
              <a:rPr lang="en-US" altLang="zh-CN" sz="2800" b="1">
                <a:solidFill>
                  <a:srgbClr val="000099"/>
                </a:solidFill>
                <a:latin typeface="宋体" panose="02010600030101010101" pitchFamily="2" charset="-122"/>
              </a:rPr>
              <a:t>.</a:t>
            </a:r>
            <a:endParaRPr lang="en-US" altLang="zh-CN" sz="1600" b="1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⑶  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</a:rPr>
              <a:t>方程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5x=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+1,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</a:rPr>
              <a:t>移项得：</a:t>
            </a:r>
            <a:r>
              <a:rPr lang="zh-CN" altLang="en-US" sz="2800" b="1" u="sng" dirty="0">
                <a:solidFill>
                  <a:srgbClr val="000099"/>
                </a:solidFill>
                <a:latin typeface="Arial" panose="020B0604020202020204" pitchFamily="34" charset="0"/>
              </a:rPr>
              <a:t>                          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  <a:endParaRPr lang="en-US" altLang="zh-CN" sz="1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⑷  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</a:rPr>
              <a:t>方程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  <a:sym typeface="+mn-ea"/>
              </a:rPr>
              <a:t>4x=3x-8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</a:rPr>
              <a:t>移项得：</a:t>
            </a:r>
            <a:r>
              <a:rPr lang="zh-CN" altLang="en-US" sz="2800" b="1" u="sng" dirty="0">
                <a:solidFill>
                  <a:srgbClr val="000099"/>
                </a:solidFill>
                <a:latin typeface="Arial" panose="020B0604020202020204" pitchFamily="34" charset="0"/>
              </a:rPr>
              <a:t>                        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  <a:endParaRPr lang="en-US" altLang="zh-CN" sz="1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⑸  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方程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  <a:sym typeface="+mn-ea"/>
              </a:rPr>
              <a:t>2x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-7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=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-5x-1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移项得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800" b="1" u="sng" dirty="0">
                <a:solidFill>
                  <a:srgbClr val="000099"/>
                </a:solidFill>
                <a:latin typeface="Arial" panose="020B0604020202020204" pitchFamily="34" charset="0"/>
              </a:rPr>
              <a:t>                         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  <a:endParaRPr lang="en-US" altLang="zh-CN" sz="1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⑹  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方程</a:t>
            </a:r>
            <a:r>
              <a:rPr lang="en-US" altLang="zh-CN" sz="2800" b="1">
                <a:solidFill>
                  <a:schemeClr val="tx2"/>
                </a:solidFill>
                <a:latin typeface="Arial" panose="020B0604020202020204" pitchFamily="34" charset="0"/>
              </a:rPr>
              <a:t>x=3x-5x-9,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移项得</a:t>
            </a:r>
            <a:r>
              <a:rPr lang="zh-CN" altLang="en-US" sz="2800" b="1" dirty="0">
                <a:solidFill>
                  <a:srgbClr val="000099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800" b="1" u="sng" dirty="0">
                <a:solidFill>
                  <a:srgbClr val="000099"/>
                </a:solidFill>
                <a:latin typeface="Arial" panose="020B0604020202020204" pitchFamily="34" charset="0"/>
              </a:rPr>
              <a:t>                      </a:t>
            </a:r>
            <a:r>
              <a:rPr lang="en-US" altLang="zh-CN" sz="2800" b="1">
                <a:solidFill>
                  <a:srgbClr val="000099"/>
                </a:solidFill>
                <a:latin typeface="Arial" panose="020B0604020202020204" pitchFamily="34" charset="0"/>
              </a:rPr>
              <a:t>.</a:t>
            </a:r>
            <a:endParaRPr lang="en-US" altLang="zh-CN" sz="2800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ext Box 4"/>
          <p:cNvSpPr txBox="1"/>
          <p:nvPr/>
        </p:nvSpPr>
        <p:spPr>
          <a:xfrm>
            <a:off x="5334000" y="1447800"/>
            <a:ext cx="99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+4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Text Box 5"/>
          <p:cNvSpPr txBox="1"/>
          <p:nvPr/>
        </p:nvSpPr>
        <p:spPr>
          <a:xfrm>
            <a:off x="5181600" y="2133600"/>
            <a:ext cx="152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Arial" panose="020B0604020202020204" pitchFamily="34" charset="0"/>
              </a:rPr>
              <a:t>5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-3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59" name="Text Box 7"/>
          <p:cNvSpPr txBox="1"/>
          <p:nvPr/>
        </p:nvSpPr>
        <p:spPr>
          <a:xfrm>
            <a:off x="4876800" y="2667000"/>
            <a:ext cx="1600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Arial" panose="020B0604020202020204" pitchFamily="34" charset="0"/>
              </a:rPr>
              <a:t>5x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-x</a:t>
            </a:r>
            <a:r>
              <a:rPr lang="en-US" altLang="zh-CN" sz="3200" b="1">
                <a:solidFill>
                  <a:srgbClr val="0000CC"/>
                </a:solidFill>
                <a:latin typeface="Arial" panose="020B0604020202020204" pitchFamily="34" charset="0"/>
              </a:rPr>
              <a:t>=1</a:t>
            </a:r>
            <a:endParaRPr lang="en-US" altLang="zh-CN" sz="3200" b="1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23560" name="Text Box 8"/>
          <p:cNvSpPr txBox="1"/>
          <p:nvPr/>
        </p:nvSpPr>
        <p:spPr>
          <a:xfrm>
            <a:off x="4838700" y="4144645"/>
            <a:ext cx="281559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Arial" panose="020B0604020202020204" pitchFamily="34" charset="0"/>
              </a:rPr>
              <a:t>2x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+5x</a:t>
            </a:r>
            <a:r>
              <a:rPr lang="en-US" altLang="zh-CN" sz="3200" b="1">
                <a:solidFill>
                  <a:srgbClr val="0000CC"/>
                </a:solidFill>
                <a:latin typeface="Arial" panose="020B0604020202020204" pitchFamily="34" charset="0"/>
              </a:rPr>
              <a:t>=-1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+7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1" name="Text Box 9"/>
          <p:cNvSpPr txBox="1"/>
          <p:nvPr/>
        </p:nvSpPr>
        <p:spPr>
          <a:xfrm>
            <a:off x="4305300" y="3405505"/>
            <a:ext cx="3048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Arial" panose="020B0604020202020204" pitchFamily="34" charset="0"/>
              </a:rPr>
              <a:t>4x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-3x</a:t>
            </a:r>
            <a:r>
              <a:rPr lang="en-US" altLang="zh-CN" sz="3200" b="1">
                <a:solidFill>
                  <a:srgbClr val="0000CC"/>
                </a:solidFill>
                <a:latin typeface="Arial" panose="020B0604020202020204" pitchFamily="34" charset="0"/>
              </a:rPr>
              <a:t>=-8</a:t>
            </a:r>
            <a:endParaRPr lang="en-US" altLang="zh-CN" sz="3200" b="1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23562" name="Text Box 10"/>
          <p:cNvSpPr txBox="1"/>
          <p:nvPr/>
        </p:nvSpPr>
        <p:spPr>
          <a:xfrm>
            <a:off x="4876800" y="4724400"/>
            <a:ext cx="480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Arial" panose="020B0604020202020204" pitchFamily="34" charset="0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-3x+5x</a:t>
            </a:r>
            <a:r>
              <a:rPr lang="en-US" altLang="zh-CN" sz="2800" b="1">
                <a:solidFill>
                  <a:srgbClr val="0000CC"/>
                </a:solidFill>
                <a:latin typeface="Arial" panose="020B0604020202020204" pitchFamily="34" charset="0"/>
              </a:rPr>
              <a:t>=-9</a:t>
            </a:r>
            <a:endParaRPr lang="en-US" altLang="zh-CN" sz="2800" b="1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11274" name="Text Box 12"/>
          <p:cNvSpPr txBox="1"/>
          <p:nvPr/>
        </p:nvSpPr>
        <p:spPr>
          <a:xfrm>
            <a:off x="152400" y="685800"/>
            <a:ext cx="7010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</a:rPr>
              <a:t>学以致用：将下列各式移项（口答）</a:t>
            </a:r>
            <a:endParaRPr lang="en-US" altLang="zh-CN" sz="3200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561340" y="5722620"/>
            <a:ext cx="7990205" cy="7067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p>
            <a:pPr marR="0" algn="l" defTabSz="914400" eaLnBrk="0" hangingPunct="0">
              <a:buClrTx/>
              <a:buSzTx/>
              <a:buFontTx/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  <a:sym typeface="+mn-ea"/>
              </a:rPr>
              <a:t>           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  <a:sym typeface="+mn-ea"/>
              </a:rPr>
              <a:t>  移项时</a:t>
            </a:r>
            <a:r>
              <a:rPr lang="zh-CN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  <a:sym typeface="+mn-ea"/>
              </a:rPr>
              <a:t>含有未知数的项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  <a:sym typeface="+mn-ea"/>
              </a:rPr>
              <a:t>放在等号左边，</a:t>
            </a:r>
            <a:endParaRPr lang="zh-CN" altLang="en-US" sz="2000" b="1" dirty="0">
              <a:solidFill>
                <a:srgbClr val="FF0000"/>
              </a:solidFill>
              <a:latin typeface="Arial" panose="020B0604020202020204" pitchFamily="34" charset="0"/>
              <a:ea typeface="隶书" pitchFamily="49" charset="-122"/>
              <a:sym typeface="+mn-ea"/>
            </a:endParaRPr>
          </a:p>
          <a:p>
            <a:pPr marR="0" algn="l" defTabSz="914400" eaLnBrk="0" hangingPunct="0">
              <a:buClrTx/>
              <a:buSzTx/>
              <a:buFontTx/>
              <a:defRPr/>
            </a:pP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  <a:sym typeface="+mn-ea"/>
              </a:rPr>
              <a:t>             </a:t>
            </a:r>
            <a:r>
              <a:rPr lang="zh-CN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  <a:sym typeface="+mn-ea"/>
              </a:rPr>
              <a:t>常数项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  <a:sym typeface="+mn-ea"/>
              </a:rPr>
              <a:t>放在等号右边               </a:t>
            </a:r>
            <a:endParaRPr kumimoji="0" lang="zh-CN" altLang="en-US" sz="2000" b="1" kern="1200" cap="none" spc="0" normalizeH="0" baseline="0" noProof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隶书" pitchFamily="49" charset="-122"/>
              <a:cs typeface="+mn-cs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19175" y="5277485"/>
            <a:ext cx="20364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移项的注意点：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9" grpId="0"/>
      <p:bldP spid="23560" grpId="0"/>
      <p:bldP spid="23561" grpId="0"/>
      <p:bldP spid="23562" grpId="0"/>
      <p:bldP spid="73742" grpId="0" bldLvl="0" animBg="1"/>
      <p:bldP spid="73742" grpId="1" animBg="1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 vert="horz" wrap="square" lIns="91440" tIns="45720" rIns="91440" bIns="45720" anchor="b"/>
          <a:p>
            <a:pPr eaLnBrk="1" hangingPunct="1"/>
            <a:r>
              <a:rPr lang="zh-CN" altLang="en-US" sz="3600" b="1" dirty="0"/>
              <a:t>例题解析：试试 用新方法 解一元一次方程</a:t>
            </a:r>
            <a:endParaRPr lang="zh-CN" altLang="en-US" sz="3600" b="1" dirty="0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716463" y="1524000"/>
            <a:ext cx="2971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解方程</a:t>
            </a:r>
            <a:r>
              <a:rPr kumimoji="0" lang="en-US" altLang="zh-CN" sz="2800" b="1" kern="1200" cap="none" spc="0" normalizeH="0" baseline="0" noProof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: 6</a:t>
            </a:r>
            <a:r>
              <a:rPr kumimoji="0" lang="en-US" altLang="zh-CN" sz="2800" b="1" i="1" kern="1200" cap="none" spc="0" normalizeH="0" baseline="0" noProof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kumimoji="0" lang="zh-CN" altLang="en-US" sz="2800" b="1" kern="1200" cap="none" spc="0" normalizeH="0" baseline="0" noProof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－</a:t>
            </a:r>
            <a:r>
              <a:rPr kumimoji="0" lang="en-US" altLang="zh-CN" sz="2800" b="1" kern="1200" cap="none" spc="0" normalizeH="0" baseline="0" noProof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2=10</a:t>
            </a:r>
            <a:endParaRPr kumimoji="0" lang="en-US" altLang="zh-CN" sz="2800" b="1" kern="1200" cap="none" spc="0" normalizeH="0" baseline="0" noProof="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038600" y="2085975"/>
            <a:ext cx="29146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解</a:t>
            </a:r>
            <a:r>
              <a:rPr kumimoji="0" lang="en-US" altLang="zh-CN" sz="2800" b="1" kern="1200" cap="none" spc="0" normalizeH="0" baseline="0" noProof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: </a:t>
            </a:r>
            <a:r>
              <a:rPr kumimoji="0" lang="zh-CN" altLang="en-US" sz="2800" b="1" kern="1200" cap="none" spc="0" normalizeH="0" baseline="0" noProof="0" smtClean="0">
                <a:solidFill>
                  <a:srgbClr val="000000"/>
                </a:solidFill>
                <a:latin typeface="Times New Roman" panose="02020603050405020304" pitchFamily="18" charset="0"/>
                <a:ea typeface="华文中宋" pitchFamily="2" charset="-122"/>
                <a:cs typeface="+mn-cs"/>
              </a:rPr>
              <a:t>移项，得：</a:t>
            </a:r>
            <a:endParaRPr kumimoji="0" lang="zh-CN" altLang="en-US" sz="2800" b="1" kern="1200" cap="none" spc="0" normalizeH="0" baseline="0" noProof="0" smtClean="0">
              <a:solidFill>
                <a:srgbClr val="000000"/>
              </a:solidFill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73733" name="Text Box 5"/>
          <p:cNvSpPr txBox="1"/>
          <p:nvPr/>
        </p:nvSpPr>
        <p:spPr>
          <a:xfrm>
            <a:off x="6851650" y="2043113"/>
            <a:ext cx="14795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=10+2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4" name="Text Box 6"/>
          <p:cNvSpPr txBox="1"/>
          <p:nvPr/>
        </p:nvSpPr>
        <p:spPr>
          <a:xfrm>
            <a:off x="4800600" y="2619375"/>
            <a:ext cx="20383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itchFamily="2" charset="-122"/>
              </a:rPr>
              <a:t>化简，得：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73735" name="Text Box 7"/>
          <p:cNvSpPr txBox="1"/>
          <p:nvPr/>
        </p:nvSpPr>
        <p:spPr>
          <a:xfrm>
            <a:off x="6873875" y="2590800"/>
            <a:ext cx="10985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=12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6" name="Text Box 8"/>
          <p:cNvSpPr txBox="1"/>
          <p:nvPr/>
        </p:nvSpPr>
        <p:spPr>
          <a:xfrm>
            <a:off x="3124200" y="3200400"/>
            <a:ext cx="40195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两边同时除以</a:t>
            </a:r>
            <a:r>
              <a:rPr lang="en-US" altLang="zh-CN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6</a:t>
            </a:r>
            <a:r>
              <a:rPr lang="zh-CN" altLang="en-US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，得：</a:t>
            </a:r>
            <a:endParaRPr lang="zh-CN" altLang="en-US" sz="2800" b="1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3737" name="Text Box 9"/>
          <p:cNvSpPr txBox="1"/>
          <p:nvPr/>
        </p:nvSpPr>
        <p:spPr>
          <a:xfrm>
            <a:off x="7105650" y="3200400"/>
            <a:ext cx="8318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0" hangingPunct="0"/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=2.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914400" y="4800600"/>
            <a:ext cx="7924800" cy="685800"/>
            <a:chOff x="624" y="3024"/>
            <a:chExt cx="4992" cy="432"/>
          </a:xfrm>
        </p:grpSpPr>
        <p:sp>
          <p:nvSpPr>
            <p:cNvPr id="73741" name="Text Box 13"/>
            <p:cNvSpPr txBox="1">
              <a:spLocks noChangeArrowheads="1"/>
            </p:cNvSpPr>
            <p:nvPr/>
          </p:nvSpPr>
          <p:spPr bwMode="auto">
            <a:xfrm>
              <a:off x="2640" y="3024"/>
              <a:ext cx="2208" cy="3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R="0" defTabSz="914400" eaLnBrk="0" hangingPunct="0">
                <a:buClrTx/>
                <a:buSzTx/>
                <a:buFontTx/>
                <a:defRPr/>
              </a:pPr>
              <a:r>
                <a:rPr kumimoji="0" lang="en-US" sz="2800" b="1" kern="1200" cap="none" spc="0" normalizeH="0" baseline="0" noProof="0" smtClean="0">
                  <a:solidFill>
                    <a:srgbClr val="660066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7-2x=3-4x　　</a:t>
              </a:r>
              <a:endParaRPr kumimoji="0" lang="en-US" sz="2800" b="1" kern="1200" cap="none" spc="0" normalizeH="0" baseline="0" noProof="0" smtClean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10256" name="Picture 16" descr="67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088" y="3024"/>
              <a:ext cx="528" cy="43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3745" name="Text Box 17"/>
            <p:cNvSpPr txBox="1">
              <a:spLocks noChangeArrowheads="1"/>
            </p:cNvSpPr>
            <p:nvPr/>
          </p:nvSpPr>
          <p:spPr bwMode="auto">
            <a:xfrm>
              <a:off x="624" y="3033"/>
              <a:ext cx="1926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R="0" defTabSz="914400" eaLnBrk="0" hangingPunct="0">
                <a:buClrTx/>
                <a:buSzTx/>
                <a:buFontTx/>
                <a:defRPr/>
              </a:pPr>
              <a:r>
                <a:rPr kumimoji="0" lang="zh-CN" altLang="en-US" sz="2800" b="1" kern="1200" cap="none" spc="0" normalizeH="0" baseline="0" noProof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试一试：</a:t>
              </a:r>
              <a:r>
                <a:rPr kumimoji="0" lang="zh-CN" altLang="en-US" sz="2800" b="1" kern="1200" cap="none" spc="0" normalizeH="0" baseline="0" noProof="0" dirty="0" smtClean="0">
                  <a:solidFill>
                    <a:schemeClr val="tx1">
                      <a:lumMod val="50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解方程：</a:t>
              </a:r>
              <a:endParaRPr kumimoji="0" lang="zh-CN" altLang="en-US" sz="2800" b="1" kern="1200" cap="none" spc="0" normalizeH="0" baseline="0" noProof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itchFamily="2" charset="-122"/>
                <a:cs typeface="+mn-cs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3" grpId="0"/>
      <p:bldP spid="73734" grpId="0"/>
      <p:bldP spid="73735" grpId="0"/>
      <p:bldP spid="73736" grpId="0"/>
      <p:bldP spid="737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4" name="Rectangle 3" descr="PE03255_"/>
          <p:cNvSpPr/>
          <p:nvPr/>
        </p:nvSpPr>
        <p:spPr>
          <a:xfrm>
            <a:off x="152400" y="20574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57200" y="1209358"/>
            <a:ext cx="8839200" cy="14446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解下列方程：</a:t>
            </a: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(1) 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</a:t>
            </a: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+3=4</a:t>
            </a: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+7                               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(2) </a:t>
            </a:r>
            <a:endParaRPr kumimoji="0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-17780" y="314960"/>
            <a:ext cx="4572000" cy="645160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3600" b="1" i="0" u="none" strike="noStrike" kern="1200" cap="none" spc="0" normalizeH="0" baseline="0" noProof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  <a:cs typeface="+mn-cs"/>
              </a:rPr>
              <a:t>练习</a:t>
            </a:r>
            <a:r>
              <a:rPr kumimoji="0" lang="zh-CN" altLang="zh-CN" sz="3600" b="1" i="0" u="none" strike="noStrike" kern="1200" cap="none" spc="0" normalizeH="0" baseline="0" noProof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  <a:cs typeface="+mn-cs"/>
              </a:rPr>
              <a:t>一：自主练习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90120" name="Rectangle 8" descr="PE03255_"/>
          <p:cNvSpPr>
            <a:spLocks noChangeArrowheads="1"/>
          </p:cNvSpPr>
          <p:nvPr/>
        </p:nvSpPr>
        <p:spPr bwMode="auto">
          <a:xfrm>
            <a:off x="457200" y="3581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移项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，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90121" name="Freeform 9" descr="PE03255_"/>
          <p:cNvSpPr/>
          <p:nvPr/>
        </p:nvSpPr>
        <p:spPr>
          <a:xfrm>
            <a:off x="2667000" y="2514600"/>
            <a:ext cx="1295400" cy="304800"/>
          </a:xfrm>
          <a:custGeom>
            <a:avLst/>
            <a:gdLst>
              <a:gd name="txL" fmla="*/ 0 w 816"/>
              <a:gd name="txT" fmla="*/ 0 h 152"/>
              <a:gd name="txR" fmla="*/ 816 w 816"/>
              <a:gd name="txB" fmla="*/ 152 h 152"/>
            </a:gdLst>
            <a:ahLst/>
            <a:cxnLst>
              <a:cxn ang="0">
                <a:pos x="0" y="152"/>
              </a:cxn>
              <a:cxn ang="0">
                <a:pos x="96" y="56"/>
              </a:cxn>
              <a:cxn ang="0">
                <a:pos x="288" y="8"/>
              </a:cxn>
              <a:cxn ang="0">
                <a:pos x="432" y="8"/>
              </a:cxn>
              <a:cxn ang="0">
                <a:pos x="624" y="56"/>
              </a:cxn>
              <a:cxn ang="0">
                <a:pos x="816" y="152"/>
              </a:cxn>
            </a:cxnLst>
            <a:rect l="txL" t="txT" r="txR" b="txB"/>
            <a:pathLst>
              <a:path w="816" h="152">
                <a:moveTo>
                  <a:pt x="0" y="152"/>
                </a:moveTo>
                <a:cubicBezTo>
                  <a:pt x="24" y="116"/>
                  <a:pt x="48" y="80"/>
                  <a:pt x="96" y="56"/>
                </a:cubicBezTo>
                <a:cubicBezTo>
                  <a:pt x="144" y="32"/>
                  <a:pt x="232" y="16"/>
                  <a:pt x="288" y="8"/>
                </a:cubicBezTo>
                <a:cubicBezTo>
                  <a:pt x="344" y="0"/>
                  <a:pt x="376" y="0"/>
                  <a:pt x="432" y="8"/>
                </a:cubicBezTo>
                <a:cubicBezTo>
                  <a:pt x="488" y="16"/>
                  <a:pt x="560" y="32"/>
                  <a:pt x="624" y="56"/>
                </a:cubicBezTo>
                <a:cubicBezTo>
                  <a:pt x="688" y="80"/>
                  <a:pt x="752" y="116"/>
                  <a:pt x="816" y="152"/>
                </a:cubicBezTo>
              </a:path>
            </a:pathLst>
          </a:custGeom>
          <a:noFill/>
          <a:ln w="38100" cap="flat" cmpd="sng">
            <a:solidFill>
              <a:srgbClr val="006699"/>
            </a:solidFill>
            <a:prstDash val="solid"/>
            <a:round/>
            <a:headEnd type="none" w="sm" len="sm"/>
            <a:tailEnd type="triangle" w="med" len="med"/>
          </a:ln>
        </p:spPr>
        <p:txBody>
          <a:bodyPr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0122" name="Rectangle 10" descr="PE03255_"/>
          <p:cNvSpPr>
            <a:spLocks noChangeArrowheads="1"/>
          </p:cNvSpPr>
          <p:nvPr/>
        </p:nvSpPr>
        <p:spPr bwMode="auto">
          <a:xfrm>
            <a:off x="1447800" y="35814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得</a:t>
            </a: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537210" y="2408238"/>
            <a:ext cx="7461250" cy="868362"/>
            <a:chOff x="382" y="1517"/>
            <a:chExt cx="4700" cy="547"/>
          </a:xfrm>
        </p:grpSpPr>
        <p:sp>
          <p:nvSpPr>
            <p:cNvPr id="90124" name="Rectangle 12" descr="PE03255_"/>
            <p:cNvSpPr>
              <a:spLocks noChangeArrowheads="1"/>
            </p:cNvSpPr>
            <p:nvPr/>
          </p:nvSpPr>
          <p:spPr bwMode="auto">
            <a:xfrm>
              <a:off x="382" y="1680"/>
              <a:ext cx="846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黑体" panose="02010600030101010101" pitchFamily="2" charset="-122"/>
                  <a:cs typeface="+mn-cs"/>
                </a:rPr>
                <a:t> 解:  </a:t>
              </a: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1">
                      <a:lumMod val="2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(1)</a:t>
              </a:r>
              <a:endPara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0125" name="Rectangle 13" descr="PE03255_"/>
            <p:cNvSpPr>
              <a:spLocks noChangeArrowheads="1"/>
            </p:cNvSpPr>
            <p:nvPr/>
          </p:nvSpPr>
          <p:spPr bwMode="auto">
            <a:xfrm>
              <a:off x="1228" y="1680"/>
              <a:ext cx="1172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5</a:t>
              </a:r>
              <a:r>
                <a:rPr kumimoji="0" lang="en-US" altLang="zh-CN" sz="28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x</a:t>
              </a: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+3=4</a:t>
              </a:r>
              <a:r>
                <a:rPr kumimoji="0" lang="en-US" altLang="zh-CN" sz="28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x</a:t>
              </a: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+7</a:t>
              </a:r>
              <a:endPara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076" name="Group 14"/>
            <p:cNvGrpSpPr/>
            <p:nvPr/>
          </p:nvGrpSpPr>
          <p:grpSpPr>
            <a:xfrm>
              <a:off x="3015" y="1517"/>
              <a:ext cx="2067" cy="547"/>
              <a:chOff x="2253" y="1517"/>
              <a:chExt cx="2067" cy="547"/>
            </a:xfrm>
          </p:grpSpPr>
          <p:graphicFrame>
            <p:nvGraphicFramePr>
              <p:cNvPr id="2053" name="Object 15"/>
              <p:cNvGraphicFramePr/>
              <p:nvPr/>
            </p:nvGraphicFramePr>
            <p:xfrm>
              <a:off x="2934" y="1517"/>
              <a:ext cx="1386" cy="5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8" name="" r:id="rId1" imgW="964565" imgH="381000" progId="Equation.3">
                      <p:embed/>
                    </p:oleObj>
                  </mc:Choice>
                  <mc:Fallback>
                    <p:oleObj name="" r:id="rId1" imgW="964565" imgH="381000" progId="Equation.3">
                      <p:embed/>
                      <p:pic>
                        <p:nvPicPr>
                          <p:cNvPr id="0" name="图片 3077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2934" y="1517"/>
                            <a:ext cx="1386" cy="54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0128" name="Rectangle 16" descr="PE03255_"/>
              <p:cNvSpPr>
                <a:spLocks noChangeArrowheads="1"/>
              </p:cNvSpPr>
              <p:nvPr/>
            </p:nvSpPr>
            <p:spPr bwMode="auto">
              <a:xfrm>
                <a:off x="2253" y="1665"/>
                <a:ext cx="857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解 </a:t>
                </a:r>
                <a:r>
                  <a:rPr kumimoji="0" lang="en-US" altLang="zh-CN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:</a:t>
                </a:r>
                <a:r>
                  <a:rPr kumimoji="0" lang="en-US" altLang="zh-CN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(2)</a:t>
                </a:r>
                <a:endPara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4" name="Group 17"/>
          <p:cNvGrpSpPr/>
          <p:nvPr/>
        </p:nvGrpSpPr>
        <p:grpSpPr>
          <a:xfrm>
            <a:off x="2362200" y="3048000"/>
            <a:ext cx="4638675" cy="457200"/>
            <a:chOff x="1248" y="1920"/>
            <a:chExt cx="2922" cy="288"/>
          </a:xfrm>
        </p:grpSpPr>
        <p:sp>
          <p:nvSpPr>
            <p:cNvPr id="2072" name="Freeform 18" descr="PE03255_"/>
            <p:cNvSpPr/>
            <p:nvPr/>
          </p:nvSpPr>
          <p:spPr>
            <a:xfrm>
              <a:off x="1248" y="1920"/>
              <a:ext cx="480" cy="192"/>
            </a:xfrm>
            <a:custGeom>
              <a:avLst/>
              <a:gdLst>
                <a:gd name="txL" fmla="*/ 0 w 480"/>
                <a:gd name="txT" fmla="*/ 0 h 192"/>
                <a:gd name="txR" fmla="*/ 480 w 480"/>
                <a:gd name="txB" fmla="*/ 192 h 192"/>
              </a:gdLst>
              <a:ahLst/>
              <a:cxnLst>
                <a:cxn ang="0">
                  <a:pos x="480" y="48"/>
                </a:cxn>
                <a:cxn ang="0">
                  <a:pos x="432" y="144"/>
                </a:cxn>
                <a:cxn ang="0">
                  <a:pos x="288" y="192"/>
                </a:cxn>
                <a:cxn ang="0">
                  <a:pos x="96" y="144"/>
                </a:cxn>
                <a:cxn ang="0">
                  <a:pos x="0" y="0"/>
                </a:cxn>
              </a:cxnLst>
              <a:rect l="txL" t="txT" r="txR" b="txB"/>
              <a:pathLst>
                <a:path w="480" h="192">
                  <a:moveTo>
                    <a:pt x="480" y="48"/>
                  </a:moveTo>
                  <a:cubicBezTo>
                    <a:pt x="472" y="84"/>
                    <a:pt x="464" y="120"/>
                    <a:pt x="432" y="144"/>
                  </a:cubicBezTo>
                  <a:cubicBezTo>
                    <a:pt x="400" y="168"/>
                    <a:pt x="344" y="192"/>
                    <a:pt x="288" y="192"/>
                  </a:cubicBezTo>
                  <a:cubicBezTo>
                    <a:pt x="232" y="192"/>
                    <a:pt x="144" y="176"/>
                    <a:pt x="96" y="144"/>
                  </a:cubicBezTo>
                  <a:cubicBezTo>
                    <a:pt x="48" y="112"/>
                    <a:pt x="24" y="56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073" name="Freeform 19" descr="PE03255_"/>
            <p:cNvSpPr/>
            <p:nvPr/>
          </p:nvSpPr>
          <p:spPr>
            <a:xfrm>
              <a:off x="3690" y="2016"/>
              <a:ext cx="480" cy="192"/>
            </a:xfrm>
            <a:custGeom>
              <a:avLst/>
              <a:gdLst>
                <a:gd name="txL" fmla="*/ 0 w 480"/>
                <a:gd name="txT" fmla="*/ 0 h 192"/>
                <a:gd name="txR" fmla="*/ 480 w 480"/>
                <a:gd name="txB" fmla="*/ 192 h 192"/>
              </a:gdLst>
              <a:ahLst/>
              <a:cxnLst>
                <a:cxn ang="0">
                  <a:pos x="480" y="48"/>
                </a:cxn>
                <a:cxn ang="0">
                  <a:pos x="432" y="144"/>
                </a:cxn>
                <a:cxn ang="0">
                  <a:pos x="288" y="192"/>
                </a:cxn>
                <a:cxn ang="0">
                  <a:pos x="96" y="144"/>
                </a:cxn>
                <a:cxn ang="0">
                  <a:pos x="0" y="0"/>
                </a:cxn>
              </a:cxnLst>
              <a:rect l="txL" t="txT" r="txR" b="txB"/>
              <a:pathLst>
                <a:path w="480" h="192">
                  <a:moveTo>
                    <a:pt x="480" y="48"/>
                  </a:moveTo>
                  <a:cubicBezTo>
                    <a:pt x="472" y="84"/>
                    <a:pt x="464" y="120"/>
                    <a:pt x="432" y="144"/>
                  </a:cubicBezTo>
                  <a:cubicBezTo>
                    <a:pt x="400" y="168"/>
                    <a:pt x="344" y="192"/>
                    <a:pt x="288" y="192"/>
                  </a:cubicBezTo>
                  <a:cubicBezTo>
                    <a:pt x="232" y="192"/>
                    <a:pt x="144" y="176"/>
                    <a:pt x="96" y="144"/>
                  </a:cubicBezTo>
                  <a:cubicBezTo>
                    <a:pt x="48" y="112"/>
                    <a:pt x="24" y="56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006699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1949450" y="3551238"/>
            <a:ext cx="5670550" cy="868362"/>
            <a:chOff x="988" y="2237"/>
            <a:chExt cx="3572" cy="547"/>
          </a:xfrm>
        </p:grpSpPr>
        <p:sp>
          <p:nvSpPr>
            <p:cNvPr id="90133" name="Rectangle 21" descr="PE03255_"/>
            <p:cNvSpPr>
              <a:spLocks noChangeArrowheads="1"/>
            </p:cNvSpPr>
            <p:nvPr/>
          </p:nvSpPr>
          <p:spPr bwMode="auto">
            <a:xfrm>
              <a:off x="988" y="2265"/>
              <a:ext cx="1364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5</a:t>
              </a:r>
              <a:r>
                <a:rPr kumimoji="0" lang="en-US" altLang="zh-CN" sz="28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x </a:t>
              </a:r>
              <a:r>
                <a:rPr kumimoji="1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–</a:t>
              </a: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4</a:t>
              </a:r>
              <a:r>
                <a:rPr kumimoji="0" lang="en-US" altLang="zh-CN" sz="28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x</a:t>
              </a: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=7 </a:t>
              </a:r>
              <a:r>
                <a:rPr kumimoji="1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中宋" pitchFamily="2" charset="-122"/>
                  <a:cs typeface="+mn-cs"/>
                </a:rPr>
                <a:t>–</a:t>
              </a: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3</a:t>
              </a:r>
              <a:endPara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graphicFrame>
          <p:nvGraphicFramePr>
            <p:cNvPr id="2052" name="Object 22"/>
            <p:cNvGraphicFramePr/>
            <p:nvPr/>
          </p:nvGraphicFramePr>
          <p:xfrm>
            <a:off x="3338" y="2237"/>
            <a:ext cx="1222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3" imgW="850265" imgH="381000" progId="Equation.3">
                    <p:embed/>
                  </p:oleObj>
                </mc:Choice>
                <mc:Fallback>
                  <p:oleObj name="" r:id="rId3" imgW="850265" imgH="381000" progId="Equation.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338" y="2237"/>
                          <a:ext cx="1222" cy="54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0135" name="Rectangle 23" descr="PE03255_"/>
          <p:cNvSpPr>
            <a:spLocks noChangeArrowheads="1"/>
          </p:cNvSpPr>
          <p:nvPr/>
        </p:nvSpPr>
        <p:spPr bwMode="auto">
          <a:xfrm>
            <a:off x="533400" y="4648200"/>
            <a:ext cx="24955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合并同类项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,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得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3200400" y="4419600"/>
            <a:ext cx="3352800" cy="838200"/>
            <a:chOff x="1632" y="2736"/>
            <a:chExt cx="3163" cy="547"/>
          </a:xfrm>
        </p:grpSpPr>
        <p:sp>
          <p:nvSpPr>
            <p:cNvPr id="90137" name="Rectangle 25" descr="PE03255_"/>
            <p:cNvSpPr>
              <a:spLocks noChangeArrowheads="1"/>
            </p:cNvSpPr>
            <p:nvPr/>
          </p:nvSpPr>
          <p:spPr bwMode="auto">
            <a:xfrm>
              <a:off x="1632" y="2849"/>
              <a:ext cx="999" cy="37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x </a:t>
              </a:r>
              <a:r>
                <a:rPr kumimoji="0" lang="en-US" altLang="zh-CN" sz="32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=4;</a:t>
              </a:r>
              <a:endPara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graphicFrame>
          <p:nvGraphicFramePr>
            <p:cNvPr id="2051" name="Object 26"/>
            <p:cNvGraphicFramePr/>
            <p:nvPr/>
          </p:nvGraphicFramePr>
          <p:xfrm>
            <a:off x="4083" y="2736"/>
            <a:ext cx="712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5" imgW="495300" imgH="381000" progId="Equation.3">
                    <p:embed/>
                  </p:oleObj>
                </mc:Choice>
                <mc:Fallback>
                  <p:oleObj name="" r:id="rId5" imgW="495300" imgH="381000" progId="Equation.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083" y="2736"/>
                          <a:ext cx="712" cy="54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0139" name="Rectangle 27" descr="PE03255_"/>
          <p:cNvSpPr>
            <a:spLocks noChangeArrowheads="1"/>
          </p:cNvSpPr>
          <p:nvPr/>
        </p:nvSpPr>
        <p:spPr bwMode="auto">
          <a:xfrm>
            <a:off x="5181600" y="5334000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系数化为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1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,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中宋" pitchFamily="2" charset="-122"/>
                <a:cs typeface="+mn-cs"/>
              </a:rPr>
              <a:t>得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中宋" pitchFamily="2" charset="-122"/>
              <a:cs typeface="+mn-cs"/>
            </a:endParaRPr>
          </a:p>
        </p:txBody>
      </p:sp>
      <p:sp>
        <p:nvSpPr>
          <p:cNvPr id="90140" name="Rectangle 28" descr="PE03255_"/>
          <p:cNvSpPr>
            <a:spLocks noChangeArrowheads="1"/>
          </p:cNvSpPr>
          <p:nvPr/>
        </p:nvSpPr>
        <p:spPr bwMode="auto">
          <a:xfrm>
            <a:off x="6000750" y="5857875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 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=4.</a:t>
            </a:r>
            <a:endParaRPr kumimoji="0" 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68" name="Picture 30" descr="line5-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825" y="908050"/>
            <a:ext cx="4033838" cy="69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9" name="Picture 32" descr="line5-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9338" y="836613"/>
            <a:ext cx="3960812" cy="74612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" name="Object 5"/>
          <p:cNvGraphicFramePr/>
          <p:nvPr/>
        </p:nvGraphicFramePr>
        <p:xfrm>
          <a:off x="6000750" y="1539875"/>
          <a:ext cx="2200275" cy="86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8" imgW="964565" imgH="381000" progId="Equation.3">
                  <p:embed/>
                </p:oleObj>
              </mc:Choice>
              <mc:Fallback>
                <p:oleObj name="" r:id="rId8" imgW="964565" imgH="3810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00750" y="1539875"/>
                        <a:ext cx="2200275" cy="8686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012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22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0135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0139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014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0" grpId="0" build="p"/>
      <p:bldP spid="90121" grpId="0" animBg="1"/>
      <p:bldP spid="90122" grpId="0" advAuto="1000" build="p"/>
      <p:bldP spid="90135" grpId="0" build="p"/>
      <p:bldP spid="90139" grpId="0" build="p"/>
      <p:bldP spid="9014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80" name="Group 5"/>
          <p:cNvGrpSpPr/>
          <p:nvPr/>
        </p:nvGrpSpPr>
        <p:grpSpPr>
          <a:xfrm rot="0">
            <a:off x="231140" y="83820"/>
            <a:ext cx="5496560" cy="681578"/>
            <a:chOff x="480" y="1344"/>
            <a:chExt cx="3093" cy="1052"/>
          </a:xfrm>
        </p:grpSpPr>
        <p:sp>
          <p:nvSpPr>
            <p:cNvPr id="3081" name="Freeform 6"/>
            <p:cNvSpPr/>
            <p:nvPr/>
          </p:nvSpPr>
          <p:spPr>
            <a:xfrm rot="158589">
              <a:off x="576" y="1441"/>
              <a:ext cx="576" cy="720"/>
            </a:xfrm>
            <a:custGeom>
              <a:avLst/>
              <a:gdLst>
                <a:gd name="txL" fmla="*/ 0 w 576"/>
                <a:gd name="txT" fmla="*/ 0 h 816"/>
                <a:gd name="txR" fmla="*/ 576 w 576"/>
                <a:gd name="txB" fmla="*/ 816 h 816"/>
              </a:gdLst>
              <a:ahLst/>
              <a:cxnLst>
                <a:cxn ang="0">
                  <a:pos x="48" y="768"/>
                </a:cxn>
                <a:cxn ang="0">
                  <a:pos x="192" y="816"/>
                </a:cxn>
                <a:cxn ang="0">
                  <a:pos x="576" y="96"/>
                </a:cxn>
                <a:cxn ang="0">
                  <a:pos x="384" y="0"/>
                </a:cxn>
                <a:cxn ang="0">
                  <a:pos x="0" y="720"/>
                </a:cxn>
              </a:cxnLst>
              <a:rect l="txL" t="txT" r="txR" b="txB"/>
              <a:pathLst>
                <a:path w="576" h="816">
                  <a:moveTo>
                    <a:pt x="48" y="768"/>
                  </a:moveTo>
                  <a:lnTo>
                    <a:pt x="192" y="816"/>
                  </a:lnTo>
                  <a:lnTo>
                    <a:pt x="576" y="96"/>
                  </a:lnTo>
                  <a:lnTo>
                    <a:pt x="384" y="0"/>
                  </a:lnTo>
                  <a:lnTo>
                    <a:pt x="0" y="720"/>
                  </a:lnTo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99335" name="Freeform 7"/>
            <p:cNvSpPr/>
            <p:nvPr/>
          </p:nvSpPr>
          <p:spPr bwMode="auto">
            <a:xfrm>
              <a:off x="768" y="1489"/>
              <a:ext cx="576" cy="672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96" y="624"/>
                </a:cxn>
                <a:cxn ang="0">
                  <a:pos x="432" y="0"/>
                </a:cxn>
                <a:cxn ang="0">
                  <a:pos x="288" y="48"/>
                </a:cxn>
                <a:cxn ang="0">
                  <a:pos x="0" y="624"/>
                </a:cxn>
              </a:cxnLst>
              <a:rect l="0" t="0" r="r" b="b"/>
              <a:pathLst>
                <a:path w="432" h="624">
                  <a:moveTo>
                    <a:pt x="0" y="624"/>
                  </a:moveTo>
                  <a:lnTo>
                    <a:pt x="96" y="624"/>
                  </a:lnTo>
                  <a:lnTo>
                    <a:pt x="432" y="0"/>
                  </a:lnTo>
                  <a:lnTo>
                    <a:pt x="288" y="48"/>
                  </a:lnTo>
                  <a:lnTo>
                    <a:pt x="0" y="62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rgbClr val="CC3300"/>
                </a:gs>
                <a:gs pos="100000">
                  <a:schemeClr val="accent2"/>
                </a:gs>
              </a:gsLst>
              <a:lin ang="2700000" scaled="1"/>
            </a:gradFill>
            <a:ln w="38100" cap="flat" cmpd="sng">
              <a:solidFill>
                <a:srgbClr val="CC3300"/>
              </a:solidFill>
              <a:prstDash val="solid"/>
              <a:rou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9336" name="Freeform 8"/>
            <p:cNvSpPr/>
            <p:nvPr/>
          </p:nvSpPr>
          <p:spPr bwMode="auto">
            <a:xfrm rot="961415">
              <a:off x="576" y="1344"/>
              <a:ext cx="288" cy="768"/>
            </a:xfrm>
            <a:custGeom>
              <a:avLst/>
              <a:gdLst/>
              <a:ahLst/>
              <a:cxnLst>
                <a:cxn ang="0">
                  <a:pos x="480" y="96"/>
                </a:cxn>
                <a:cxn ang="0">
                  <a:pos x="192" y="672"/>
                </a:cxn>
                <a:cxn ang="0">
                  <a:pos x="144" y="720"/>
                </a:cxn>
                <a:cxn ang="0">
                  <a:pos x="0" y="624"/>
                </a:cxn>
                <a:cxn ang="0">
                  <a:pos x="144" y="336"/>
                </a:cxn>
                <a:cxn ang="0">
                  <a:pos x="336" y="0"/>
                </a:cxn>
                <a:cxn ang="0">
                  <a:pos x="480" y="96"/>
                </a:cxn>
              </a:cxnLst>
              <a:rect l="0" t="0" r="r" b="b"/>
              <a:pathLst>
                <a:path w="480" h="720">
                  <a:moveTo>
                    <a:pt x="480" y="96"/>
                  </a:moveTo>
                  <a:lnTo>
                    <a:pt x="192" y="672"/>
                  </a:lnTo>
                  <a:lnTo>
                    <a:pt x="144" y="720"/>
                  </a:lnTo>
                  <a:lnTo>
                    <a:pt x="0" y="624"/>
                  </a:lnTo>
                  <a:lnTo>
                    <a:pt x="144" y="336"/>
                  </a:lnTo>
                  <a:lnTo>
                    <a:pt x="336" y="0"/>
                  </a:lnTo>
                  <a:lnTo>
                    <a:pt x="480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50000">
                  <a:srgbClr val="FFCC66"/>
                </a:gs>
                <a:gs pos="100000">
                  <a:schemeClr val="hlink"/>
                </a:gs>
              </a:gsLst>
              <a:lin ang="2700000" scaled="1"/>
            </a:gradFill>
            <a:ln w="19050" cap="flat" cmpd="sng">
              <a:solidFill>
                <a:srgbClr val="FFCC66"/>
              </a:solidFill>
              <a:prstDash val="solid"/>
              <a:rou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4" name="Freeform 9"/>
            <p:cNvSpPr/>
            <p:nvPr/>
          </p:nvSpPr>
          <p:spPr>
            <a:xfrm>
              <a:off x="864" y="1345"/>
              <a:ext cx="480" cy="192"/>
            </a:xfrm>
            <a:custGeom>
              <a:avLst/>
              <a:gdLst>
                <a:gd name="txL" fmla="*/ 0 w 336"/>
                <a:gd name="txT" fmla="*/ 0 h 240"/>
                <a:gd name="txR" fmla="*/ 336 w 336"/>
                <a:gd name="txB" fmla="*/ 240 h 240"/>
              </a:gdLst>
              <a:ahLst/>
              <a:cxnLst>
                <a:cxn ang="0">
                  <a:pos x="192" y="240"/>
                </a:cxn>
                <a:cxn ang="0">
                  <a:pos x="48" y="144"/>
                </a:cxn>
                <a:cxn ang="0">
                  <a:pos x="0" y="48"/>
                </a:cxn>
                <a:cxn ang="0">
                  <a:pos x="144" y="0"/>
                </a:cxn>
                <a:cxn ang="0">
                  <a:pos x="288" y="48"/>
                </a:cxn>
                <a:cxn ang="0">
                  <a:pos x="336" y="192"/>
                </a:cxn>
                <a:cxn ang="0">
                  <a:pos x="192" y="240"/>
                </a:cxn>
              </a:cxnLst>
              <a:rect l="txL" t="txT" r="txR" b="txB"/>
              <a:pathLst>
                <a:path w="336" h="240">
                  <a:moveTo>
                    <a:pt x="192" y="240"/>
                  </a:moveTo>
                  <a:lnTo>
                    <a:pt x="48" y="144"/>
                  </a:lnTo>
                  <a:lnTo>
                    <a:pt x="0" y="48"/>
                  </a:lnTo>
                  <a:lnTo>
                    <a:pt x="144" y="0"/>
                  </a:lnTo>
                  <a:lnTo>
                    <a:pt x="288" y="48"/>
                  </a:lnTo>
                  <a:lnTo>
                    <a:pt x="336" y="192"/>
                  </a:lnTo>
                  <a:lnTo>
                    <a:pt x="192" y="240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50000">
                  <a:srgbClr val="FF9933"/>
                </a:gs>
                <a:gs pos="100000">
                  <a:srgbClr val="FFCC66"/>
                </a:gs>
              </a:gsLst>
              <a:lin ang="18900000" scaled="1"/>
              <a:tileRect/>
            </a:gradFill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99338" name="Freeform 10"/>
            <p:cNvSpPr/>
            <p:nvPr/>
          </p:nvSpPr>
          <p:spPr bwMode="auto">
            <a:xfrm>
              <a:off x="528" y="1921"/>
              <a:ext cx="384" cy="432"/>
            </a:xfrm>
            <a:custGeom>
              <a:avLst/>
              <a:gdLst/>
              <a:ahLst/>
              <a:cxnLst>
                <a:cxn ang="0">
                  <a:pos x="192" y="192"/>
                </a:cxn>
                <a:cxn ang="0">
                  <a:pos x="96" y="144"/>
                </a:cxn>
                <a:cxn ang="0">
                  <a:pos x="48" y="96"/>
                </a:cxn>
                <a:cxn ang="0">
                  <a:pos x="0" y="0"/>
                </a:cxn>
                <a:cxn ang="0">
                  <a:pos x="0" y="384"/>
                </a:cxn>
                <a:cxn ang="0">
                  <a:pos x="384" y="192"/>
                </a:cxn>
                <a:cxn ang="0">
                  <a:pos x="192" y="192"/>
                </a:cxn>
              </a:cxnLst>
              <a:rect l="0" t="0" r="r" b="b"/>
              <a:pathLst>
                <a:path w="384" h="384">
                  <a:moveTo>
                    <a:pt x="192" y="192"/>
                  </a:moveTo>
                  <a:lnTo>
                    <a:pt x="96" y="144"/>
                  </a:lnTo>
                  <a:lnTo>
                    <a:pt x="48" y="96"/>
                  </a:lnTo>
                  <a:lnTo>
                    <a:pt x="0" y="0"/>
                  </a:lnTo>
                  <a:lnTo>
                    <a:pt x="0" y="384"/>
                  </a:lnTo>
                  <a:lnTo>
                    <a:pt x="384" y="192"/>
                  </a:lnTo>
                  <a:lnTo>
                    <a:pt x="192" y="192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50000">
                  <a:srgbClr val="FF9900"/>
                </a:gs>
                <a:gs pos="100000">
                  <a:schemeClr val="hlink"/>
                </a:gs>
              </a:gsLst>
              <a:lin ang="2700000" scaled="1"/>
            </a:gradFill>
            <a:ln w="19050" cap="flat" cmpd="sng">
              <a:solidFill>
                <a:schemeClr val="accent2"/>
              </a:solidFill>
              <a:prstDash val="solid"/>
              <a:rou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9339" name="Freeform 11"/>
            <p:cNvSpPr/>
            <p:nvPr/>
          </p:nvSpPr>
          <p:spPr bwMode="auto">
            <a:xfrm rot="1629174">
              <a:off x="480" y="2220"/>
              <a:ext cx="147" cy="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48" y="96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solidFill>
                <a:srgbClr val="000000"/>
              </a:solidFill>
              <a:prstDash val="solid"/>
              <a:rou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7" name="Oval 12"/>
            <p:cNvSpPr/>
            <p:nvPr/>
          </p:nvSpPr>
          <p:spPr>
            <a:xfrm>
              <a:off x="1056" y="1393"/>
              <a:ext cx="144" cy="4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99341" name="Text Box 13"/>
            <p:cNvSpPr txBox="1">
              <a:spLocks noChangeArrowheads="1"/>
            </p:cNvSpPr>
            <p:nvPr/>
          </p:nvSpPr>
          <p:spPr bwMode="auto">
            <a:xfrm>
              <a:off x="571" y="1392"/>
              <a:ext cx="3002" cy="996"/>
            </a:xfrm>
            <a:prstGeom prst="rect">
              <a:avLst/>
            </a:prstGeom>
            <a:noFill/>
            <a:ln w="38100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R="0" defTabSz="914400" eaLnBrk="0" hangingPunct="0">
                <a:buClrTx/>
                <a:buSzTx/>
                <a:buFontTx/>
                <a:defRPr/>
              </a:pPr>
              <a:r>
                <a:rPr kumimoji="0" lang="zh-CN" altLang="zh-CN" sz="3600" b="1" kern="1200" cap="none" spc="0" normalizeH="0" baseline="0" noProof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0030101010101" pitchFamily="2" charset="-122"/>
                  <a:cs typeface="+mn-cs"/>
                </a:rPr>
                <a:t>练习二、合作交流与展示</a:t>
              </a:r>
              <a:endParaRPr kumimoji="0" lang="zh-CN" altLang="zh-CN" sz="3600" b="1" kern="1200" cap="none" spc="0" normalizeH="0" baseline="0" noProof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0030101010101" pitchFamily="2" charset="-122"/>
                <a:cs typeface="+mn-cs"/>
              </a:endParaRPr>
            </a:p>
          </p:txBody>
        </p:sp>
      </p:grp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876300" y="3159125"/>
            <a:ext cx="4724400" cy="539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itchFamily="2" charset="-122"/>
                <a:ea typeface="华文中宋" pitchFamily="2" charset="-122"/>
                <a:cs typeface="+mn-cs"/>
              </a:rPr>
              <a:t>解下列方程：</a:t>
            </a:r>
            <a:endParaRPr kumimoji="1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itchFamily="2" charset="-122"/>
              <a:ea typeface="华文中宋" pitchFamily="2" charset="-122"/>
              <a:cs typeface="+mn-cs"/>
            </a:endParaRPr>
          </a:p>
        </p:txBody>
      </p:sp>
      <p:sp>
        <p:nvSpPr>
          <p:cNvPr id="99343" name="Rectangle 15" descr="PE03255_"/>
          <p:cNvSpPr>
            <a:spLocks noChangeArrowheads="1"/>
          </p:cNvSpPr>
          <p:nvPr/>
        </p:nvSpPr>
        <p:spPr bwMode="auto">
          <a:xfrm>
            <a:off x="962025" y="4145280"/>
            <a:ext cx="8001000" cy="16287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(1)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10</a:t>
            </a:r>
            <a:r>
              <a:rPr kumimoji="1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+1</a:t>
            </a:r>
            <a:r>
              <a:rPr kumimoji="0" lang="en-US" altLang="zh-CN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BatangChe" panose="02030609000101010101" pitchFamily="49" charset="-127"/>
                <a:cs typeface="+mn-cs"/>
              </a:rPr>
              <a:t>=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9;                          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(2)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2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—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3x</a:t>
            </a:r>
            <a:r>
              <a:rPr kumimoji="1" 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BatangChe" panose="02030609000101010101" pitchFamily="49" charset="-127"/>
                <a:cs typeface="+mn-cs"/>
              </a:rPr>
              <a:t>=</a:t>
            </a:r>
            <a:r>
              <a:rPr kumimoji="0" lang="en-US" altLang="zh-CN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BatangChe" panose="02030609000101010101" pitchFamily="49" charset="-127"/>
                <a:cs typeface="+mn-cs"/>
              </a:rPr>
              <a:t>4-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2x</a:t>
            </a:r>
            <a:r>
              <a:rPr kumimoji="1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;</a:t>
            </a:r>
            <a:endParaRPr kumimoji="1" 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endParaRPr kumimoji="1" 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(3)                      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;   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(4)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.</a:t>
            </a:r>
            <a:endParaRPr kumimoji="1" 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3074" name="Object 16"/>
          <p:cNvGraphicFramePr/>
          <p:nvPr/>
        </p:nvGraphicFramePr>
        <p:xfrm>
          <a:off x="1619885" y="4905375"/>
          <a:ext cx="182403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799465" imgH="381000" progId="Equation.DSMT4">
                  <p:embed/>
                </p:oleObj>
              </mc:Choice>
              <mc:Fallback>
                <p:oleObj name="" r:id="rId1" imgW="799465" imgH="381000" progId="Equation.DSMT4">
                  <p:embed/>
                  <p:pic>
                    <p:nvPicPr>
                      <p:cNvPr id="0" name="图片 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19885" y="4905375"/>
                        <a:ext cx="1824038" cy="8683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7"/>
          <p:cNvGraphicFramePr/>
          <p:nvPr/>
        </p:nvGraphicFramePr>
        <p:xfrm>
          <a:off x="5940743" y="4905375"/>
          <a:ext cx="2344737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1028065" imgH="381000" progId="Equation.3">
                  <p:embed/>
                </p:oleObj>
              </mc:Choice>
              <mc:Fallback>
                <p:oleObj name="" r:id="rId3" imgW="1028065" imgH="3810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0743" y="4905375"/>
                        <a:ext cx="2344737" cy="8683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822960" y="915670"/>
            <a:ext cx="81400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交流要求</a:t>
            </a:r>
            <a:r>
              <a:rPr lang="zh-CN" altLang="en-US"/>
              <a:t>：先自主计算，然后将结果在组内试讲给组员听，组员帮忙指正，要求</a:t>
            </a:r>
            <a:r>
              <a:rPr lang="zh-CN" altLang="en-US">
                <a:solidFill>
                  <a:srgbClr val="FF0000"/>
                </a:solidFill>
              </a:rPr>
              <a:t>讲清方法、步骤及注意点</a:t>
            </a:r>
            <a:r>
              <a:rPr lang="zh-CN" altLang="en-US"/>
              <a:t>，声音洪亮，富有激情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22960" y="1960245"/>
            <a:ext cx="71018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展示要求</a:t>
            </a:r>
            <a:r>
              <a:rPr lang="zh-CN" altLang="en-US"/>
              <a:t>：每组派一名或多名同学上台展示题目，下面同学</a:t>
            </a:r>
            <a:r>
              <a:rPr lang="zh-CN" altLang="en-US">
                <a:solidFill>
                  <a:srgbClr val="FF0000"/>
                </a:solidFill>
              </a:rPr>
              <a:t>专心倾听</a:t>
            </a:r>
            <a:r>
              <a:rPr lang="zh-CN" altLang="en-US"/>
              <a:t>，可对本题进行</a:t>
            </a:r>
            <a:r>
              <a:rPr lang="zh-CN" altLang="en-US">
                <a:solidFill>
                  <a:srgbClr val="FF0000"/>
                </a:solidFill>
              </a:rPr>
              <a:t>补充、总结、概括方法</a:t>
            </a:r>
            <a:r>
              <a:rPr lang="zh-CN" altLang="en-US"/>
              <a:t>等！</a:t>
            </a:r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ature 2">
    <a:dk1>
      <a:srgbClr val="5B5249"/>
    </a:dk1>
    <a:lt1>
      <a:srgbClr val="FFFFFF"/>
    </a:lt1>
    <a:dk2>
      <a:srgbClr val="2A3D7A"/>
    </a:dk2>
    <a:lt2>
      <a:srgbClr val="CEC8BA"/>
    </a:lt2>
    <a:accent1>
      <a:srgbClr val="C9DDF1"/>
    </a:accent1>
    <a:accent2>
      <a:srgbClr val="FAC164"/>
    </a:accent2>
    <a:accent3>
      <a:srgbClr val="FFFFFF"/>
    </a:accent3>
    <a:accent4>
      <a:srgbClr val="4C453D"/>
    </a:accent4>
    <a:accent5>
      <a:srgbClr val="E1EBF7"/>
    </a:accent5>
    <a:accent6>
      <a:srgbClr val="E3AF5A"/>
    </a:accent6>
    <a:hlink>
      <a:srgbClr val="B0AE6A"/>
    </a:hlink>
    <a:folHlink>
      <a:srgbClr val="C3E6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0</TotalTime>
  <Words>1829</Words>
  <Application>WPS 演示</Application>
  <PresentationFormat>在屏幕上显示</PresentationFormat>
  <Paragraphs>246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12</vt:i4>
      </vt:variant>
    </vt:vector>
  </HeadingPairs>
  <TitlesOfParts>
    <vt:vector size="34" baseType="lpstr">
      <vt:lpstr>Arial</vt:lpstr>
      <vt:lpstr>宋体</vt:lpstr>
      <vt:lpstr>Wingdings</vt:lpstr>
      <vt:lpstr>Times New Roman</vt:lpstr>
      <vt:lpstr>隶书</vt:lpstr>
      <vt:lpstr>黑体</vt:lpstr>
      <vt:lpstr>华文中宋</vt:lpstr>
      <vt:lpstr>Courier New</vt:lpstr>
      <vt:lpstr>MS PGothic</vt:lpstr>
      <vt:lpstr>Verdana</vt:lpstr>
      <vt:lpstr>BatangChe</vt:lpstr>
      <vt:lpstr>微软雅黑</vt:lpstr>
      <vt:lpstr>Arial Unicode MS</vt:lpstr>
      <vt:lpstr>Calibri</vt:lpstr>
      <vt:lpstr>GulimChe</vt:lpstr>
      <vt:lpstr>Nature</vt:lpstr>
      <vt:lpstr>Equation.3</vt:lpstr>
      <vt:lpstr>Equation.3</vt:lpstr>
      <vt:lpstr>Equation.3</vt:lpstr>
      <vt:lpstr>Equation.3</vt:lpstr>
      <vt:lpstr>Equation.DSMT4</vt:lpstr>
      <vt:lpstr>Equation.3</vt:lpstr>
      <vt:lpstr>PowerPoint 演示文稿</vt:lpstr>
      <vt:lpstr>PowerPoint 演示文稿</vt:lpstr>
      <vt:lpstr>看 谁 解 得 快</vt:lpstr>
      <vt:lpstr>看 谁 解 得 快</vt:lpstr>
      <vt:lpstr>PowerPoint 演示文稿</vt:lpstr>
      <vt:lpstr>PowerPoint 演示文稿</vt:lpstr>
      <vt:lpstr>例题解析：试试 用新方法 解一元一次方程</vt:lpstr>
      <vt:lpstr>PowerPoint 演示文稿</vt:lpstr>
      <vt:lpstr>PowerPoint 演示文稿</vt:lpstr>
      <vt:lpstr>本节课你的收获是什么？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</dc:title>
  <dc:creator>樊继根</dc:creator>
  <cp:lastModifiedBy>潮水来汐</cp:lastModifiedBy>
  <cp:revision>44</cp:revision>
  <dcterms:created xsi:type="dcterms:W3CDTF">2004-11-21T12:30:00Z</dcterms:created>
  <dcterms:modified xsi:type="dcterms:W3CDTF">2019-10-29T09:42:17Z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