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60" r:id="rId6"/>
    <p:sldId id="259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embeddedFontLst>
    <p:embeddedFont>
      <p:font typeface="Noto Sans SC" panose="020B0200000000000000" charset="-122"/>
      <p:regular r:id="rId20"/>
    </p:embeddedFont>
    <p:embeddedFont>
      <p:font typeface="微软雅黑" panose="020B0503020204020204" charset="-122"/>
      <p:regular r:id="rId21"/>
    </p:embeddedFont>
    <p:embeddedFont>
      <p:font typeface="Calibri" panose="020F050202020403020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image" Target="../media/image16.jpeg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8.jpeg"/><Relationship Id="rId15" Type="http://schemas.openxmlformats.org/officeDocument/2006/relationships/tags" Target="../tags/tag48.xml"/><Relationship Id="rId14" Type="http://schemas.openxmlformats.org/officeDocument/2006/relationships/tags" Target="../tags/tag47.xml"/><Relationship Id="rId13" Type="http://schemas.openxmlformats.org/officeDocument/2006/relationships/tags" Target="../tags/tag46.xml"/><Relationship Id="rId12" Type="http://schemas.openxmlformats.org/officeDocument/2006/relationships/tags" Target="../tags/tag45.xml"/><Relationship Id="rId11" Type="http://schemas.openxmlformats.org/officeDocument/2006/relationships/image" Target="../media/image17.jpeg"/><Relationship Id="rId10" Type="http://schemas.openxmlformats.org/officeDocument/2006/relationships/tags" Target="../tags/tag44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6.png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24.xml"/><Relationship Id="rId17" Type="http://schemas.openxmlformats.org/officeDocument/2006/relationships/image" Target="../media/image10.jpeg"/><Relationship Id="rId16" Type="http://schemas.openxmlformats.org/officeDocument/2006/relationships/tags" Target="../tags/tag23.xml"/><Relationship Id="rId15" Type="http://schemas.openxmlformats.org/officeDocument/2006/relationships/image" Target="../media/image9.jpeg"/><Relationship Id="rId14" Type="http://schemas.openxmlformats.org/officeDocument/2006/relationships/tags" Target="../tags/tag22.xml"/><Relationship Id="rId13" Type="http://schemas.openxmlformats.org/officeDocument/2006/relationships/image" Target="../media/image8.jpeg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image" Target="../media/image11.jpeg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7" Type="http://schemas.openxmlformats.org/officeDocument/2006/relationships/slideLayout" Target="../slideLayouts/slideLayout7.xml"/><Relationship Id="rId16" Type="http://schemas.openxmlformats.org/officeDocument/2006/relationships/image" Target="../media/image13.jpeg"/><Relationship Id="rId15" Type="http://schemas.openxmlformats.org/officeDocument/2006/relationships/tags" Target="../tags/tag36.xml"/><Relationship Id="rId14" Type="http://schemas.openxmlformats.org/officeDocument/2006/relationships/tags" Target="../tags/tag35.xml"/><Relationship Id="rId13" Type="http://schemas.openxmlformats.org/officeDocument/2006/relationships/tags" Target="../tags/tag34.xml"/><Relationship Id="rId12" Type="http://schemas.openxmlformats.org/officeDocument/2006/relationships/tags" Target="../tags/tag33.xml"/><Relationship Id="rId11" Type="http://schemas.openxmlformats.org/officeDocument/2006/relationships/image" Target="../media/image12.jpeg"/><Relationship Id="rId10" Type="http://schemas.openxmlformats.org/officeDocument/2006/relationships/tags" Target="../tags/tag3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45840" y="4695190"/>
            <a:ext cx="3774440" cy="46545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2025">
                <a:solidFill>
                  <a:schemeClr val="lt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汇报人：</a:t>
            </a:r>
            <a:r>
              <a:rPr lang="zh-CN" altLang="en-US" sz="2025">
                <a:solidFill>
                  <a:schemeClr val="lt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孙</a:t>
            </a:r>
            <a:r>
              <a:rPr lang="zh-CN" altLang="en-US" sz="2025">
                <a:solidFill>
                  <a:schemeClr val="lt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梦圆</a:t>
            </a:r>
            <a:endParaRPr lang="zh-CN" altLang="en-US" sz="2025">
              <a:solidFill>
                <a:schemeClr val="lt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686550" y="4695190"/>
            <a:ext cx="2164715" cy="46545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2025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2025-04</a:t>
            </a:r>
            <a:endParaRPr lang="en-US" sz="2025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553970" y="1664970"/>
            <a:ext cx="7637145" cy="20002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>
                <a:solidFill>
                  <a:srgbClr val="000000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心育新星：融合实践与成长蓝图</a:t>
            </a:r>
            <a:endParaRPr lang="en-US" sz="5400">
              <a:solidFill>
                <a:srgbClr val="000000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80874" y="2017809"/>
            <a:ext cx="1630253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025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03</a:t>
            </a:r>
            <a:endParaRPr lang="en-US" sz="8025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013710" y="3156765"/>
            <a:ext cx="6164580" cy="16154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45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目标与展望</a:t>
            </a:r>
            <a:endParaRPr lang="en-US" sz="4500" b="1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" name="TextBox 3"/>
          <p:cNvSpPr txBox="1"/>
          <p:nvPr/>
        </p:nvSpPr>
        <p:spPr>
          <a:xfrm>
            <a:off x="742971" y="2306715"/>
            <a:ext cx="3314231" cy="64799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夯实理论基础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59848" y="1716027"/>
            <a:ext cx="3794740" cy="19681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通过观察学生的行为，了解他们的心理需求，我设计了一系列个性化的心理健康课程和活动方案，以帮助学生克服障碍，发挥他们的潜力。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提升实践技能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深化研究探索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59848" y="4565142"/>
            <a:ext cx="3794740" cy="19958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我深入剖析观察日记，运用所学的理论知识解读学生行为，形成深度的分析报告。同时，我积极参与各类教育教学比赛和研讨活动。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01071" y="2954711"/>
            <a:ext cx="3656131" cy="21159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在融合教育领域内，我计划每年精读多本经典专业书籍，如《融合教育导论》等，通过撰写读书笔记来深化理解，将理论知识内化为自己的教育智慧。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融合教育领域的成长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特殊学生心理健康发展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37512" y="166430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1300882" y="1463721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个性化关怀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00882" y="1998589"/>
            <a:ext cx="6891292" cy="108367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我坚信每个特殊学生都是独特的，因此提供个性化的心理健康关怀至关重要。我运用所学知识，为每位特殊学生制定专属的心理健康支持计划。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537512" y="3384629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1300882" y="3182098"/>
            <a:ext cx="6886575" cy="76980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情感支持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37512" y="510495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1300882" y="4920230"/>
            <a:ext cx="6886575" cy="73418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社会融入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00882" y="3741456"/>
            <a:ext cx="6891292" cy="107443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我倾听学生的声音，关注他们的情感需求，给予他们充分的信任和鼓励。这种情感支持为学生营造了一个温馨、和谐的校园环境，帮助他们健康成长。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00882" y="5424019"/>
            <a:ext cx="6891292" cy="10929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通过组织各类校园活动和社会实践，我帮助学生建立广泛的人际关系，增强他们的社会适应能力。这些努力有助于学生更好地融入社会，实现自我价值。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8604472" y="1741145"/>
            <a:ext cx="4421505" cy="4421505"/>
          </a:xfrm>
          <a:prstGeom prst="ellipse">
            <a:avLst/>
          </a:prstGeom>
        </p:spPr>
      </p:pic>
      <p:cxnSp>
        <p:nvCxnSpPr>
          <p:cNvPr id="13" name="Connector 13"/>
          <p:cNvCxnSpPr/>
          <p:nvPr/>
        </p:nvCxnSpPr>
        <p:spPr>
          <a:xfrm>
            <a:off x="856577" y="2403263"/>
            <a:ext cx="0" cy="89633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Connector 14"/>
          <p:cNvCxnSpPr/>
          <p:nvPr/>
        </p:nvCxnSpPr>
        <p:spPr>
          <a:xfrm>
            <a:off x="856577" y="4124852"/>
            <a:ext cx="0" cy="896335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TextBox 15"/>
          <p:cNvSpPr txBox="1"/>
          <p:nvPr/>
        </p:nvSpPr>
        <p:spPr>
          <a:xfrm>
            <a:off x="688937" y="1685237"/>
            <a:ext cx="335280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88925" y="3405562"/>
            <a:ext cx="535305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88925" y="5125887"/>
            <a:ext cx="535305" cy="596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42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教坛新秀的冲刺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AutoShape 3"/>
          <p:cNvSpPr/>
          <p:nvPr>
            <p:custDataLst>
              <p:tags r:id="rId2"/>
            </p:custDataLst>
          </p:nvPr>
        </p:nvSpPr>
        <p:spPr>
          <a:xfrm>
            <a:off x="592974" y="2169076"/>
            <a:ext cx="3456116" cy="4146148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4" name="TextBox 4"/>
          <p:cNvSpPr txBox="1"/>
          <p:nvPr>
            <p:custDataLst>
              <p:tags r:id="rId3"/>
            </p:custDataLst>
          </p:nvPr>
        </p:nvSpPr>
        <p:spPr>
          <a:xfrm>
            <a:off x="808710" y="2748604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奠定坚实基础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>
            <p:custDataLst>
              <p:tags r:id="rId4"/>
            </p:custDataLst>
          </p:nvPr>
        </p:nvSpPr>
        <p:spPr>
          <a:xfrm>
            <a:off x="733628" y="3345379"/>
            <a:ext cx="3174808" cy="271356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我深知，要成为一名优秀的教育工作者，必须首先奠定坚实的理论基础。因此，我积极参与各类教育培训和学术研讨活动，不断充实自己的知识库。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alphaModFix amt="100000"/>
          </a:blip>
          <a:srcRect/>
          <a:stretch>
            <a:fillRect/>
          </a:stretch>
        </p:blipFill>
        <p:spPr>
          <a:xfrm>
            <a:off x="1583319" y="1148842"/>
            <a:ext cx="1475427" cy="1475427"/>
          </a:xfrm>
          <a:prstGeom prst="ellipse">
            <a:avLst/>
          </a:prstGeom>
        </p:spPr>
      </p:pic>
      <p:sp>
        <p:nvSpPr>
          <p:cNvPr id="7" name="AutoShape 7"/>
          <p:cNvSpPr/>
          <p:nvPr>
            <p:custDataLst>
              <p:tags r:id="rId7"/>
            </p:custDataLst>
          </p:nvPr>
        </p:nvSpPr>
        <p:spPr>
          <a:xfrm>
            <a:off x="4495337" y="2169076"/>
            <a:ext cx="3456116" cy="4146148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8" name="TextBox 8"/>
          <p:cNvSpPr txBox="1"/>
          <p:nvPr>
            <p:custDataLst>
              <p:tags r:id="rId8"/>
            </p:custDataLst>
          </p:nvPr>
        </p:nvSpPr>
        <p:spPr>
          <a:xfrm>
            <a:off x="4711072" y="2748604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展现教学才华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>
            <p:custDataLst>
              <p:tags r:id="rId9"/>
            </p:custDataLst>
          </p:nvPr>
        </p:nvSpPr>
        <p:spPr>
          <a:xfrm>
            <a:off x="4635991" y="3345379"/>
            <a:ext cx="3174808" cy="271356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通过精心设计的课程和创新的教学方法，我致力于激发学生的学习兴趣和潜能。同时，我密切关注学生的成长和发展，为他们提供个性化的指导和支持。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Picture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alphaModFix amt="100000"/>
          </a:blip>
          <a:srcRect/>
          <a:stretch>
            <a:fillRect/>
          </a:stretch>
        </p:blipFill>
        <p:spPr>
          <a:xfrm>
            <a:off x="5485681" y="1148842"/>
            <a:ext cx="1475427" cy="1475427"/>
          </a:xfrm>
          <a:prstGeom prst="ellipse">
            <a:avLst/>
          </a:prstGeom>
        </p:spPr>
      </p:pic>
      <p:sp>
        <p:nvSpPr>
          <p:cNvPr id="11" name="AutoShape 11"/>
          <p:cNvSpPr/>
          <p:nvPr>
            <p:custDataLst>
              <p:tags r:id="rId12"/>
            </p:custDataLst>
          </p:nvPr>
        </p:nvSpPr>
        <p:spPr>
          <a:xfrm>
            <a:off x="8351496" y="2169076"/>
            <a:ext cx="3456116" cy="4146148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12" name="TextBox 12"/>
          <p:cNvSpPr txBox="1"/>
          <p:nvPr>
            <p:custDataLst>
              <p:tags r:id="rId13"/>
            </p:custDataLst>
          </p:nvPr>
        </p:nvSpPr>
        <p:spPr>
          <a:xfrm>
            <a:off x="8567232" y="2748604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深化专业研究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>
            <p:custDataLst>
              <p:tags r:id="rId14"/>
            </p:custDataLst>
          </p:nvPr>
        </p:nvSpPr>
        <p:spPr>
          <a:xfrm>
            <a:off x="8492150" y="3345379"/>
            <a:ext cx="3174808" cy="271356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我将继续深化融合教育的研究和探索，撰写更多高质量的学术论文和案例报告。通过学术研究，我旨在为学生提供更好的教育服务，推动教育事业的持续发展。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" name="Picture 1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>
            <a:alphaModFix amt="100000"/>
          </a:blip>
          <a:srcRect/>
          <a:stretch>
            <a:fillRect/>
          </a:stretch>
        </p:blipFill>
        <p:spPr>
          <a:xfrm>
            <a:off x="9341840" y="1148842"/>
            <a:ext cx="1475427" cy="1475427"/>
          </a:xfrm>
          <a:prstGeom prst="ellipse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257550" y="2085975"/>
            <a:ext cx="5676900" cy="134302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64000"/>
              </a:lnSpc>
            </a:pPr>
            <a:r>
              <a:rPr lang="en-US" sz="8775" b="1">
                <a:solidFill>
                  <a:srgbClr val="000000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THANKS</a:t>
            </a:r>
            <a:endParaRPr lang="en-US" sz="8775" b="1">
              <a:solidFill>
                <a:srgbClr val="000000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471988" y="3586159"/>
            <a:ext cx="3248025" cy="62865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000">
                <a:solidFill>
                  <a:srgbClr val="FFFFFF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感谢您的观看</a:t>
            </a:r>
            <a:endParaRPr lang="en-US" sz="3000">
              <a:solidFill>
                <a:srgbClr val="FFFFFF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93684" y="2559207"/>
            <a:ext cx="6318985" cy="7010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 b="1">
                <a:solidFill>
                  <a:srgbClr val="000000">
                    <a:alpha val="100000"/>
                  </a:srgb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未找到bdjson</a:t>
            </a:r>
            <a:endParaRPr lang="en-US" sz="3600" b="1">
              <a:solidFill>
                <a:srgbClr val="000000">
                  <a:alpha val="100000"/>
                </a:srgb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47110" y="2566823"/>
            <a:ext cx="2792730" cy="130111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72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目录</a:t>
            </a:r>
            <a:endParaRPr lang="en-US" sz="7200" b="1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47110" y="3726101"/>
            <a:ext cx="2792730" cy="49149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 b="1">
                <a:solidFill>
                  <a:schemeClr val="accent3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CONTENTS</a:t>
            </a:r>
            <a:endParaRPr lang="en-US" sz="2400" b="1">
              <a:solidFill>
                <a:schemeClr val="accent3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91042" y="2051642"/>
            <a:ext cx="571500" cy="50482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01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286367" y="2089742"/>
            <a:ext cx="4667250" cy="42862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zh-CN" altLang="en-US" sz="24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自我</a:t>
            </a:r>
            <a:r>
              <a:rPr lang="zh-CN" altLang="en-US" sz="24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简介</a:t>
            </a:r>
            <a:endParaRPr lang="zh-CN" altLang="en-US" sz="24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591042" y="2857551"/>
            <a:ext cx="571500" cy="50482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02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286613" y="2895651"/>
            <a:ext cx="4667250" cy="42862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三年成长规划</a:t>
            </a:r>
            <a:endParaRPr lang="en-US" sz="24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591042" y="3675349"/>
            <a:ext cx="571500" cy="50482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000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03</a:t>
            </a:r>
            <a:endParaRPr lang="en-US" sz="3000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286367" y="3713449"/>
            <a:ext cx="4667250" cy="42862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目标与展望</a:t>
            </a:r>
            <a:endParaRPr lang="en-US" sz="24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600567" y="4644137"/>
            <a:ext cx="561975" cy="14287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endParaRPr lang="en-US" sz="9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286613" y="4501262"/>
            <a:ext cx="4667250" cy="42862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endParaRPr lang="en-US" sz="90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80874" y="2017809"/>
            <a:ext cx="1630253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025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01</a:t>
            </a:r>
            <a:endParaRPr lang="en-US" sz="8025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013710" y="3156765"/>
            <a:ext cx="6164580" cy="16154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45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自我简介</a:t>
            </a:r>
            <a:endParaRPr lang="en-US" sz="4500" b="1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>
            <p:custDataLst>
              <p:tags r:id="rId2"/>
            </p:custDataLst>
          </p:nvPr>
        </p:nvSpPr>
        <p:spPr>
          <a:xfrm>
            <a:off x="7667213" y="2328809"/>
            <a:ext cx="3834950" cy="146571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  <a:defRPr/>
            </a:pPr>
            <a:r>
              <a:rPr lang="en-US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作为退役军人，我在军队中接受了严格的训练和纪律的考验，这些经历塑造了我坚韧不拔的意志和强烈的责任感。</a:t>
            </a:r>
            <a:endParaRPr lang="en-US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AutoShape 6"/>
          <p:cNvSpPr/>
          <p:nvPr>
            <p:custDataLst>
              <p:tags r:id="rId3"/>
            </p:custDataLst>
          </p:nvPr>
        </p:nvSpPr>
        <p:spPr>
          <a:xfrm>
            <a:off x="7667213" y="1662860"/>
            <a:ext cx="3606165" cy="57578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zh-CN" altLang="en-US" sz="2400" b="1">
                <a:solidFill>
                  <a:schemeClr val="accent1"/>
                </a:solidFill>
                <a:latin typeface="Noto Sans SC" panose="020B0200000000000000" charset="-122"/>
                <a:ea typeface="Noto Sans SC" panose="020B0200000000000000" charset="-122"/>
              </a:rPr>
              <a:t>军魂铸责</a:t>
            </a:r>
            <a:endParaRPr lang="zh-CN" altLang="en-US" sz="2400" b="1">
              <a:solidFill>
                <a:schemeClr val="accent1"/>
              </a:solidFill>
              <a:latin typeface="Noto Sans SC" panose="020B0200000000000000" charset="-122"/>
              <a:ea typeface="Noto Sans SC" panose="020B0200000000000000" charset="-122"/>
            </a:endParaRPr>
          </a:p>
        </p:txBody>
      </p:sp>
      <p:sp>
        <p:nvSpPr>
          <p:cNvPr id="7" name="AutoShape 7"/>
          <p:cNvSpPr/>
          <p:nvPr>
            <p:custDataLst>
              <p:tags r:id="rId4"/>
            </p:custDataLst>
          </p:nvPr>
        </p:nvSpPr>
        <p:spPr>
          <a:xfrm>
            <a:off x="7667213" y="4432108"/>
            <a:ext cx="3834950" cy="14519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  <a:defRPr/>
            </a:pPr>
            <a:r>
              <a:rPr lang="en-US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在军队中，我学会了团结协作、互相支持的重要性。我将把这种感觉带入教育工作中，与学生和同事建立良好的关系。</a:t>
            </a:r>
            <a:endParaRPr lang="en-US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AutoShape 8"/>
          <p:cNvSpPr/>
          <p:nvPr>
            <p:custDataLst>
              <p:tags r:id="rId5"/>
            </p:custDataLst>
          </p:nvPr>
        </p:nvSpPr>
        <p:spPr>
          <a:xfrm>
            <a:off x="7667848" y="3872690"/>
            <a:ext cx="3606329" cy="64069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团队协作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893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1.退役军人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220200" y="2439035"/>
            <a:ext cx="4165600" cy="3790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1828800"/>
            <a:ext cx="6356350" cy="42310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custDataLst>
              <p:tags r:id="rId2"/>
            </p:custDataLst>
          </p:nvPr>
        </p:nvSpPr>
        <p:spPr>
          <a:xfrm>
            <a:off x="751642" y="4006380"/>
            <a:ext cx="7813795" cy="1827334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AutoShape 3"/>
          <p:cNvSpPr/>
          <p:nvPr>
            <p:custDataLst>
              <p:tags r:id="rId3"/>
            </p:custDataLst>
          </p:nvPr>
        </p:nvSpPr>
        <p:spPr>
          <a:xfrm>
            <a:off x="751642" y="1920540"/>
            <a:ext cx="7813795" cy="1827334"/>
          </a:xfrm>
          <a:prstGeom prst="roundRect">
            <a:avLst>
              <a:gd name="adj" fmla="val 16667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5" name="TextBox 5"/>
          <p:cNvSpPr txBox="1"/>
          <p:nvPr>
            <p:custDataLst>
              <p:tags r:id="rId4"/>
            </p:custDataLst>
          </p:nvPr>
        </p:nvSpPr>
        <p:spPr>
          <a:xfrm>
            <a:off x="1030579" y="2089154"/>
            <a:ext cx="6238875" cy="637972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公开课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>
            <p:custDataLst>
              <p:tags r:id="rId5"/>
            </p:custDataLst>
          </p:nvPr>
        </p:nvSpPr>
        <p:spPr>
          <a:xfrm>
            <a:off x="1030579" y="2610429"/>
            <a:ext cx="6238875" cy="950067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参加泰兴市</a:t>
            </a:r>
            <a:r>
              <a:rPr lang="en-US" altLang="zh-CN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“</a:t>
            </a: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心育大篷车活动</a:t>
            </a:r>
            <a:r>
              <a:rPr lang="en-US" altLang="zh-CN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”</a:t>
            </a: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，完成一节示范课《成长</a:t>
            </a: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变变变》</a:t>
            </a:r>
            <a:endParaRPr lang="zh-CN" alt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TextBox 7"/>
          <p:cNvSpPr txBox="1"/>
          <p:nvPr>
            <p:custDataLst>
              <p:tags r:id="rId6"/>
            </p:custDataLst>
          </p:nvPr>
        </p:nvSpPr>
        <p:spPr>
          <a:xfrm>
            <a:off x="1030579" y="4183053"/>
            <a:ext cx="6238875" cy="637972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比赛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8" name="TextBox 8"/>
          <p:cNvSpPr txBox="1"/>
          <p:nvPr>
            <p:custDataLst>
              <p:tags r:id="rId7"/>
            </p:custDataLst>
          </p:nvPr>
        </p:nvSpPr>
        <p:spPr>
          <a:xfrm>
            <a:off x="1030579" y="4712439"/>
            <a:ext cx="6238875" cy="93642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参加小学心理健康教育联盟赛，获</a:t>
            </a: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一等奖。</a:t>
            </a:r>
            <a:endParaRPr lang="zh-CN" alt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250" y="265430"/>
            <a:ext cx="5993765" cy="15398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2.心理健康教育新教师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                </a:t>
            </a:r>
            <a:r>
              <a:rPr lang="zh-CN" alt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（</a:t>
            </a:r>
            <a:r>
              <a:rPr lang="en-US" altLang="zh-CN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2024</a:t>
            </a:r>
            <a:r>
              <a:rPr lang="zh-CN" alt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年</a:t>
            </a:r>
            <a:r>
              <a:rPr lang="en-US" altLang="zh-CN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9</a:t>
            </a:r>
            <a:r>
              <a:rPr lang="zh-CN" alt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月</a:t>
            </a:r>
            <a:r>
              <a:rPr lang="zh-CN" alt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入职）</a:t>
            </a:r>
            <a:endParaRPr lang="zh-CN" alt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91600" y="1219200"/>
            <a:ext cx="2667000" cy="4648200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80874" y="2017809"/>
            <a:ext cx="1630253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025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02</a:t>
            </a:r>
            <a:endParaRPr lang="en-US" sz="8025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013710" y="3156765"/>
            <a:ext cx="6164580" cy="16154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45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三年成长规划</a:t>
            </a:r>
            <a:endParaRPr lang="en-US" sz="4500" b="1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3048" r="13048"/>
          <a:stretch>
            <a:fillRect/>
          </a:stretch>
        </p:blipFill>
        <p:spPr>
          <a:xfrm>
            <a:off x="7007707" y="1744635"/>
            <a:ext cx="4750583" cy="428532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893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第一年：</a:t>
            </a: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夯实理论基础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3729746" y="1769675"/>
            <a:ext cx="3031629" cy="4285329"/>
          </a:xfrm>
          <a:prstGeom prst="roundRect">
            <a:avLst>
              <a:gd name="adj" fmla="val 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923235" y="2035795"/>
            <a:ext cx="2644651" cy="649939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请教经验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923235" y="2757859"/>
            <a:ext cx="2644651" cy="292476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75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主动向学校有经验的教师请教，学习观察特殊学生行为的方法，每周至少完成2篇观察日记，记录学生的课堂表现、社交互动等情况，初步探索其行为背后的心理动因。</a:t>
            </a:r>
            <a:endParaRPr lang="en-US" sz="1575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556553" y="1764765"/>
            <a:ext cx="3031629" cy="4285329"/>
          </a:xfrm>
          <a:prstGeom prst="roundRect">
            <a:avLst>
              <a:gd name="adj" fmla="val 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750042" y="2035795"/>
            <a:ext cx="2644651" cy="649939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精读书籍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50042" y="2752949"/>
            <a:ext cx="2644651" cy="292476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75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每月精读1-2本融合教育专业书籍，如《融合教育导论》和《特殊儿童心理与教育》等，认真撰写读书笔记，梳理核心观点，分析案例，将理论知识内化于心。</a:t>
            </a:r>
            <a:endParaRPr lang="en-US" sz="1575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or 2"/>
          <p:cNvCxnSpPr/>
          <p:nvPr>
            <p:custDataLst>
              <p:tags r:id="rId2"/>
            </p:custDataLst>
          </p:nvPr>
        </p:nvCxnSpPr>
        <p:spPr>
          <a:xfrm>
            <a:off x="6833714" y="2030630"/>
            <a:ext cx="2299541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triangl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第二年：</a:t>
            </a: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积累理论与观察经验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AutoShape 4"/>
          <p:cNvSpPr/>
          <p:nvPr>
            <p:custDataLst>
              <p:tags r:id="rId3"/>
            </p:custDataLst>
          </p:nvPr>
        </p:nvSpPr>
        <p:spPr>
          <a:xfrm>
            <a:off x="592974" y="2516443"/>
            <a:ext cx="3456116" cy="3702601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5" name="TextBox 5"/>
          <p:cNvSpPr txBox="1"/>
          <p:nvPr>
            <p:custDataLst>
              <p:tags r:id="rId4"/>
            </p:custDataLst>
          </p:nvPr>
        </p:nvSpPr>
        <p:spPr>
          <a:xfrm>
            <a:off x="808710" y="2910022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分析报告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6" name="TextBox 6"/>
          <p:cNvSpPr txBox="1"/>
          <p:nvPr>
            <p:custDataLst>
              <p:tags r:id="rId5"/>
            </p:custDataLst>
          </p:nvPr>
        </p:nvSpPr>
        <p:spPr>
          <a:xfrm>
            <a:off x="742869" y="3537078"/>
            <a:ext cx="3156327" cy="242710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在积累一定理论与观察经验后，我会深入分析观察日记，尝试运用所学理论解读特殊学生行为，形成具有一定深度的分析报告。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7" name="AutoShape 7"/>
          <p:cNvSpPr/>
          <p:nvPr>
            <p:custDataLst>
              <p:tags r:id="rId6"/>
            </p:custDataLst>
          </p:nvPr>
        </p:nvSpPr>
        <p:spPr>
          <a:xfrm>
            <a:off x="4366124" y="2516443"/>
            <a:ext cx="3456116" cy="3702601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8" name="TextBox 8"/>
          <p:cNvSpPr txBox="1"/>
          <p:nvPr>
            <p:custDataLst>
              <p:tags r:id="rId7"/>
            </p:custDataLst>
          </p:nvPr>
        </p:nvSpPr>
        <p:spPr>
          <a:xfrm>
            <a:off x="4581860" y="2910022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资源室活动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>
            <p:custDataLst>
              <p:tags r:id="rId8"/>
            </p:custDataLst>
          </p:nvPr>
        </p:nvSpPr>
        <p:spPr>
          <a:xfrm>
            <a:off x="4552981" y="3537078"/>
            <a:ext cx="3082402" cy="242710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积极参与学校融合教育资源室的活动，协助设计适合特殊学生的心理健康课程和活动方案，利用资源室的设备与材料，为学生提供个性化的心理辅导。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0" name="AutoShape 10"/>
          <p:cNvSpPr/>
          <p:nvPr>
            <p:custDataLst>
              <p:tags r:id="rId9"/>
            </p:custDataLst>
          </p:nvPr>
        </p:nvSpPr>
        <p:spPr>
          <a:xfrm>
            <a:off x="8139274" y="2516443"/>
            <a:ext cx="3456116" cy="3702601"/>
          </a:xfrm>
          <a:prstGeom prst="roundRect">
            <a:avLst>
              <a:gd name="adj" fmla="val 7847"/>
            </a:avLst>
          </a:prstGeom>
          <a:noFill/>
          <a:ln w="12668">
            <a:solidFill>
              <a:schemeClr val="accent1">
                <a:alpha val="100000"/>
              </a:schemeClr>
            </a:solidFill>
            <a:prstDash val="solid"/>
          </a:ln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11" name="TextBox 11"/>
          <p:cNvSpPr txBox="1"/>
          <p:nvPr>
            <p:custDataLst>
              <p:tags r:id="rId10"/>
            </p:custDataLst>
          </p:nvPr>
        </p:nvSpPr>
        <p:spPr>
          <a:xfrm>
            <a:off x="8355010" y="2910022"/>
            <a:ext cx="3024645" cy="57943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检验理论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2" name="TextBox 12"/>
          <p:cNvSpPr txBox="1"/>
          <p:nvPr>
            <p:custDataLst>
              <p:tags r:id="rId11"/>
            </p:custDataLst>
          </p:nvPr>
        </p:nvSpPr>
        <p:spPr>
          <a:xfrm>
            <a:off x="8262734" y="3537078"/>
            <a:ext cx="3209195" cy="242710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通过实践检验和完善理论认知。在实践中，我观察到学生的行为变化和心理反应，进一步理解理论的适用性，并调整自己的教学策略和方案。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13" name="Picture 1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>
            <a:alphaModFix amt="100000"/>
          </a:blip>
          <a:srcRect/>
          <a:stretch>
            <a:fillRect/>
          </a:stretch>
        </p:blipFill>
        <p:spPr>
          <a:xfrm>
            <a:off x="5358286" y="1292917"/>
            <a:ext cx="1475427" cy="1475427"/>
          </a:xfrm>
          <a:prstGeom prst="ellipse">
            <a:avLst/>
          </a:prstGeom>
        </p:spPr>
      </p:pic>
      <p:pic>
        <p:nvPicPr>
          <p:cNvPr id="14" name="Picture 1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>
            <a:alphaModFix amt="100000"/>
          </a:blip>
          <a:srcRect/>
          <a:stretch>
            <a:fillRect/>
          </a:stretch>
        </p:blipFill>
        <p:spPr>
          <a:xfrm>
            <a:off x="9121095" y="1292917"/>
            <a:ext cx="1475427" cy="1475427"/>
          </a:xfrm>
          <a:prstGeom prst="ellipse">
            <a:avLst/>
          </a:prstGeom>
        </p:spPr>
      </p:pic>
      <p:pic>
        <p:nvPicPr>
          <p:cNvPr id="15" name="Picture 15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>
            <a:alphaModFix amt="100000"/>
          </a:blip>
          <a:srcRect/>
          <a:stretch>
            <a:fillRect/>
          </a:stretch>
        </p:blipFill>
        <p:spPr>
          <a:xfrm>
            <a:off x="1583319" y="1292917"/>
            <a:ext cx="1475427" cy="1475427"/>
          </a:xfrm>
          <a:prstGeom prst="ellipse">
            <a:avLst/>
          </a:prstGeom>
        </p:spPr>
      </p:pic>
      <p:cxnSp>
        <p:nvCxnSpPr>
          <p:cNvPr id="16" name="Connector 16"/>
          <p:cNvCxnSpPr/>
          <p:nvPr>
            <p:custDataLst>
              <p:tags r:id="rId18"/>
            </p:custDataLst>
          </p:nvPr>
        </p:nvCxnSpPr>
        <p:spPr>
          <a:xfrm>
            <a:off x="3058746" y="2030630"/>
            <a:ext cx="2299541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triangl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>
            <p:custDataLst>
              <p:tags r:id="rId2"/>
            </p:custDataLst>
          </p:nvPr>
        </p:nvSpPr>
        <p:spPr>
          <a:xfrm>
            <a:off x="576687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TextBox 3"/>
          <p:cNvSpPr txBox="1"/>
          <p:nvPr>
            <p:custDataLst>
              <p:tags r:id="rId3"/>
            </p:custDataLst>
          </p:nvPr>
        </p:nvSpPr>
        <p:spPr>
          <a:xfrm>
            <a:off x="802113" y="1434529"/>
            <a:ext cx="2857500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整合成果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4" name="TextBox 4"/>
          <p:cNvSpPr txBox="1"/>
          <p:nvPr>
            <p:custDataLst>
              <p:tags r:id="rId4"/>
            </p:custDataLst>
          </p:nvPr>
        </p:nvSpPr>
        <p:spPr>
          <a:xfrm>
            <a:off x="620970" y="1909320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just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第三年，我将总结前两年的成果，整合读书笔记、观察分析报告和实践经验，撰写融合教育相关论文，积极参加各类教育教学比赛和研讨活动，提升自己的专业影响力。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第三年：</a:t>
            </a: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提升专业影响力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6" name="Pictur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alphaModFix amt="100000"/>
          </a:blip>
          <a:srcRect t="5587" b="38547"/>
          <a:stretch>
            <a:fillRect/>
          </a:stretch>
        </p:blipFill>
        <p:spPr>
          <a:xfrm>
            <a:off x="570387" y="4616837"/>
            <a:ext cx="3320950" cy="1756392"/>
          </a:xfrm>
          <a:prstGeom prst="rect">
            <a:avLst/>
          </a:prstGeom>
        </p:spPr>
      </p:pic>
      <p:sp>
        <p:nvSpPr>
          <p:cNvPr id="7" name="AutoShape 7"/>
          <p:cNvSpPr/>
          <p:nvPr>
            <p:custDataLst>
              <p:tags r:id="rId7"/>
            </p:custDataLst>
          </p:nvPr>
        </p:nvSpPr>
        <p:spPr>
          <a:xfrm>
            <a:off x="4413022" y="2732446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>
            <p:custDataLst>
              <p:tags r:id="rId8"/>
            </p:custDataLst>
          </p:nvPr>
        </p:nvSpPr>
        <p:spPr>
          <a:xfrm>
            <a:off x="4638448" y="3162514"/>
            <a:ext cx="2857500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论文撰写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9" name="TextBox 9"/>
          <p:cNvSpPr txBox="1"/>
          <p:nvPr>
            <p:custDataLst>
              <p:tags r:id="rId9"/>
            </p:custDataLst>
          </p:nvPr>
        </p:nvSpPr>
        <p:spPr>
          <a:xfrm>
            <a:off x="4457306" y="3649390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just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在撰写论文的过程中，我深入钻研融合教育的理论与实践，不仅系统梳理了所学知识，还通过调研与案例分析，丰富了教育内容，提升了研究能力。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10" name="Picture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alphaModFix amt="100000"/>
          </a:blip>
          <a:srcRect/>
          <a:stretch>
            <a:fillRect/>
          </a:stretch>
        </p:blipFill>
        <p:spPr>
          <a:xfrm>
            <a:off x="4406723" y="1256209"/>
            <a:ext cx="3320950" cy="1756392"/>
          </a:xfrm>
          <a:prstGeom prst="rect">
            <a:avLst/>
          </a:prstGeom>
        </p:spPr>
      </p:pic>
      <p:sp>
        <p:nvSpPr>
          <p:cNvPr id="11" name="AutoShape 11"/>
          <p:cNvSpPr/>
          <p:nvPr>
            <p:custDataLst>
              <p:tags r:id="rId12"/>
            </p:custDataLst>
          </p:nvPr>
        </p:nvSpPr>
        <p:spPr>
          <a:xfrm>
            <a:off x="8289006" y="1256209"/>
            <a:ext cx="3308352" cy="364078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12" name="TextBox 12"/>
          <p:cNvSpPr txBox="1"/>
          <p:nvPr>
            <p:custDataLst>
              <p:tags r:id="rId13"/>
            </p:custDataLst>
          </p:nvPr>
        </p:nvSpPr>
        <p:spPr>
          <a:xfrm>
            <a:off x="8514431" y="1434529"/>
            <a:ext cx="2857500" cy="44767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教学比赛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sp>
        <p:nvSpPr>
          <p:cNvPr id="13" name="TextBox 13"/>
          <p:cNvSpPr txBox="1"/>
          <p:nvPr>
            <p:custDataLst>
              <p:tags r:id="rId14"/>
            </p:custDataLst>
          </p:nvPr>
        </p:nvSpPr>
        <p:spPr>
          <a:xfrm>
            <a:off x="8333289" y="1924249"/>
            <a:ext cx="3219785" cy="259276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just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</a:rPr>
              <a:t>参加教学比赛和研讨活动，不仅锻炼了我的教学技能，还让我有机会与同行交流分享，拓宽了专业视野。这些经历帮助我更好地理解学生需求，提升教学质量。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</a:endParaRPr>
          </a:p>
        </p:txBody>
      </p:sp>
      <p:pic>
        <p:nvPicPr>
          <p:cNvPr id="14" name="Picture 1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>
            <a:alphaModFix amt="100000"/>
          </a:blip>
          <a:srcRect/>
          <a:stretch>
            <a:fillRect/>
          </a:stretch>
        </p:blipFill>
        <p:spPr>
          <a:xfrm>
            <a:off x="8282707" y="4616836"/>
            <a:ext cx="3320950" cy="1756392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332.37661417322835,&quot;left&quot;:603.717559055118,&quot;top&quot;:130.93385826771652,&quot;width&quot;:301.96456692913387}"/>
</p:tagLst>
</file>

<file path=ppt/tags/tag10.xml><?xml version="1.0" encoding="utf-8"?>
<p:tagLst xmlns:p="http://schemas.openxmlformats.org/presentationml/2006/main">
  <p:tag name="KSO_WM_DIAGRAM_VIRTUALLY_FRAME" val="{&quot;height&quot;:308.123937007874,&quot;left&quot;:59.1844094488189,&quot;top&quot;:151.22362204724408,&quot;width&quot;:615.2594488188977}"/>
</p:tagLst>
</file>

<file path=ppt/tags/tag11.xml><?xml version="1.0" encoding="utf-8"?>
<p:tagLst xmlns:p="http://schemas.openxmlformats.org/presentationml/2006/main">
  <p:tag name="KSO_WM_DIAGRAM_VIRTUALLY_FRAME" val="{&quot;height&quot;:387.88401574803146,&quot;left&quot;:46.690866141732286,&quot;top&quot;:101.80448818897638,&quot;width&quot;:866.3319685039371}"/>
</p:tagLst>
</file>

<file path=ppt/tags/tag12.xml><?xml version="1.0" encoding="utf-8"?>
<p:tagLst xmlns:p="http://schemas.openxmlformats.org/presentationml/2006/main">
  <p:tag name="KSO_WM_DIAGRAM_VIRTUALLY_FRAME" val="{&quot;height&quot;:387.88401574803146,&quot;left&quot;:46.690866141732286,&quot;top&quot;:101.80448818897638,&quot;width&quot;:866.3319685039371}"/>
</p:tagLst>
</file>

<file path=ppt/tags/tag13.xml><?xml version="1.0" encoding="utf-8"?>
<p:tagLst xmlns:p="http://schemas.openxmlformats.org/presentationml/2006/main">
  <p:tag name="KSO_WM_DIAGRAM_VIRTUALLY_FRAME" val="{&quot;height&quot;:387.88401574803146,&quot;left&quot;:46.690866141732286,&quot;top&quot;:101.80448818897638,&quot;width&quot;:866.3319685039371}"/>
</p:tagLst>
</file>

<file path=ppt/tags/tag14.xml><?xml version="1.0" encoding="utf-8"?>
<p:tagLst xmlns:p="http://schemas.openxmlformats.org/presentationml/2006/main">
  <p:tag name="KSO_WM_DIAGRAM_VIRTUALLY_FRAME" val="{&quot;height&quot;:387.88401574803146,&quot;left&quot;:46.690866141732286,&quot;top&quot;:101.80448818897638,&quot;width&quot;:866.3319685039371}"/>
</p:tagLst>
</file>

<file path=ppt/tags/tag15.xml><?xml version="1.0" encoding="utf-8"?>
<p:tagLst xmlns:p="http://schemas.openxmlformats.org/presentationml/2006/main">
  <p:tag name="KSO_WM_DIAGRAM_VIRTUALLY_FRAME" val="{&quot;height&quot;:387.88401574803146,&quot;left&quot;:46.690866141732286,&quot;top&quot;:101.80448818897638,&quot;width&quot;:866.3319685039371}"/>
</p:tagLst>
</file>

<file path=ppt/tags/tag16.xml><?xml version="1.0" encoding="utf-8"?>
<p:tagLst xmlns:p="http://schemas.openxmlformats.org/presentationml/2006/main">
  <p:tag name="KSO_WM_DIAGRAM_VIRTUALLY_FRAME" val="{&quot;height&quot;:387.88401574803146,&quot;left&quot;:46.690866141732286,&quot;top&quot;:101.80448818897638,&quot;width&quot;:866.3319685039371}"/>
</p:tagLst>
</file>

<file path=ppt/tags/tag17.xml><?xml version="1.0" encoding="utf-8"?>
<p:tagLst xmlns:p="http://schemas.openxmlformats.org/presentationml/2006/main">
  <p:tag name="KSO_WM_DIAGRAM_VIRTUALLY_FRAME" val="{&quot;height&quot;:387.88401574803146,&quot;left&quot;:46.690866141732286,&quot;top&quot;:101.80448818897638,&quot;width&quot;:866.3319685039371}"/>
</p:tagLst>
</file>

<file path=ppt/tags/tag18.xml><?xml version="1.0" encoding="utf-8"?>
<p:tagLst xmlns:p="http://schemas.openxmlformats.org/presentationml/2006/main">
  <p:tag name="KSO_WM_DIAGRAM_VIRTUALLY_FRAME" val="{&quot;height&quot;:387.88401574803146,&quot;left&quot;:46.690866141732286,&quot;top&quot;:101.80448818897638,&quot;width&quot;:866.3319685039371}"/>
</p:tagLst>
</file>

<file path=ppt/tags/tag19.xml><?xml version="1.0" encoding="utf-8"?>
<p:tagLst xmlns:p="http://schemas.openxmlformats.org/presentationml/2006/main">
  <p:tag name="KSO_WM_DIAGRAM_VIRTUALLY_FRAME" val="{&quot;height&quot;:387.88401574803146,&quot;left&quot;:46.690866141732286,&quot;top&quot;:101.80448818897638,&quot;width&quot;:866.3319685039371}"/>
</p:tagLst>
</file>

<file path=ppt/tags/tag2.xml><?xml version="1.0" encoding="utf-8"?>
<p:tagLst xmlns:p="http://schemas.openxmlformats.org/presentationml/2006/main">
  <p:tag name="KSO_WM_DIAGRAM_VIRTUALLY_FRAME" val="{&quot;height&quot;:332.37661417322835,&quot;left&quot;:603.717559055118,&quot;top&quot;:130.93385826771652,&quot;width&quot;:301.96456692913387}"/>
</p:tagLst>
</file>

<file path=ppt/tags/tag20.xml><?xml version="1.0" encoding="utf-8"?>
<p:tagLst xmlns:p="http://schemas.openxmlformats.org/presentationml/2006/main">
  <p:tag name="KSO_WM_DIAGRAM_VIRTUALLY_FRAME" val="{&quot;height&quot;:387.88401574803146,&quot;left&quot;:46.690866141732286,&quot;top&quot;:101.80448818897638,&quot;width&quot;:866.3319685039371}"/>
</p:tagLst>
</file>

<file path=ppt/tags/tag21.xml><?xml version="1.0" encoding="utf-8"?>
<p:tagLst xmlns:p="http://schemas.openxmlformats.org/presentationml/2006/main">
  <p:tag name="KSO_WM_DIAGRAM_VIRTUALLY_FRAME" val="{&quot;height&quot;:387.88401574803146,&quot;left&quot;:46.690866141732286,&quot;top&quot;:101.80448818897638,&quot;width&quot;:866.3319685039371}"/>
</p:tagLst>
</file>

<file path=ppt/tags/tag22.xml><?xml version="1.0" encoding="utf-8"?>
<p:tagLst xmlns:p="http://schemas.openxmlformats.org/presentationml/2006/main">
  <p:tag name="KSO_WM_DIAGRAM_VIRTUALLY_FRAME" val="{&quot;height&quot;:387.88401574803146,&quot;left&quot;:46.690866141732286,&quot;top&quot;:101.80448818897638,&quot;width&quot;:866.3319685039371}"/>
</p:tagLst>
</file>

<file path=ppt/tags/tag23.xml><?xml version="1.0" encoding="utf-8"?>
<p:tagLst xmlns:p="http://schemas.openxmlformats.org/presentationml/2006/main">
  <p:tag name="KSO_WM_DIAGRAM_VIRTUALLY_FRAME" val="{&quot;height&quot;:387.88401574803146,&quot;left&quot;:46.690866141732286,&quot;top&quot;:101.80448818897638,&quot;width&quot;:866.3319685039371}"/>
</p:tagLst>
</file>

<file path=ppt/tags/tag24.xml><?xml version="1.0" encoding="utf-8"?>
<p:tagLst xmlns:p="http://schemas.openxmlformats.org/presentationml/2006/main">
  <p:tag name="KSO_WM_DIAGRAM_VIRTUALLY_FRAME" val="{&quot;height&quot;:387.88401574803146,&quot;left&quot;:46.690866141732286,&quot;top&quot;:101.80448818897638,&quot;width&quot;:866.3319685039371}"/>
</p:tagLst>
</file>

<file path=ppt/tags/tag25.xml><?xml version="1.0" encoding="utf-8"?>
<p:tagLst xmlns:p="http://schemas.openxmlformats.org/presentationml/2006/main">
  <p:tag name="KSO_WM_DIAGRAM_VIRTUALLY_FRAME" val="{&quot;height&quot;:402.91496062992127,&quot;left&quot;:44.91236220472441,&quot;top&quot;:98.91409448818897,&quot;width&quot;:868.7614173228346}"/>
</p:tagLst>
</file>

<file path=ppt/tags/tag26.xml><?xml version="1.0" encoding="utf-8"?>
<p:tagLst xmlns:p="http://schemas.openxmlformats.org/presentationml/2006/main">
  <p:tag name="KSO_WM_DIAGRAM_VIRTUALLY_FRAME" val="{&quot;height&quot;:402.91496062992127,&quot;left&quot;:44.91236220472441,&quot;top&quot;:98.91409448818897,&quot;width&quot;:868.7614173228346}"/>
</p:tagLst>
</file>

<file path=ppt/tags/tag27.xml><?xml version="1.0" encoding="utf-8"?>
<p:tagLst xmlns:p="http://schemas.openxmlformats.org/presentationml/2006/main">
  <p:tag name="KSO_WM_DIAGRAM_VIRTUALLY_FRAME" val="{&quot;height&quot;:402.91496062992127,&quot;left&quot;:44.91236220472441,&quot;top&quot;:98.91409448818897,&quot;width&quot;:868.7614173228346}"/>
</p:tagLst>
</file>

<file path=ppt/tags/tag28.xml><?xml version="1.0" encoding="utf-8"?>
<p:tagLst xmlns:p="http://schemas.openxmlformats.org/presentationml/2006/main">
  <p:tag name="KSO_WM_DIAGRAM_VIRTUALLY_FRAME" val="{&quot;height&quot;:402.91496062992127,&quot;left&quot;:44.91236220472441,&quot;top&quot;:98.91409448818897,&quot;width&quot;:868.7614173228346}"/>
</p:tagLst>
</file>

<file path=ppt/tags/tag29.xml><?xml version="1.0" encoding="utf-8"?>
<p:tagLst xmlns:p="http://schemas.openxmlformats.org/presentationml/2006/main">
  <p:tag name="KSO_WM_DIAGRAM_VIRTUALLY_FRAME" val="{&quot;height&quot;:402.91496062992127,&quot;left&quot;:44.91236220472441,&quot;top&quot;:98.91409448818897,&quot;width&quot;:868.7614173228346}"/>
</p:tagLst>
</file>

<file path=ppt/tags/tag3.xml><?xml version="1.0" encoding="utf-8"?>
<p:tagLst xmlns:p="http://schemas.openxmlformats.org/presentationml/2006/main">
  <p:tag name="KSO_WM_DIAGRAM_VIRTUALLY_FRAME" val="{&quot;height&quot;:332.37661417322835,&quot;left&quot;:603.717559055118,&quot;top&quot;:130.93385826771652,&quot;width&quot;:301.96456692913387}"/>
</p:tagLst>
</file>

<file path=ppt/tags/tag30.xml><?xml version="1.0" encoding="utf-8"?>
<p:tagLst xmlns:p="http://schemas.openxmlformats.org/presentationml/2006/main">
  <p:tag name="KSO_WM_DIAGRAM_VIRTUALLY_FRAME" val="{&quot;height&quot;:402.91496062992127,&quot;left&quot;:44.91236220472441,&quot;top&quot;:98.91409448818897,&quot;width&quot;:868.7614173228346}"/>
</p:tagLst>
</file>

<file path=ppt/tags/tag31.xml><?xml version="1.0" encoding="utf-8"?>
<p:tagLst xmlns:p="http://schemas.openxmlformats.org/presentationml/2006/main">
  <p:tag name="KSO_WM_DIAGRAM_VIRTUALLY_FRAME" val="{&quot;height&quot;:402.91496062992127,&quot;left&quot;:44.91236220472441,&quot;top&quot;:98.91409448818897,&quot;width&quot;:868.7614173228346}"/>
</p:tagLst>
</file>

<file path=ppt/tags/tag32.xml><?xml version="1.0" encoding="utf-8"?>
<p:tagLst xmlns:p="http://schemas.openxmlformats.org/presentationml/2006/main">
  <p:tag name="KSO_WM_DIAGRAM_VIRTUALLY_FRAME" val="{&quot;height&quot;:402.91496062992127,&quot;left&quot;:44.91236220472441,&quot;top&quot;:98.91409448818897,&quot;width&quot;:868.7614173228346}"/>
</p:tagLst>
</file>

<file path=ppt/tags/tag33.xml><?xml version="1.0" encoding="utf-8"?>
<p:tagLst xmlns:p="http://schemas.openxmlformats.org/presentationml/2006/main">
  <p:tag name="KSO_WM_DIAGRAM_VIRTUALLY_FRAME" val="{&quot;height&quot;:402.91496062992127,&quot;left&quot;:44.91236220472441,&quot;top&quot;:98.91409448818897,&quot;width&quot;:868.7614173228346}"/>
</p:tagLst>
</file>

<file path=ppt/tags/tag34.xml><?xml version="1.0" encoding="utf-8"?>
<p:tagLst xmlns:p="http://schemas.openxmlformats.org/presentationml/2006/main">
  <p:tag name="KSO_WM_DIAGRAM_VIRTUALLY_FRAME" val="{&quot;height&quot;:402.91496062992127,&quot;left&quot;:44.91236220472441,&quot;top&quot;:98.91409448818897,&quot;width&quot;:868.7614173228346}"/>
</p:tagLst>
</file>

<file path=ppt/tags/tag35.xml><?xml version="1.0" encoding="utf-8"?>
<p:tagLst xmlns:p="http://schemas.openxmlformats.org/presentationml/2006/main">
  <p:tag name="KSO_WM_DIAGRAM_VIRTUALLY_FRAME" val="{&quot;height&quot;:402.91496062992127,&quot;left&quot;:44.91236220472441,&quot;top&quot;:98.91409448818897,&quot;width&quot;:868.7614173228346}"/>
</p:tagLst>
</file>

<file path=ppt/tags/tag36.xml><?xml version="1.0" encoding="utf-8"?>
<p:tagLst xmlns:p="http://schemas.openxmlformats.org/presentationml/2006/main">
  <p:tag name="KSO_WM_DIAGRAM_VIRTUALLY_FRAME" val="{&quot;height&quot;:402.91496062992127,&quot;left&quot;:44.91236220472441,&quot;top&quot;:98.91409448818897,&quot;width&quot;:868.7614173228346}"/>
</p:tagLst>
</file>

<file path=ppt/tags/tag37.xml><?xml version="1.0" encoding="utf-8"?>
<p:tagLst xmlns:p="http://schemas.openxmlformats.org/presentationml/2006/main">
  <p:tag name="KSO_WM_DIAGRAM_VIRTUALLY_FRAME" val="{&quot;height&quot;:406.8017322834645,&quot;left&quot;:46.690866141732286,&quot;top&quot;:90.46000000000001,&quot;width&quot;:883.0423622047243}"/>
</p:tagLst>
</file>

<file path=ppt/tags/tag38.xml><?xml version="1.0" encoding="utf-8"?>
<p:tagLst xmlns:p="http://schemas.openxmlformats.org/presentationml/2006/main">
  <p:tag name="KSO_WM_DIAGRAM_VIRTUALLY_FRAME" val="{&quot;height&quot;:406.8017322834645,&quot;left&quot;:46.690866141732286,&quot;top&quot;:90.46000000000001,&quot;width&quot;:883.0423622047243}"/>
</p:tagLst>
</file>

<file path=ppt/tags/tag39.xml><?xml version="1.0" encoding="utf-8"?>
<p:tagLst xmlns:p="http://schemas.openxmlformats.org/presentationml/2006/main">
  <p:tag name="KSO_WM_DIAGRAM_VIRTUALLY_FRAME" val="{&quot;height&quot;:406.8017322834645,&quot;left&quot;:46.690866141732286,&quot;top&quot;:90.46000000000001,&quot;width&quot;:883.0423622047243}"/>
</p:tagLst>
</file>

<file path=ppt/tags/tag4.xml><?xml version="1.0" encoding="utf-8"?>
<p:tagLst xmlns:p="http://schemas.openxmlformats.org/presentationml/2006/main">
  <p:tag name="KSO_WM_DIAGRAM_VIRTUALLY_FRAME" val="{&quot;height&quot;:332.37661417322835,&quot;left&quot;:603.717559055118,&quot;top&quot;:130.93385826771652,&quot;width&quot;:301.96456692913387}"/>
</p:tagLst>
</file>

<file path=ppt/tags/tag40.xml><?xml version="1.0" encoding="utf-8"?>
<p:tagLst xmlns:p="http://schemas.openxmlformats.org/presentationml/2006/main">
  <p:tag name="KSO_WM_DIAGRAM_VIRTUALLY_FRAME" val="{&quot;height&quot;:406.8017322834645,&quot;left&quot;:46.690866141732286,&quot;top&quot;:90.46000000000001,&quot;width&quot;:883.0423622047243}"/>
</p:tagLst>
</file>

<file path=ppt/tags/tag41.xml><?xml version="1.0" encoding="utf-8"?>
<p:tagLst xmlns:p="http://schemas.openxmlformats.org/presentationml/2006/main">
  <p:tag name="KSO_WM_DIAGRAM_VIRTUALLY_FRAME" val="{&quot;height&quot;:406.8017322834645,&quot;left&quot;:46.690866141732286,&quot;top&quot;:90.46000000000001,&quot;width&quot;:883.0423622047243}"/>
</p:tagLst>
</file>

<file path=ppt/tags/tag42.xml><?xml version="1.0" encoding="utf-8"?>
<p:tagLst xmlns:p="http://schemas.openxmlformats.org/presentationml/2006/main">
  <p:tag name="KSO_WM_DIAGRAM_VIRTUALLY_FRAME" val="{&quot;height&quot;:406.8017322834645,&quot;left&quot;:46.690866141732286,&quot;top&quot;:90.46000000000001,&quot;width&quot;:883.0423622047243}"/>
</p:tagLst>
</file>

<file path=ppt/tags/tag43.xml><?xml version="1.0" encoding="utf-8"?>
<p:tagLst xmlns:p="http://schemas.openxmlformats.org/presentationml/2006/main">
  <p:tag name="KSO_WM_DIAGRAM_VIRTUALLY_FRAME" val="{&quot;height&quot;:406.8017322834645,&quot;left&quot;:46.690866141732286,&quot;top&quot;:90.46000000000001,&quot;width&quot;:883.0423622047243}"/>
</p:tagLst>
</file>

<file path=ppt/tags/tag44.xml><?xml version="1.0" encoding="utf-8"?>
<p:tagLst xmlns:p="http://schemas.openxmlformats.org/presentationml/2006/main">
  <p:tag name="KSO_WM_DIAGRAM_VIRTUALLY_FRAME" val="{&quot;height&quot;:406.8017322834645,&quot;left&quot;:46.690866141732286,&quot;top&quot;:90.46000000000001,&quot;width&quot;:883.0423622047243}"/>
</p:tagLst>
</file>

<file path=ppt/tags/tag45.xml><?xml version="1.0" encoding="utf-8"?>
<p:tagLst xmlns:p="http://schemas.openxmlformats.org/presentationml/2006/main">
  <p:tag name="KSO_WM_DIAGRAM_VIRTUALLY_FRAME" val="{&quot;height&quot;:406.8017322834645,&quot;left&quot;:46.690866141732286,&quot;top&quot;:90.46000000000001,&quot;width&quot;:883.0423622047243}"/>
</p:tagLst>
</file>

<file path=ppt/tags/tag46.xml><?xml version="1.0" encoding="utf-8"?>
<p:tagLst xmlns:p="http://schemas.openxmlformats.org/presentationml/2006/main">
  <p:tag name="KSO_WM_DIAGRAM_VIRTUALLY_FRAME" val="{&quot;height&quot;:406.8017322834645,&quot;left&quot;:46.690866141732286,&quot;top&quot;:90.46000000000001,&quot;width&quot;:883.0423622047243}"/>
</p:tagLst>
</file>

<file path=ppt/tags/tag47.xml><?xml version="1.0" encoding="utf-8"?>
<p:tagLst xmlns:p="http://schemas.openxmlformats.org/presentationml/2006/main">
  <p:tag name="KSO_WM_DIAGRAM_VIRTUALLY_FRAME" val="{&quot;height&quot;:406.8017322834645,&quot;left&quot;:46.690866141732286,&quot;top&quot;:90.46000000000001,&quot;width&quot;:883.0423622047243}"/>
</p:tagLst>
</file>

<file path=ppt/tags/tag48.xml><?xml version="1.0" encoding="utf-8"?>
<p:tagLst xmlns:p="http://schemas.openxmlformats.org/presentationml/2006/main">
  <p:tag name="KSO_WM_DIAGRAM_VIRTUALLY_FRAME" val="{&quot;height&quot;:406.8017322834645,&quot;left&quot;:46.690866141732286,&quot;top&quot;:90.46000000000001,&quot;width&quot;:883.0423622047243}"/>
</p:tagLst>
</file>

<file path=ppt/tags/tag5.xml><?xml version="1.0" encoding="utf-8"?>
<p:tagLst xmlns:p="http://schemas.openxmlformats.org/presentationml/2006/main">
  <p:tag name="KSO_WM_DIAGRAM_VIRTUALLY_FRAME" val="{&quot;height&quot;:308.123937007874,&quot;left&quot;:59.1844094488189,&quot;top&quot;:151.22362204724408,&quot;width&quot;:615.2594488188977}"/>
</p:tagLst>
</file>

<file path=ppt/tags/tag6.xml><?xml version="1.0" encoding="utf-8"?>
<p:tagLst xmlns:p="http://schemas.openxmlformats.org/presentationml/2006/main">
  <p:tag name="KSO_WM_DIAGRAM_VIRTUALLY_FRAME" val="{&quot;height&quot;:308.123937007874,&quot;left&quot;:59.1844094488189,&quot;top&quot;:151.22362204724408,&quot;width&quot;:615.2594488188977}"/>
</p:tagLst>
</file>

<file path=ppt/tags/tag7.xml><?xml version="1.0" encoding="utf-8"?>
<p:tagLst xmlns:p="http://schemas.openxmlformats.org/presentationml/2006/main">
  <p:tag name="KSO_WM_DIAGRAM_VIRTUALLY_FRAME" val="{&quot;height&quot;:308.123937007874,&quot;left&quot;:59.1844094488189,&quot;top&quot;:151.22362204724408,&quot;width&quot;:615.2594488188977}"/>
</p:tagLst>
</file>

<file path=ppt/tags/tag8.xml><?xml version="1.0" encoding="utf-8"?>
<p:tagLst xmlns:p="http://schemas.openxmlformats.org/presentationml/2006/main">
  <p:tag name="KSO_WM_DIAGRAM_VIRTUALLY_FRAME" val="{&quot;height&quot;:308.123937007874,&quot;left&quot;:59.1844094488189,&quot;top&quot;:151.22362204724408,&quot;width&quot;:615.2594488188977}"/>
</p:tagLst>
</file>

<file path=ppt/tags/tag9.xml><?xml version="1.0" encoding="utf-8"?>
<p:tagLst xmlns:p="http://schemas.openxmlformats.org/presentationml/2006/main">
  <p:tag name="KSO_WM_DIAGRAM_VIRTUALLY_FRAME" val="{&quot;height&quot;:308.123937007874,&quot;left&quot;:59.1844094488189,&quot;top&quot;:151.22362204724408,&quot;width&quot;:615.2594488188977}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2F2F2"/>
      </a:lt1>
      <a:dk2>
        <a:srgbClr val="000000"/>
      </a:dk2>
      <a:lt2>
        <a:srgbClr val="EDEFED"/>
      </a:lt2>
      <a:accent1>
        <a:srgbClr val="318A46"/>
      </a:accent1>
      <a:accent2>
        <a:srgbClr val="318A46"/>
      </a:accent2>
      <a:accent3>
        <a:srgbClr val="1B7930"/>
      </a:accent3>
      <a:accent4>
        <a:srgbClr val="136C53"/>
      </a:accent4>
      <a:accent5>
        <a:srgbClr val="437908"/>
      </a:accent5>
      <a:accent6>
        <a:srgbClr val="238D1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1574</Words>
  <Application>WPS 演示</Application>
  <PresentationFormat>On-screen Show (4:3)</PresentationFormat>
  <Paragraphs>147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Wingdings</vt:lpstr>
      <vt:lpstr>Noto Sans SC</vt:lpstr>
      <vt:lpstr>微软雅黑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WPS_1714008306</cp:lastModifiedBy>
  <cp:revision>3</cp:revision>
  <dcterms:created xsi:type="dcterms:W3CDTF">2006-08-16T00:00:00Z</dcterms:created>
  <dcterms:modified xsi:type="dcterms:W3CDTF">2025-04-27T01:10:30Z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1C300B23E319450991D9EDD63F3526B5_12</vt:lpwstr>
  </property>
  <property fmtid="{D5CDD505-2E9C-101B-9397-08002B2CF9AE}" pid="3" name="KSOProductBuildVer">
    <vt:lpwstr>2052-12.1.0.20784</vt:lpwstr>
  </property>
</Properties>
</file>