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88" r:id="rId19"/>
  </p:sldIdLst>
  <p:sldSz cx="12192000" cy="6858000"/>
  <p:notesSz cx="6858000" cy="9144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20" userDrawn="1">
          <p15:clr>
            <a:srgbClr val="A4A3A4"/>
          </p15:clr>
        </p15:guide>
        <p15:guide id="2" pos="7260" userDrawn="1">
          <p15:clr>
            <a:srgbClr val="A4A3A4"/>
          </p15:clr>
        </p15:guide>
        <p15:guide id="3" orient="horz" pos="648" userDrawn="1">
          <p15:clr>
            <a:srgbClr val="A4A3A4"/>
          </p15:clr>
        </p15:guide>
        <p15:guide id="4" orient="horz" pos="712" userDrawn="1">
          <p15:clr>
            <a:srgbClr val="A4A3A4"/>
          </p15:clr>
        </p15:guide>
        <p15:guide id="5" orient="horz" pos="3928" userDrawn="1">
          <p15:clr>
            <a:srgbClr val="A4A3A4"/>
          </p15:clr>
        </p15:guide>
        <p15:guide id="6" orient="horz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7" autoAdjust="0"/>
    <p:restoredTop sz="86483" autoAdjust="0"/>
  </p:normalViewPr>
  <p:slideViewPr>
    <p:cSldViewPr snapToGrid="0" showGuides="1">
      <p:cViewPr>
        <p:scale>
          <a:sx n="60" d="100"/>
          <a:sy n="60" d="100"/>
        </p:scale>
        <p:origin x="816" y="1056"/>
      </p:cViewPr>
      <p:guideLst>
        <p:guide pos="420"/>
        <p:guide pos="7260"/>
        <p:guide orient="horz" pos="648"/>
        <p:guide orient="horz" pos="712"/>
        <p:guide orient="horz" pos="3928"/>
        <p:guide orient="horz" pos="386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gs" Target="tags/tag10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image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image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image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 matchingName="Title Slide">
  <p:cSld name="Title Slide">
    <p:bg>
      <p:bgPr>
        <a:gradFill>
          <a:gsLst>
            <a:gs pos="57000">
              <a:schemeClr val="accent1"/>
            </a:gs>
            <a:gs pos="0">
              <a:schemeClr val="accent1">
                <a:lumMod val="60000"/>
                <a:lumOff val="40000"/>
              </a:schemeClr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组合 51" descr="ca5f324c-8ebd-4a0c-a24c-6d00d8529e67"/>
          <p:cNvGrpSpPr/>
          <p:nvPr/>
        </p:nvGrpSpPr>
        <p:grpSpPr>
          <a:xfrm>
            <a:off x="-1" y="0"/>
            <a:ext cx="12192001" cy="6858002"/>
            <a:chOff x="-1" y="0"/>
            <a:chExt cx="12192001" cy="6858002"/>
          </a:xfrm>
        </p:grpSpPr>
        <p:sp>
          <p:nvSpPr>
            <p:cNvPr id="44" name="任意多边形 43" descr="8bb1f59b-5204-42df-b30e-bb1b56523825"/>
            <p:cNvSpPr/>
            <p:nvPr/>
          </p:nvSpPr>
          <p:spPr>
            <a:xfrm rot="5400000">
              <a:off x="-1873674" y="1873675"/>
              <a:ext cx="6858000" cy="3110653"/>
            </a:xfrm>
            <a:custGeom>
              <a:avLst/>
              <a:gdLst>
                <a:gd name="connsiteX0" fmla="*/ 0 w 6858000"/>
                <a:gd name="connsiteY0" fmla="*/ 3110653 h 3110653"/>
                <a:gd name="connsiteX1" fmla="*/ 0 w 6858000"/>
                <a:gd name="connsiteY1" fmla="*/ 3087932 h 3110653"/>
                <a:gd name="connsiteX2" fmla="*/ 3428999 w 6858000"/>
                <a:gd name="connsiteY2" fmla="*/ 0 h 3110653"/>
                <a:gd name="connsiteX3" fmla="*/ 6858000 w 6858000"/>
                <a:gd name="connsiteY3" fmla="*/ 3087933 h 3110653"/>
                <a:gd name="connsiteX4" fmla="*/ 6858000 w 6858000"/>
                <a:gd name="connsiteY4" fmla="*/ 3110653 h 3110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58000" h="3110653">
                  <a:moveTo>
                    <a:pt x="0" y="3110653"/>
                  </a:moveTo>
                  <a:lnTo>
                    <a:pt x="0" y="3087932"/>
                  </a:lnTo>
                  <a:lnTo>
                    <a:pt x="3428999" y="0"/>
                  </a:lnTo>
                  <a:lnTo>
                    <a:pt x="6858000" y="3087933"/>
                  </a:lnTo>
                  <a:lnTo>
                    <a:pt x="6858000" y="3110653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8" name="任意多边形 47" descr="471368c6-410d-41f1-b8d4-8b1a9478856b"/>
            <p:cNvSpPr/>
            <p:nvPr/>
          </p:nvSpPr>
          <p:spPr>
            <a:xfrm>
              <a:off x="4615993" y="0"/>
              <a:ext cx="7576007" cy="6858000"/>
            </a:xfrm>
            <a:custGeom>
              <a:avLst/>
              <a:gdLst>
                <a:gd name="connsiteX0" fmla="*/ 0 w 7576007"/>
                <a:gd name="connsiteY0" fmla="*/ 0 h 6858000"/>
                <a:gd name="connsiteX1" fmla="*/ 7576007 w 7576007"/>
                <a:gd name="connsiteY1" fmla="*/ 0 h 6858000"/>
                <a:gd name="connsiteX2" fmla="*/ 7576007 w 7576007"/>
                <a:gd name="connsiteY2" fmla="*/ 5381662 h 6858000"/>
                <a:gd name="connsiteX3" fmla="*/ 6246514 w 7576007"/>
                <a:gd name="connsiteY3" fmla="*/ 6858000 h 6858000"/>
                <a:gd name="connsiteX4" fmla="*/ 3 w 7576007"/>
                <a:gd name="connsiteY4" fmla="*/ 6858000 h 6858000"/>
                <a:gd name="connsiteX5" fmla="*/ 3087933 w 7576007"/>
                <a:gd name="connsiteY5" fmla="*/ 342900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76007" h="6858000">
                  <a:moveTo>
                    <a:pt x="0" y="0"/>
                  </a:moveTo>
                  <a:lnTo>
                    <a:pt x="7576007" y="0"/>
                  </a:lnTo>
                  <a:lnTo>
                    <a:pt x="7576007" y="5381662"/>
                  </a:lnTo>
                  <a:lnTo>
                    <a:pt x="6246514" y="6858000"/>
                  </a:lnTo>
                  <a:lnTo>
                    <a:pt x="3" y="6858000"/>
                  </a:lnTo>
                  <a:lnTo>
                    <a:pt x="3087933" y="3429002"/>
                  </a:lnTo>
                  <a:close/>
                </a:path>
              </a:pathLst>
            </a:custGeom>
            <a:gradFill flip="none" rotWithShape="1">
              <a:gsLst>
                <a:gs pos="57000">
                  <a:schemeClr val="accent1">
                    <a:lumMod val="75000"/>
                    <a:alpha val="30000"/>
                  </a:schemeClr>
                </a:gs>
                <a:gs pos="0">
                  <a:schemeClr val="accent1">
                    <a:lumMod val="75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6" name="任意多边形 45" descr="6b046310-f9a2-41ef-b779-b27ec5868437"/>
            <p:cNvSpPr/>
            <p:nvPr/>
          </p:nvSpPr>
          <p:spPr>
            <a:xfrm>
              <a:off x="5041261" y="0"/>
              <a:ext cx="7150739" cy="6858000"/>
            </a:xfrm>
            <a:custGeom>
              <a:avLst/>
              <a:gdLst>
                <a:gd name="connsiteX0" fmla="*/ 0 w 7150739"/>
                <a:gd name="connsiteY0" fmla="*/ 0 h 6858000"/>
                <a:gd name="connsiteX1" fmla="*/ 7150739 w 7150739"/>
                <a:gd name="connsiteY1" fmla="*/ 0 h 6858000"/>
                <a:gd name="connsiteX2" fmla="*/ 7150739 w 7150739"/>
                <a:gd name="connsiteY2" fmla="*/ 4351945 h 6858000"/>
                <a:gd name="connsiteX3" fmla="*/ 4893949 w 7150739"/>
                <a:gd name="connsiteY3" fmla="*/ 6858000 h 6858000"/>
                <a:gd name="connsiteX4" fmla="*/ 3 w 7150739"/>
                <a:gd name="connsiteY4" fmla="*/ 6858000 h 6858000"/>
                <a:gd name="connsiteX5" fmla="*/ 3087933 w 7150739"/>
                <a:gd name="connsiteY5" fmla="*/ 342900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50739" h="6858000">
                  <a:moveTo>
                    <a:pt x="0" y="0"/>
                  </a:moveTo>
                  <a:lnTo>
                    <a:pt x="7150739" y="0"/>
                  </a:lnTo>
                  <a:lnTo>
                    <a:pt x="7150739" y="4351945"/>
                  </a:lnTo>
                  <a:lnTo>
                    <a:pt x="4893949" y="6858000"/>
                  </a:lnTo>
                  <a:lnTo>
                    <a:pt x="3" y="6858000"/>
                  </a:lnTo>
                  <a:lnTo>
                    <a:pt x="3087933" y="3429002"/>
                  </a:lnTo>
                  <a:close/>
                </a:path>
              </a:pathLst>
            </a:custGeom>
            <a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colorTemperature colorTemp="4304"/>
                        </a14:imgEffect>
                      </a14:imgLayer>
                    </a14:imgProps>
                  </a:ext>
                </a:extLst>
              </a:blip>
              <a:stretch>
                <a:fillRect l="-8427" t="1" r="-69883" b="-23947"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grpSp>
          <p:nvGrpSpPr>
            <p:cNvPr id="49" name="组合 48" descr="d8f2779a-8947-4cb3-8cc3-57f70f5ff16e"/>
            <p:cNvGrpSpPr/>
            <p:nvPr/>
          </p:nvGrpSpPr>
          <p:grpSpPr>
            <a:xfrm>
              <a:off x="803786" y="642280"/>
              <a:ext cx="297008" cy="201758"/>
              <a:chOff x="803786" y="642280"/>
              <a:chExt cx="297008" cy="201758"/>
            </a:xfrm>
          </p:grpSpPr>
          <p:sp>
            <p:nvSpPr>
              <p:cNvPr id="50" name="圆角矩形 49" descr="a89e3e81-1652-416e-9548-bd82b2e01fdf"/>
              <p:cNvSpPr/>
              <p:nvPr/>
            </p:nvSpPr>
            <p:spPr>
              <a:xfrm rot="2700000">
                <a:off x="899036" y="642280"/>
                <a:ext cx="201758" cy="201758"/>
              </a:xfrm>
              <a:prstGeom prst="roundRect">
                <a:avLst/>
              </a:prstGeom>
              <a:noFill/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1" name="圆角矩形 50" descr="82ca4d3c-32af-4948-8d60-2b701215721f"/>
              <p:cNvSpPr/>
              <p:nvPr/>
            </p:nvSpPr>
            <p:spPr>
              <a:xfrm rot="2700000">
                <a:off x="803786" y="642280"/>
                <a:ext cx="201758" cy="201758"/>
              </a:xfrm>
              <a:prstGeom prst="round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5" name="标题 4" descr="3312bd28-c910-4c9c-9b6d-4db10b75b905"/>
          <p:cNvSpPr>
            <a:spLocks noGrp="1"/>
          </p:cNvSpPr>
          <p:nvPr>
            <p:ph type="ctrTitle" hasCustomPrompt="1"/>
          </p:nvPr>
        </p:nvSpPr>
        <p:spPr>
          <a:xfrm>
            <a:off x="660401" y="1130300"/>
            <a:ext cx="5816599" cy="2541032"/>
          </a:xfrm>
          <a:prstGeom prst="rect">
            <a:avLst/>
          </a:prstGeom>
        </p:spPr>
        <p:txBody>
          <a:bodyPr wrap="square" anchor="b">
            <a:normAutofit/>
          </a:bodyPr>
          <a:lstStyle>
            <a:lvl1pPr>
              <a:lnSpc>
                <a:spcPct val="100000"/>
              </a:lnSpc>
              <a:defRPr sz="5400">
                <a:ln w="19050">
                  <a:noFill/>
                </a:ln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Click to add title</a:t>
            </a:r>
            <a:endParaRPr lang="en-US"/>
          </a:p>
        </p:txBody>
      </p:sp>
      <p:sp>
        <p:nvSpPr>
          <p:cNvPr id="9" name="副标题 8" descr="ccd2d39c-a0a8-47a9-ab82-5a6486405e08"/>
          <p:cNvSpPr>
            <a:spLocks noGrp="1"/>
          </p:cNvSpPr>
          <p:nvPr>
            <p:ph type="subTitle" sz="quarter" idx="1" hasCustomPrompt="1"/>
          </p:nvPr>
        </p:nvSpPr>
        <p:spPr>
          <a:xfrm>
            <a:off x="761347" y="3798305"/>
            <a:ext cx="3950353" cy="708187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rtlCol="0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lang="en-US" sz="1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zh-CN" altLang="en-US"/>
              <a:t>Click to add subtitle</a:t>
            </a:r>
            <a:endParaRPr lang="en-US"/>
          </a:p>
        </p:txBody>
      </p:sp>
      <p:sp>
        <p:nvSpPr>
          <p:cNvPr id="4" name="文本占位符 3" descr="d6ba1e27-e37f-46c7-ab1f-27fcf6914576"/>
          <p:cNvSpPr>
            <a:spLocks noGrp="1"/>
          </p:cNvSpPr>
          <p:nvPr>
            <p:ph type="body" sz="quarter" idx="13" hasCustomPrompt="1"/>
          </p:nvPr>
        </p:nvSpPr>
        <p:spPr>
          <a:xfrm>
            <a:off x="660401" y="5718600"/>
            <a:ext cx="5816600" cy="276999"/>
          </a:xfrm>
          <a:prstGeom prst="rect">
            <a:avLst/>
          </a:prstGeom>
        </p:spPr>
        <p:txBody>
          <a:bodyPr wrap="square" lIns="90000">
            <a:normAutofit/>
          </a:bodyPr>
          <a:lstStyle>
            <a:lvl1pPr marL="0" indent="0" algn="l">
              <a:lnSpc>
                <a:spcPct val="100000"/>
              </a:lnSpc>
              <a:buNone/>
              <a:defRPr sz="1200"/>
            </a:lvl1pPr>
          </a:lstStyle>
          <a:p>
            <a:pPr lvl="0"/>
            <a:r>
              <a:rPr lang="zh-CN" altLang="en-US"/>
              <a:t>Presenter name</a:t>
            </a:r>
            <a:endParaRPr lang="en-US"/>
          </a:p>
        </p:txBody>
      </p:sp>
      <p:sp>
        <p:nvSpPr>
          <p:cNvPr id="7" name="文本占位符 6" descr="e1cf5e0a-8977-4be8-a2c3-35606bae9d31"/>
          <p:cNvSpPr>
            <a:spLocks noGrp="1"/>
          </p:cNvSpPr>
          <p:nvPr>
            <p:ph type="body" sz="quarter" idx="14" hasCustomPrompt="1"/>
          </p:nvPr>
        </p:nvSpPr>
        <p:spPr>
          <a:xfrm>
            <a:off x="660401" y="5368895"/>
            <a:ext cx="5816600" cy="276999"/>
          </a:xfrm>
          <a:prstGeom prst="rect">
            <a:avLst/>
          </a:prstGeom>
        </p:spPr>
        <p:txBody>
          <a:bodyPr wrap="none">
            <a:normAutofit/>
          </a:bodyPr>
          <a:lstStyle>
            <a:lvl1pPr marL="0" indent="0" algn="l">
              <a:lnSpc>
                <a:spcPct val="100000"/>
              </a:lnSpc>
              <a:buNone/>
              <a:defRPr sz="1200"/>
            </a:lvl1pPr>
          </a:lstStyle>
          <a:p>
            <a:pPr lvl="0"/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descr="4c89497e-94d0-4baf-b9fe-988cbf25d1c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CN" altLang="en-US"/>
              <a:t>Click to add title</a:t>
            </a:r>
            <a:endParaRPr lang="en-US"/>
          </a:p>
        </p:txBody>
      </p:sp>
      <p:sp>
        <p:nvSpPr>
          <p:cNvPr id="3" name="内容占位符 2" descr="0c3ca993-6b6f-4686-a9c1-1df0fb49bea3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CN" altLang="en-US"/>
              <a:t>Click to add text</a:t>
            </a:r>
            <a:endParaRPr lang="en-US"/>
          </a:p>
          <a:p>
            <a:pPr lvl="1"/>
            <a:r>
              <a:rPr lang="zh-CN" altLang="en-US"/>
              <a:t>Second level</a:t>
            </a:r>
            <a:endParaRPr lang="en-US"/>
          </a:p>
          <a:p>
            <a:pPr lvl="2"/>
            <a:r>
              <a:rPr lang="zh-CN" altLang="en-US"/>
              <a:t>Third level</a:t>
            </a:r>
            <a:endParaRPr lang="en-US"/>
          </a:p>
          <a:p>
            <a:pPr lvl="3"/>
            <a:r>
              <a:rPr lang="zh-CN" altLang="en-US"/>
              <a:t>Fourth level</a:t>
            </a:r>
            <a:endParaRPr lang="en-US"/>
          </a:p>
          <a:p>
            <a:pPr lvl="4"/>
            <a:r>
              <a:rPr lang="zh-CN" altLang="en-US"/>
              <a:t>Fifth level</a:t>
            </a:r>
            <a:endParaRPr lang="en-US"/>
          </a:p>
        </p:txBody>
      </p:sp>
      <p:sp>
        <p:nvSpPr>
          <p:cNvPr id="4" name="日期占位符 3" descr="e291ec05-52b4-455a-8ebd-3f95b9d1b72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页脚占位符 4" descr="e0bdb601-38e2-47e4-8124-2202af02bb0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 descr="50f9a3e0-ca85-4c1e-b0d2-54f2ad88210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B1146-E542-4D4E-B8E9-6919A11DDD48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matchingName="Agenda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 descr="a5c74e61-cafb-4e61-8eab-70714722a79f"/>
          <p:cNvGrpSpPr/>
          <p:nvPr/>
        </p:nvGrpSpPr>
        <p:grpSpPr>
          <a:xfrm>
            <a:off x="1" y="1"/>
            <a:ext cx="12191998" cy="6857998"/>
            <a:chOff x="1" y="1"/>
            <a:chExt cx="12191998" cy="6857998"/>
          </a:xfrm>
        </p:grpSpPr>
        <p:sp>
          <p:nvSpPr>
            <p:cNvPr id="8" name="任意多边形 7" descr="6d426d73-4cb8-4e34-b61b-a3229a5c0544"/>
            <p:cNvSpPr/>
            <p:nvPr/>
          </p:nvSpPr>
          <p:spPr>
            <a:xfrm>
              <a:off x="1" y="1"/>
              <a:ext cx="2639609" cy="3429001"/>
            </a:xfrm>
            <a:custGeom>
              <a:avLst/>
              <a:gdLst>
                <a:gd name="connsiteX0" fmla="*/ 0 w 2639609"/>
                <a:gd name="connsiteY0" fmla="*/ 0 h 3429001"/>
                <a:gd name="connsiteX1" fmla="*/ 1971609 w 2639609"/>
                <a:gd name="connsiteY1" fmla="*/ 0 h 3429001"/>
                <a:gd name="connsiteX2" fmla="*/ 2538383 w 2639609"/>
                <a:gd name="connsiteY2" fmla="*/ 981822 h 3429001"/>
                <a:gd name="connsiteX3" fmla="*/ 2538383 w 2639609"/>
                <a:gd name="connsiteY3" fmla="*/ 1737691 h 3429001"/>
                <a:gd name="connsiteX4" fmla="*/ 1780086 w 2639609"/>
                <a:gd name="connsiteY4" fmla="*/ 3051067 h 3429001"/>
                <a:gd name="connsiteX5" fmla="*/ 1125571 w 2639609"/>
                <a:gd name="connsiteY5" fmla="*/ 3429001 h 3429001"/>
                <a:gd name="connsiteX6" fmla="*/ 0 w 2639609"/>
                <a:gd name="connsiteY6" fmla="*/ 3429001 h 3429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39609" h="3429001">
                  <a:moveTo>
                    <a:pt x="0" y="0"/>
                  </a:moveTo>
                  <a:lnTo>
                    <a:pt x="1971609" y="0"/>
                  </a:lnTo>
                  <a:lnTo>
                    <a:pt x="2538383" y="981822"/>
                  </a:lnTo>
                  <a:cubicBezTo>
                    <a:pt x="2673351" y="1215715"/>
                    <a:pt x="2673351" y="1503798"/>
                    <a:pt x="2538383" y="1737691"/>
                  </a:cubicBezTo>
                  <a:lnTo>
                    <a:pt x="1780086" y="3051067"/>
                  </a:lnTo>
                  <a:cubicBezTo>
                    <a:pt x="1645119" y="3284958"/>
                    <a:pt x="1395633" y="3429001"/>
                    <a:pt x="1125571" y="3429001"/>
                  </a:cubicBezTo>
                  <a:lnTo>
                    <a:pt x="0" y="3429001"/>
                  </a:lnTo>
                  <a:close/>
                </a:path>
              </a:pathLst>
            </a:custGeom>
            <a:solidFill>
              <a:schemeClr val="accent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" name="任意多边形 8" descr="5dbb8b36-f5da-4339-ba68-c124ade5bda7"/>
            <p:cNvSpPr/>
            <p:nvPr/>
          </p:nvSpPr>
          <p:spPr>
            <a:xfrm>
              <a:off x="10015488" y="4494774"/>
              <a:ext cx="2176511" cy="2349727"/>
            </a:xfrm>
            <a:custGeom>
              <a:avLst/>
              <a:gdLst>
                <a:gd name="connsiteX0" fmla="*/ 1120304 w 2342892"/>
                <a:gd name="connsiteY0" fmla="*/ 0 h 2529350"/>
                <a:gd name="connsiteX1" fmla="*/ 2242404 w 2342892"/>
                <a:gd name="connsiteY1" fmla="*/ 0 h 2529350"/>
                <a:gd name="connsiteX2" fmla="*/ 2316485 w 2342892"/>
                <a:gd name="connsiteY2" fmla="*/ 4918 h 2529350"/>
                <a:gd name="connsiteX3" fmla="*/ 2342892 w 2342892"/>
                <a:gd name="connsiteY3" fmla="*/ 10225 h 2529350"/>
                <a:gd name="connsiteX4" fmla="*/ 2342892 w 2342892"/>
                <a:gd name="connsiteY4" fmla="*/ 2529350 h 2529350"/>
                <a:gd name="connsiteX5" fmla="*/ 489863 w 2342892"/>
                <a:gd name="connsiteY5" fmla="*/ 2529350 h 2529350"/>
                <a:gd name="connsiteX6" fmla="*/ 74895 w 2342892"/>
                <a:gd name="connsiteY6" fmla="*/ 1810622 h 2529350"/>
                <a:gd name="connsiteX7" fmla="*/ 74895 w 2342892"/>
                <a:gd name="connsiteY7" fmla="*/ 1251370 h 2529350"/>
                <a:gd name="connsiteX8" fmla="*/ 635945 w 2342892"/>
                <a:gd name="connsiteY8" fmla="*/ 279627 h 2529350"/>
                <a:gd name="connsiteX9" fmla="*/ 1120304 w 2342892"/>
                <a:gd name="connsiteY9" fmla="*/ 0 h 2529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42892" h="2529350">
                  <a:moveTo>
                    <a:pt x="1120304" y="0"/>
                  </a:moveTo>
                  <a:lnTo>
                    <a:pt x="2242404" y="0"/>
                  </a:lnTo>
                  <a:cubicBezTo>
                    <a:pt x="2267381" y="0"/>
                    <a:pt x="2292120" y="1666"/>
                    <a:pt x="2316485" y="4918"/>
                  </a:cubicBezTo>
                  <a:lnTo>
                    <a:pt x="2342892" y="10225"/>
                  </a:lnTo>
                  <a:lnTo>
                    <a:pt x="2342892" y="2529350"/>
                  </a:lnTo>
                  <a:lnTo>
                    <a:pt x="489863" y="2529350"/>
                  </a:lnTo>
                  <a:lnTo>
                    <a:pt x="74895" y="1810622"/>
                  </a:lnTo>
                  <a:cubicBezTo>
                    <a:pt x="-24965" y="1637570"/>
                    <a:pt x="-24965" y="1424422"/>
                    <a:pt x="74895" y="1251370"/>
                  </a:cubicBezTo>
                  <a:lnTo>
                    <a:pt x="635945" y="279627"/>
                  </a:lnTo>
                  <a:cubicBezTo>
                    <a:pt x="735900" y="106574"/>
                    <a:pt x="920489" y="0"/>
                    <a:pt x="1120304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任意多边形 14" descr="4ae77959-ffa7-4c25-a0a6-df278fe244bd"/>
            <p:cNvSpPr/>
            <p:nvPr/>
          </p:nvSpPr>
          <p:spPr>
            <a:xfrm rot="5400000">
              <a:off x="9884526" y="5176015"/>
              <a:ext cx="669270" cy="756708"/>
            </a:xfrm>
            <a:custGeom>
              <a:avLst/>
              <a:gdLst>
                <a:gd name="connsiteX0" fmla="*/ 1496663 w 1635382"/>
                <a:gd name="connsiteY0" fmla="*/ 679532 h 1849045"/>
                <a:gd name="connsiteX1" fmla="*/ 432721 w 1635382"/>
                <a:gd name="connsiteY1" fmla="*/ 41167 h 1849045"/>
                <a:gd name="connsiteX2" fmla="*/ 0 w 1635382"/>
                <a:gd name="connsiteY2" fmla="*/ 286245 h 1849045"/>
                <a:gd name="connsiteX3" fmla="*/ 0 w 1635382"/>
                <a:gd name="connsiteY3" fmla="*/ 1562881 h 1849045"/>
                <a:gd name="connsiteX4" fmla="*/ 432721 w 1635382"/>
                <a:gd name="connsiteY4" fmla="*/ 1807864 h 1849045"/>
                <a:gd name="connsiteX5" fmla="*/ 1496568 w 1635382"/>
                <a:gd name="connsiteY5" fmla="*/ 1169594 h 1849045"/>
                <a:gd name="connsiteX6" fmla="*/ 1496663 w 1635382"/>
                <a:gd name="connsiteY6" fmla="*/ 679532 h 1849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35382" h="1849045">
                  <a:moveTo>
                    <a:pt x="1496663" y="679532"/>
                  </a:moveTo>
                  <a:lnTo>
                    <a:pt x="432721" y="41167"/>
                  </a:lnTo>
                  <a:cubicBezTo>
                    <a:pt x="242316" y="-73133"/>
                    <a:pt x="0" y="64122"/>
                    <a:pt x="0" y="286245"/>
                  </a:cubicBezTo>
                  <a:lnTo>
                    <a:pt x="0" y="1562881"/>
                  </a:lnTo>
                  <a:cubicBezTo>
                    <a:pt x="0" y="1785004"/>
                    <a:pt x="242316" y="1922164"/>
                    <a:pt x="432721" y="1807864"/>
                  </a:cubicBezTo>
                  <a:lnTo>
                    <a:pt x="1496568" y="1169594"/>
                  </a:lnTo>
                  <a:cubicBezTo>
                    <a:pt x="1681639" y="1058532"/>
                    <a:pt x="1681639" y="790499"/>
                    <a:pt x="1496663" y="679532"/>
                  </a:cubicBezTo>
                  <a:close/>
                </a:path>
              </a:pathLst>
            </a:custGeom>
            <a:solidFill>
              <a:schemeClr val="accent1">
                <a:alpha val="59000"/>
              </a:schemeClr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180000" tIns="46800" rIns="90000" bIns="46800" numCol="1" spcCol="0" rtlCol="0" fromWordArt="0" anchor="ctr" anchorCtr="0" forceAA="0" compatLnSpc="1">
              <a:normAutofit/>
            </a:bodyPr>
            <a:lstStyle/>
            <a:p>
              <a:pPr algn="ctr"/>
              <a:endParaRPr lang="zh-CN" altLang="en-US" sz="2400" b="1">
                <a:solidFill>
                  <a:schemeClr val="tx1"/>
                </a:solidFill>
              </a:endParaRPr>
            </a:p>
          </p:txBody>
        </p:sp>
        <p:sp>
          <p:nvSpPr>
            <p:cNvPr id="17" name="任意多边形 16" descr="e68ad28e-5a15-4487-bb3c-5f06813de27b"/>
            <p:cNvSpPr/>
            <p:nvPr/>
          </p:nvSpPr>
          <p:spPr>
            <a:xfrm>
              <a:off x="8051799" y="6000771"/>
              <a:ext cx="2280349" cy="857228"/>
            </a:xfrm>
            <a:custGeom>
              <a:avLst/>
              <a:gdLst>
                <a:gd name="connsiteX0" fmla="*/ 786519 w 2454668"/>
                <a:gd name="connsiteY0" fmla="*/ 0 h 922758"/>
                <a:gd name="connsiteX1" fmla="*/ 1668292 w 2454668"/>
                <a:gd name="connsiteY1" fmla="*/ 0 h 922758"/>
                <a:gd name="connsiteX2" fmla="*/ 2048837 w 2454668"/>
                <a:gd name="connsiteY2" fmla="*/ 219737 h 922758"/>
                <a:gd name="connsiteX3" fmla="*/ 2454668 w 2454668"/>
                <a:gd name="connsiteY3" fmla="*/ 922758 h 922758"/>
                <a:gd name="connsiteX4" fmla="*/ 0 w 2454668"/>
                <a:gd name="connsiteY4" fmla="*/ 922758 h 922758"/>
                <a:gd name="connsiteX5" fmla="*/ 405899 w 2454668"/>
                <a:gd name="connsiteY5" fmla="*/ 219737 h 922758"/>
                <a:gd name="connsiteX6" fmla="*/ 786519 w 2454668"/>
                <a:gd name="connsiteY6" fmla="*/ 0 h 922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54668" h="922757">
                  <a:moveTo>
                    <a:pt x="786519" y="0"/>
                  </a:moveTo>
                  <a:lnTo>
                    <a:pt x="1668292" y="0"/>
                  </a:lnTo>
                  <a:cubicBezTo>
                    <a:pt x="1825310" y="0"/>
                    <a:pt x="1970365" y="83748"/>
                    <a:pt x="2048837" y="219737"/>
                  </a:cubicBezTo>
                  <a:lnTo>
                    <a:pt x="2454668" y="922758"/>
                  </a:lnTo>
                  <a:lnTo>
                    <a:pt x="0" y="922758"/>
                  </a:lnTo>
                  <a:lnTo>
                    <a:pt x="405899" y="219737"/>
                  </a:lnTo>
                  <a:cubicBezTo>
                    <a:pt x="484446" y="83748"/>
                    <a:pt x="629501" y="0"/>
                    <a:pt x="786519" y="0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400" b="1">
                <a:solidFill>
                  <a:schemeClr val="tx1"/>
                </a:solidFill>
              </a:endParaRPr>
            </a:p>
          </p:txBody>
        </p:sp>
        <p:sp>
          <p:nvSpPr>
            <p:cNvPr id="18" name="任意多边形 17" descr="03616f91-f71e-4423-ae27-ec50987272b1"/>
            <p:cNvSpPr/>
            <p:nvPr/>
          </p:nvSpPr>
          <p:spPr>
            <a:xfrm rot="5400000">
              <a:off x="216089" y="3584951"/>
              <a:ext cx="414745" cy="468930"/>
            </a:xfrm>
            <a:custGeom>
              <a:avLst/>
              <a:gdLst>
                <a:gd name="connsiteX0" fmla="*/ 1496663 w 1635382"/>
                <a:gd name="connsiteY0" fmla="*/ 679532 h 1849045"/>
                <a:gd name="connsiteX1" fmla="*/ 432721 w 1635382"/>
                <a:gd name="connsiteY1" fmla="*/ 41167 h 1849045"/>
                <a:gd name="connsiteX2" fmla="*/ 0 w 1635382"/>
                <a:gd name="connsiteY2" fmla="*/ 286245 h 1849045"/>
                <a:gd name="connsiteX3" fmla="*/ 0 w 1635382"/>
                <a:gd name="connsiteY3" fmla="*/ 1562881 h 1849045"/>
                <a:gd name="connsiteX4" fmla="*/ 432721 w 1635382"/>
                <a:gd name="connsiteY4" fmla="*/ 1807864 h 1849045"/>
                <a:gd name="connsiteX5" fmla="*/ 1496568 w 1635382"/>
                <a:gd name="connsiteY5" fmla="*/ 1169594 h 1849045"/>
                <a:gd name="connsiteX6" fmla="*/ 1496663 w 1635382"/>
                <a:gd name="connsiteY6" fmla="*/ 679532 h 1849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35382" h="1849045">
                  <a:moveTo>
                    <a:pt x="1496663" y="679532"/>
                  </a:moveTo>
                  <a:lnTo>
                    <a:pt x="432721" y="41167"/>
                  </a:lnTo>
                  <a:cubicBezTo>
                    <a:pt x="242316" y="-73133"/>
                    <a:pt x="0" y="64122"/>
                    <a:pt x="0" y="286245"/>
                  </a:cubicBezTo>
                  <a:lnTo>
                    <a:pt x="0" y="1562881"/>
                  </a:lnTo>
                  <a:cubicBezTo>
                    <a:pt x="0" y="1785004"/>
                    <a:pt x="242316" y="1922164"/>
                    <a:pt x="432721" y="1807864"/>
                  </a:cubicBezTo>
                  <a:lnTo>
                    <a:pt x="1496568" y="1169594"/>
                  </a:lnTo>
                  <a:cubicBezTo>
                    <a:pt x="1681639" y="1058532"/>
                    <a:pt x="1681639" y="790499"/>
                    <a:pt x="1496663" y="679532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endParaRPr lang="zh-CN" altLang="en-US"/>
            </a:p>
          </p:txBody>
        </p:sp>
      </p:grpSp>
      <p:sp>
        <p:nvSpPr>
          <p:cNvPr id="2" name="标题 1" descr="6a83d837-b7f6-408d-863a-84cadac74f8e"/>
          <p:cNvSpPr>
            <a:spLocks noGrp="1"/>
          </p:cNvSpPr>
          <p:nvPr>
            <p:ph type="title" hasCustomPrompt="1"/>
          </p:nvPr>
        </p:nvSpPr>
        <p:spPr>
          <a:xfrm>
            <a:off x="800100" y="1605286"/>
            <a:ext cx="1922161" cy="864515"/>
          </a:xfrm>
          <a:prstGeom prst="rect">
            <a:avLst/>
          </a:prstGeom>
          <a:noFill/>
        </p:spPr>
        <p:txBody>
          <a:bodyPr anchor="t" anchorCtr="0">
            <a:normAutofit/>
          </a:bodyPr>
          <a:lstStyle>
            <a:lvl1pPr algn="r"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Agenda</a:t>
            </a:r>
            <a:endParaRPr lang="en-US"/>
          </a:p>
        </p:txBody>
      </p:sp>
      <p:sp>
        <p:nvSpPr>
          <p:cNvPr id="3" name="内容占位符 2" descr="35fdd7cf-5791-48db-9d0b-2d862c1238cc"/>
          <p:cNvSpPr>
            <a:spLocks noGrp="1"/>
          </p:cNvSpPr>
          <p:nvPr>
            <p:ph sz="quarter" idx="1" hasCustomPrompt="1"/>
          </p:nvPr>
        </p:nvSpPr>
        <p:spPr>
          <a:xfrm>
            <a:off x="2970377" y="1605286"/>
            <a:ext cx="8231021" cy="4071936"/>
          </a:xfrm>
        </p:spPr>
        <p:txBody>
          <a:bodyPr numCol="1"/>
          <a:lstStyle>
            <a:lvl1pPr marL="342900" indent="-342900">
              <a:lnSpc>
                <a:spcPct val="100000"/>
              </a:lnSpc>
              <a:buFont typeface="+mj-lt"/>
              <a:buAutoNum type="arabicPeriod"/>
              <a:defRPr/>
            </a:lvl1pPr>
            <a:lvl2pPr marL="800100" indent="-342900">
              <a:lnSpc>
                <a:spcPct val="100000"/>
              </a:lnSpc>
              <a:buFont typeface="+mj-ea"/>
              <a:buAutoNum type="circleNumDbPlain"/>
              <a:defRPr/>
            </a:lvl2pPr>
            <a:lvl3pPr marL="1257300" indent="-342900">
              <a:lnSpc>
                <a:spcPct val="100000"/>
              </a:lnSpc>
              <a:buFont typeface="+mj-lt"/>
              <a:buAutoNum type="alphaLcParenR"/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zh-CN" altLang="en-US"/>
              <a:t>Click to add text</a:t>
            </a:r>
            <a:endParaRPr lang="en-US"/>
          </a:p>
          <a:p>
            <a:pPr lvl="1"/>
            <a:r>
              <a:rPr lang="zh-CN" altLang="en-US"/>
              <a:t>Second level</a:t>
            </a:r>
            <a:endParaRPr lang="en-US"/>
          </a:p>
          <a:p>
            <a:pPr lvl="2"/>
            <a:r>
              <a:rPr lang="zh-CN" altLang="en-US"/>
              <a:t>Third level</a:t>
            </a:r>
            <a:endParaRPr lang="en-US"/>
          </a:p>
          <a:p>
            <a:pPr lvl="3"/>
            <a:r>
              <a:rPr lang="zh-CN" altLang="en-US"/>
              <a:t>Fourth level</a:t>
            </a:r>
            <a:endParaRPr lang="en-US"/>
          </a:p>
          <a:p>
            <a:pPr lvl="4"/>
            <a:r>
              <a:rPr lang="zh-CN" altLang="en-US"/>
              <a:t>Fifth level</a:t>
            </a:r>
            <a:endParaRPr lang="en-US"/>
          </a:p>
        </p:txBody>
      </p:sp>
      <p:sp>
        <p:nvSpPr>
          <p:cNvPr id="4" name="日期占位符 3" descr="ffb7519f-2b8e-4185-967a-6ad31596157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8E8E8E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页脚占位符 4" descr="d89abd3d-1467-4451-95b8-7013c3376b3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8E8E8E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灯片编号占位符 5" descr="72658a8c-d430-408b-afbe-eb26005f824d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E8E8E"/>
                </a:solidFill>
              </a:defRPr>
            </a:lvl1pPr>
          </a:lstStyle>
          <a:p>
            <a:fld id="{C8BB1146-E542-4D4E-B8E9-6919A11DDD48}" type="slidenum">
              <a:rPr lang="en-US" smtClean="0"/>
            </a:fld>
            <a:endParaRPr lang="en-US"/>
          </a:p>
        </p:txBody>
      </p:sp>
      <p:cxnSp>
        <p:nvCxnSpPr>
          <p:cNvPr id="10" name="直接连接符 9" descr="764d06da-1661-4ffe-b11e-dc34f9aea7a1"/>
          <p:cNvCxnSpPr/>
          <p:nvPr/>
        </p:nvCxnSpPr>
        <p:spPr>
          <a:xfrm flipH="1">
            <a:off x="2846319" y="1605285"/>
            <a:ext cx="0" cy="4071937"/>
          </a:xfrm>
          <a:prstGeom prst="line">
            <a:avLst/>
          </a:prstGeom>
          <a:solidFill>
            <a:srgbClr val="FFCC00"/>
          </a:solidFill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任意多边形 12" descr="df8a1115-5268-4ee8-add4-6c80f9705660"/>
          <p:cNvSpPr>
            <a:spLocks noChangeAspect="1"/>
          </p:cNvSpPr>
          <p:nvPr/>
        </p:nvSpPr>
        <p:spPr bwMode="auto">
          <a:xfrm>
            <a:off x="1851756" y="4761555"/>
            <a:ext cx="870506" cy="915667"/>
          </a:xfrm>
          <a:custGeom>
            <a:avLst/>
            <a:gdLst>
              <a:gd name="T0" fmla="*/ 3353 w 5127"/>
              <a:gd name="T1" fmla="*/ 1728 h 5401"/>
              <a:gd name="T2" fmla="*/ 2183 w 5127"/>
              <a:gd name="T3" fmla="*/ 1608 h 5401"/>
              <a:gd name="T4" fmla="*/ 3353 w 5127"/>
              <a:gd name="T5" fmla="*/ 1488 h 5401"/>
              <a:gd name="T6" fmla="*/ 3103 w 5127"/>
              <a:gd name="T7" fmla="*/ 2231 h 5401"/>
              <a:gd name="T8" fmla="*/ 3103 w 5127"/>
              <a:gd name="T9" fmla="*/ 1991 h 5401"/>
              <a:gd name="T10" fmla="*/ 2432 w 5127"/>
              <a:gd name="T11" fmla="*/ 2111 h 5401"/>
              <a:gd name="T12" fmla="*/ 3103 w 5127"/>
              <a:gd name="T13" fmla="*/ 2231 h 5401"/>
              <a:gd name="T14" fmla="*/ 3353 w 5127"/>
              <a:gd name="T15" fmla="*/ 2648 h 5401"/>
              <a:gd name="T16" fmla="*/ 2183 w 5127"/>
              <a:gd name="T17" fmla="*/ 2768 h 5401"/>
              <a:gd name="T18" fmla="*/ 3353 w 5127"/>
              <a:gd name="T19" fmla="*/ 2888 h 5401"/>
              <a:gd name="T20" fmla="*/ 2552 w 5127"/>
              <a:gd name="T21" fmla="*/ 3151 h 5401"/>
              <a:gd name="T22" fmla="*/ 2552 w 5127"/>
              <a:gd name="T23" fmla="*/ 3391 h 5401"/>
              <a:gd name="T24" fmla="*/ 3223 w 5127"/>
              <a:gd name="T25" fmla="*/ 3271 h 5401"/>
              <a:gd name="T26" fmla="*/ 2552 w 5127"/>
              <a:gd name="T27" fmla="*/ 3151 h 5401"/>
              <a:gd name="T28" fmla="*/ 4448 w 5127"/>
              <a:gd name="T29" fmla="*/ 1442 h 5401"/>
              <a:gd name="T30" fmla="*/ 4688 w 5127"/>
              <a:gd name="T31" fmla="*/ 1442 h 5401"/>
              <a:gd name="T32" fmla="*/ 3988 w 5127"/>
              <a:gd name="T33" fmla="*/ 0 h 5401"/>
              <a:gd name="T34" fmla="*/ 0 w 5127"/>
              <a:gd name="T35" fmla="*/ 604 h 5401"/>
              <a:gd name="T36" fmla="*/ 120 w 5127"/>
              <a:gd name="T37" fmla="*/ 1792 h 5401"/>
              <a:gd name="T38" fmla="*/ 686 w 5127"/>
              <a:gd name="T39" fmla="*/ 1672 h 5401"/>
              <a:gd name="T40" fmla="*/ 240 w 5127"/>
              <a:gd name="T41" fmla="*/ 1552 h 5401"/>
              <a:gd name="T42" fmla="*/ 604 w 5127"/>
              <a:gd name="T43" fmla="*/ 240 h 5401"/>
              <a:gd name="T44" fmla="*/ 968 w 5127"/>
              <a:gd name="T45" fmla="*/ 4179 h 5401"/>
              <a:gd name="T46" fmla="*/ 3904 w 5127"/>
              <a:gd name="T47" fmla="*/ 4879 h 5401"/>
              <a:gd name="T48" fmla="*/ 3904 w 5127"/>
              <a:gd name="T49" fmla="*/ 4639 h 5401"/>
              <a:gd name="T50" fmla="*/ 1208 w 5127"/>
              <a:gd name="T51" fmla="*/ 4179 h 5401"/>
              <a:gd name="T52" fmla="*/ 1086 w 5127"/>
              <a:gd name="T53" fmla="*/ 240 h 5401"/>
              <a:gd name="T54" fmla="*/ 4448 w 5127"/>
              <a:gd name="T55" fmla="*/ 700 h 5401"/>
              <a:gd name="T56" fmla="*/ 4568 w 5127"/>
              <a:gd name="T57" fmla="*/ 2000 h 5401"/>
              <a:gd name="T58" fmla="*/ 4568 w 5127"/>
              <a:gd name="T59" fmla="*/ 2240 h 5401"/>
              <a:gd name="T60" fmla="*/ 4887 w 5127"/>
              <a:gd name="T61" fmla="*/ 2340 h 5401"/>
              <a:gd name="T62" fmla="*/ 5007 w 5127"/>
              <a:gd name="T63" fmla="*/ 3838 h 5401"/>
              <a:gd name="T64" fmla="*/ 5127 w 5127"/>
              <a:gd name="T65" fmla="*/ 2340 h 5401"/>
              <a:gd name="T66" fmla="*/ 4568 w 5127"/>
              <a:gd name="T67" fmla="*/ 5139 h 5401"/>
              <a:gd name="T68" fmla="*/ 4448 w 5127"/>
              <a:gd name="T69" fmla="*/ 5281 h 5401"/>
              <a:gd name="T70" fmla="*/ 4688 w 5127"/>
              <a:gd name="T71" fmla="*/ 5281 h 5401"/>
              <a:gd name="T72" fmla="*/ 4568 w 5127"/>
              <a:gd name="T73" fmla="*/ 5139 h 5401"/>
              <a:gd name="T74" fmla="*/ 4448 w 5127"/>
              <a:gd name="T75" fmla="*/ 2559 h 5401"/>
              <a:gd name="T76" fmla="*/ 4568 w 5127"/>
              <a:gd name="T77" fmla="*/ 4974 h 5401"/>
              <a:gd name="T78" fmla="*/ 4688 w 5127"/>
              <a:gd name="T79" fmla="*/ 2559 h 5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5127" h="5401">
                <a:moveTo>
                  <a:pt x="3473" y="1608"/>
                </a:moveTo>
                <a:cubicBezTo>
                  <a:pt x="3473" y="1674"/>
                  <a:pt x="3419" y="1728"/>
                  <a:pt x="3353" y="1728"/>
                </a:cubicBezTo>
                <a:lnTo>
                  <a:pt x="2303" y="1728"/>
                </a:lnTo>
                <a:cubicBezTo>
                  <a:pt x="2236" y="1728"/>
                  <a:pt x="2183" y="1674"/>
                  <a:pt x="2183" y="1608"/>
                </a:cubicBezTo>
                <a:cubicBezTo>
                  <a:pt x="2183" y="1542"/>
                  <a:pt x="2236" y="1488"/>
                  <a:pt x="2303" y="1488"/>
                </a:cubicBezTo>
                <a:lnTo>
                  <a:pt x="3353" y="1488"/>
                </a:lnTo>
                <a:cubicBezTo>
                  <a:pt x="3419" y="1488"/>
                  <a:pt x="3473" y="1542"/>
                  <a:pt x="3473" y="1608"/>
                </a:cubicBezTo>
                <a:close/>
                <a:moveTo>
                  <a:pt x="3103" y="2231"/>
                </a:moveTo>
                <a:cubicBezTo>
                  <a:pt x="3170" y="2231"/>
                  <a:pt x="3223" y="2178"/>
                  <a:pt x="3223" y="2111"/>
                </a:cubicBezTo>
                <a:cubicBezTo>
                  <a:pt x="3223" y="2045"/>
                  <a:pt x="3170" y="1991"/>
                  <a:pt x="3103" y="1991"/>
                </a:cubicBezTo>
                <a:lnTo>
                  <a:pt x="2552" y="1991"/>
                </a:lnTo>
                <a:cubicBezTo>
                  <a:pt x="2486" y="1991"/>
                  <a:pt x="2432" y="2045"/>
                  <a:pt x="2432" y="2111"/>
                </a:cubicBezTo>
                <a:cubicBezTo>
                  <a:pt x="2432" y="2178"/>
                  <a:pt x="2486" y="2231"/>
                  <a:pt x="2552" y="2231"/>
                </a:cubicBezTo>
                <a:lnTo>
                  <a:pt x="3103" y="2231"/>
                </a:lnTo>
                <a:close/>
                <a:moveTo>
                  <a:pt x="3473" y="2768"/>
                </a:moveTo>
                <a:cubicBezTo>
                  <a:pt x="3473" y="2701"/>
                  <a:pt x="3419" y="2648"/>
                  <a:pt x="3353" y="2648"/>
                </a:cubicBezTo>
                <a:lnTo>
                  <a:pt x="2303" y="2648"/>
                </a:lnTo>
                <a:cubicBezTo>
                  <a:pt x="2236" y="2648"/>
                  <a:pt x="2183" y="2701"/>
                  <a:pt x="2183" y="2768"/>
                </a:cubicBezTo>
                <a:cubicBezTo>
                  <a:pt x="2183" y="2834"/>
                  <a:pt x="2236" y="2888"/>
                  <a:pt x="2303" y="2888"/>
                </a:cubicBezTo>
                <a:lnTo>
                  <a:pt x="3353" y="2888"/>
                </a:lnTo>
                <a:cubicBezTo>
                  <a:pt x="3419" y="2888"/>
                  <a:pt x="3473" y="2834"/>
                  <a:pt x="3473" y="2768"/>
                </a:cubicBezTo>
                <a:close/>
                <a:moveTo>
                  <a:pt x="2552" y="3151"/>
                </a:moveTo>
                <a:cubicBezTo>
                  <a:pt x="2486" y="3151"/>
                  <a:pt x="2432" y="3205"/>
                  <a:pt x="2432" y="3271"/>
                </a:cubicBezTo>
                <a:cubicBezTo>
                  <a:pt x="2432" y="3338"/>
                  <a:pt x="2486" y="3391"/>
                  <a:pt x="2552" y="3391"/>
                </a:cubicBezTo>
                <a:lnTo>
                  <a:pt x="3103" y="3391"/>
                </a:lnTo>
                <a:cubicBezTo>
                  <a:pt x="3170" y="3391"/>
                  <a:pt x="3223" y="3338"/>
                  <a:pt x="3223" y="3271"/>
                </a:cubicBezTo>
                <a:cubicBezTo>
                  <a:pt x="3223" y="3205"/>
                  <a:pt x="3170" y="3151"/>
                  <a:pt x="3103" y="3151"/>
                </a:cubicBezTo>
                <a:lnTo>
                  <a:pt x="2552" y="3151"/>
                </a:lnTo>
                <a:close/>
                <a:moveTo>
                  <a:pt x="4448" y="700"/>
                </a:moveTo>
                <a:lnTo>
                  <a:pt x="4448" y="1442"/>
                </a:lnTo>
                <a:cubicBezTo>
                  <a:pt x="4448" y="1509"/>
                  <a:pt x="4501" y="1562"/>
                  <a:pt x="4568" y="1562"/>
                </a:cubicBezTo>
                <a:cubicBezTo>
                  <a:pt x="4634" y="1562"/>
                  <a:pt x="4688" y="1509"/>
                  <a:pt x="4688" y="1442"/>
                </a:cubicBezTo>
                <a:lnTo>
                  <a:pt x="4688" y="700"/>
                </a:lnTo>
                <a:cubicBezTo>
                  <a:pt x="4688" y="314"/>
                  <a:pt x="4374" y="0"/>
                  <a:pt x="3988" y="0"/>
                </a:cubicBezTo>
                <a:lnTo>
                  <a:pt x="604" y="0"/>
                </a:lnTo>
                <a:cubicBezTo>
                  <a:pt x="271" y="0"/>
                  <a:pt x="0" y="271"/>
                  <a:pt x="0" y="604"/>
                </a:cubicBezTo>
                <a:lnTo>
                  <a:pt x="0" y="1672"/>
                </a:lnTo>
                <a:cubicBezTo>
                  <a:pt x="0" y="1738"/>
                  <a:pt x="53" y="1792"/>
                  <a:pt x="120" y="1792"/>
                </a:cubicBezTo>
                <a:lnTo>
                  <a:pt x="566" y="1792"/>
                </a:lnTo>
                <a:cubicBezTo>
                  <a:pt x="632" y="1792"/>
                  <a:pt x="686" y="1738"/>
                  <a:pt x="686" y="1672"/>
                </a:cubicBezTo>
                <a:cubicBezTo>
                  <a:pt x="686" y="1606"/>
                  <a:pt x="632" y="1552"/>
                  <a:pt x="566" y="1552"/>
                </a:cubicBezTo>
                <a:lnTo>
                  <a:pt x="240" y="1552"/>
                </a:lnTo>
                <a:lnTo>
                  <a:pt x="240" y="604"/>
                </a:lnTo>
                <a:cubicBezTo>
                  <a:pt x="240" y="403"/>
                  <a:pt x="403" y="240"/>
                  <a:pt x="604" y="240"/>
                </a:cubicBezTo>
                <a:cubicBezTo>
                  <a:pt x="805" y="240"/>
                  <a:pt x="968" y="403"/>
                  <a:pt x="968" y="604"/>
                </a:cubicBezTo>
                <a:lnTo>
                  <a:pt x="968" y="4179"/>
                </a:lnTo>
                <a:cubicBezTo>
                  <a:pt x="968" y="4565"/>
                  <a:pt x="1282" y="4879"/>
                  <a:pt x="1668" y="4879"/>
                </a:cubicBezTo>
                <a:lnTo>
                  <a:pt x="3904" y="4879"/>
                </a:lnTo>
                <a:cubicBezTo>
                  <a:pt x="3970" y="4879"/>
                  <a:pt x="4024" y="4825"/>
                  <a:pt x="4024" y="4759"/>
                </a:cubicBezTo>
                <a:cubicBezTo>
                  <a:pt x="4024" y="4693"/>
                  <a:pt x="3970" y="4639"/>
                  <a:pt x="3904" y="4639"/>
                </a:cubicBezTo>
                <a:lnTo>
                  <a:pt x="1668" y="4639"/>
                </a:lnTo>
                <a:cubicBezTo>
                  <a:pt x="1415" y="4639"/>
                  <a:pt x="1208" y="4433"/>
                  <a:pt x="1208" y="4179"/>
                </a:cubicBezTo>
                <a:lnTo>
                  <a:pt x="1208" y="604"/>
                </a:lnTo>
                <a:cubicBezTo>
                  <a:pt x="1208" y="468"/>
                  <a:pt x="1163" y="341"/>
                  <a:pt x="1086" y="240"/>
                </a:cubicBezTo>
                <a:lnTo>
                  <a:pt x="3988" y="240"/>
                </a:lnTo>
                <a:cubicBezTo>
                  <a:pt x="4241" y="240"/>
                  <a:pt x="4448" y="446"/>
                  <a:pt x="4448" y="700"/>
                </a:cubicBezTo>
                <a:close/>
                <a:moveTo>
                  <a:pt x="4787" y="2000"/>
                </a:moveTo>
                <a:lnTo>
                  <a:pt x="4568" y="2000"/>
                </a:lnTo>
                <a:cubicBezTo>
                  <a:pt x="4501" y="2000"/>
                  <a:pt x="4448" y="2054"/>
                  <a:pt x="4448" y="2120"/>
                </a:cubicBezTo>
                <a:cubicBezTo>
                  <a:pt x="4448" y="2187"/>
                  <a:pt x="4501" y="2240"/>
                  <a:pt x="4568" y="2240"/>
                </a:cubicBezTo>
                <a:lnTo>
                  <a:pt x="4787" y="2240"/>
                </a:lnTo>
                <a:cubicBezTo>
                  <a:pt x="4842" y="2240"/>
                  <a:pt x="4887" y="2285"/>
                  <a:pt x="4887" y="2340"/>
                </a:cubicBezTo>
                <a:lnTo>
                  <a:pt x="4887" y="3718"/>
                </a:lnTo>
                <a:cubicBezTo>
                  <a:pt x="4887" y="3785"/>
                  <a:pt x="4941" y="3838"/>
                  <a:pt x="5007" y="3838"/>
                </a:cubicBezTo>
                <a:cubicBezTo>
                  <a:pt x="5073" y="3838"/>
                  <a:pt x="5127" y="3785"/>
                  <a:pt x="5127" y="3718"/>
                </a:cubicBezTo>
                <a:lnTo>
                  <a:pt x="5127" y="2340"/>
                </a:lnTo>
                <a:cubicBezTo>
                  <a:pt x="5127" y="2153"/>
                  <a:pt x="4975" y="2000"/>
                  <a:pt x="4787" y="2000"/>
                </a:cubicBezTo>
                <a:close/>
                <a:moveTo>
                  <a:pt x="4568" y="5139"/>
                </a:moveTo>
                <a:cubicBezTo>
                  <a:pt x="4501" y="5139"/>
                  <a:pt x="4448" y="5193"/>
                  <a:pt x="4448" y="5259"/>
                </a:cubicBezTo>
                <a:lnTo>
                  <a:pt x="4448" y="5281"/>
                </a:lnTo>
                <a:cubicBezTo>
                  <a:pt x="4448" y="5347"/>
                  <a:pt x="4501" y="5401"/>
                  <a:pt x="4568" y="5401"/>
                </a:cubicBezTo>
                <a:cubicBezTo>
                  <a:pt x="4634" y="5401"/>
                  <a:pt x="4688" y="5347"/>
                  <a:pt x="4688" y="5281"/>
                </a:cubicBezTo>
                <a:lnTo>
                  <a:pt x="4688" y="5259"/>
                </a:lnTo>
                <a:cubicBezTo>
                  <a:pt x="4688" y="5193"/>
                  <a:pt x="4634" y="5139"/>
                  <a:pt x="4568" y="5139"/>
                </a:cubicBezTo>
                <a:close/>
                <a:moveTo>
                  <a:pt x="4568" y="2439"/>
                </a:moveTo>
                <a:cubicBezTo>
                  <a:pt x="4501" y="2439"/>
                  <a:pt x="4448" y="2492"/>
                  <a:pt x="4448" y="2559"/>
                </a:cubicBezTo>
                <a:lnTo>
                  <a:pt x="4448" y="4854"/>
                </a:lnTo>
                <a:cubicBezTo>
                  <a:pt x="4448" y="4920"/>
                  <a:pt x="4501" y="4974"/>
                  <a:pt x="4568" y="4974"/>
                </a:cubicBezTo>
                <a:cubicBezTo>
                  <a:pt x="4634" y="4974"/>
                  <a:pt x="4688" y="4920"/>
                  <a:pt x="4688" y="4854"/>
                </a:cubicBezTo>
                <a:lnTo>
                  <a:pt x="4688" y="2559"/>
                </a:lnTo>
                <a:cubicBezTo>
                  <a:pt x="4688" y="2492"/>
                  <a:pt x="4634" y="2439"/>
                  <a:pt x="4568" y="243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 matchingName="Section Header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 descr="b1dc2776-e2aa-41c6-a5aa-296b333df859"/>
          <p:cNvGrpSpPr/>
          <p:nvPr/>
        </p:nvGrpSpPr>
        <p:grpSpPr>
          <a:xfrm flipH="1">
            <a:off x="-1" y="0"/>
            <a:ext cx="12192001" cy="6858002"/>
            <a:chOff x="-1" y="0"/>
            <a:chExt cx="12192001" cy="6858002"/>
          </a:xfrm>
        </p:grpSpPr>
        <p:sp>
          <p:nvSpPr>
            <p:cNvPr id="14" name="任意多边形 13" descr="243378cc-6dd4-4b35-99ae-69d654310196"/>
            <p:cNvSpPr/>
            <p:nvPr/>
          </p:nvSpPr>
          <p:spPr>
            <a:xfrm rot="5400000">
              <a:off x="-1873674" y="1873675"/>
              <a:ext cx="6858000" cy="3110653"/>
            </a:xfrm>
            <a:custGeom>
              <a:avLst/>
              <a:gdLst>
                <a:gd name="connsiteX0" fmla="*/ 0 w 6858000"/>
                <a:gd name="connsiteY0" fmla="*/ 3110653 h 3110653"/>
                <a:gd name="connsiteX1" fmla="*/ 0 w 6858000"/>
                <a:gd name="connsiteY1" fmla="*/ 3087932 h 3110653"/>
                <a:gd name="connsiteX2" fmla="*/ 3428999 w 6858000"/>
                <a:gd name="connsiteY2" fmla="*/ 0 h 3110653"/>
                <a:gd name="connsiteX3" fmla="*/ 6858000 w 6858000"/>
                <a:gd name="connsiteY3" fmla="*/ 3087933 h 3110653"/>
                <a:gd name="connsiteX4" fmla="*/ 6858000 w 6858000"/>
                <a:gd name="connsiteY4" fmla="*/ 3110653 h 3110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58000" h="3110653">
                  <a:moveTo>
                    <a:pt x="0" y="3110653"/>
                  </a:moveTo>
                  <a:lnTo>
                    <a:pt x="0" y="3087932"/>
                  </a:lnTo>
                  <a:lnTo>
                    <a:pt x="3428999" y="0"/>
                  </a:lnTo>
                  <a:lnTo>
                    <a:pt x="6858000" y="3087933"/>
                  </a:lnTo>
                  <a:lnTo>
                    <a:pt x="6858000" y="3110653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5" name="任意多边形 14" descr="bd8fa5ec-7b02-4223-8a74-cb4011ad93d0"/>
            <p:cNvSpPr/>
            <p:nvPr/>
          </p:nvSpPr>
          <p:spPr>
            <a:xfrm>
              <a:off x="4615993" y="0"/>
              <a:ext cx="7576007" cy="6858000"/>
            </a:xfrm>
            <a:custGeom>
              <a:avLst/>
              <a:gdLst>
                <a:gd name="connsiteX0" fmla="*/ 0 w 7576007"/>
                <a:gd name="connsiteY0" fmla="*/ 0 h 6858000"/>
                <a:gd name="connsiteX1" fmla="*/ 7576007 w 7576007"/>
                <a:gd name="connsiteY1" fmla="*/ 0 h 6858000"/>
                <a:gd name="connsiteX2" fmla="*/ 7576007 w 7576007"/>
                <a:gd name="connsiteY2" fmla="*/ 5381662 h 6858000"/>
                <a:gd name="connsiteX3" fmla="*/ 6246514 w 7576007"/>
                <a:gd name="connsiteY3" fmla="*/ 6858000 h 6858000"/>
                <a:gd name="connsiteX4" fmla="*/ 3 w 7576007"/>
                <a:gd name="connsiteY4" fmla="*/ 6858000 h 6858000"/>
                <a:gd name="connsiteX5" fmla="*/ 3087933 w 7576007"/>
                <a:gd name="connsiteY5" fmla="*/ 342900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76007" h="6858000">
                  <a:moveTo>
                    <a:pt x="0" y="0"/>
                  </a:moveTo>
                  <a:lnTo>
                    <a:pt x="7576007" y="0"/>
                  </a:lnTo>
                  <a:lnTo>
                    <a:pt x="7576007" y="5381662"/>
                  </a:lnTo>
                  <a:lnTo>
                    <a:pt x="6246514" y="6858000"/>
                  </a:lnTo>
                  <a:lnTo>
                    <a:pt x="3" y="6858000"/>
                  </a:lnTo>
                  <a:lnTo>
                    <a:pt x="3087933" y="3429002"/>
                  </a:lnTo>
                  <a:close/>
                </a:path>
              </a:pathLst>
            </a:custGeom>
            <a:gradFill flip="none" rotWithShape="1">
              <a:gsLst>
                <a:gs pos="57000">
                  <a:schemeClr val="accent1">
                    <a:lumMod val="75000"/>
                    <a:alpha val="30000"/>
                  </a:schemeClr>
                </a:gs>
                <a:gs pos="0">
                  <a:schemeClr val="accent1">
                    <a:lumMod val="75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6" name="任意多边形 15" descr="3173fea1-9e05-476b-b5ea-9e97342a4822"/>
            <p:cNvSpPr/>
            <p:nvPr/>
          </p:nvSpPr>
          <p:spPr>
            <a:xfrm>
              <a:off x="5041261" y="0"/>
              <a:ext cx="7150739" cy="6858000"/>
            </a:xfrm>
            <a:custGeom>
              <a:avLst/>
              <a:gdLst>
                <a:gd name="connsiteX0" fmla="*/ 0 w 7150739"/>
                <a:gd name="connsiteY0" fmla="*/ 0 h 6858000"/>
                <a:gd name="connsiteX1" fmla="*/ 7150739 w 7150739"/>
                <a:gd name="connsiteY1" fmla="*/ 0 h 6858000"/>
                <a:gd name="connsiteX2" fmla="*/ 7150739 w 7150739"/>
                <a:gd name="connsiteY2" fmla="*/ 4351945 h 6858000"/>
                <a:gd name="connsiteX3" fmla="*/ 4893949 w 7150739"/>
                <a:gd name="connsiteY3" fmla="*/ 6858000 h 6858000"/>
                <a:gd name="connsiteX4" fmla="*/ 3 w 7150739"/>
                <a:gd name="connsiteY4" fmla="*/ 6858000 h 6858000"/>
                <a:gd name="connsiteX5" fmla="*/ 3087933 w 7150739"/>
                <a:gd name="connsiteY5" fmla="*/ 342900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50739" h="6858000">
                  <a:moveTo>
                    <a:pt x="0" y="0"/>
                  </a:moveTo>
                  <a:lnTo>
                    <a:pt x="7150739" y="0"/>
                  </a:lnTo>
                  <a:lnTo>
                    <a:pt x="7150739" y="4351945"/>
                  </a:lnTo>
                  <a:lnTo>
                    <a:pt x="4893949" y="6858000"/>
                  </a:lnTo>
                  <a:lnTo>
                    <a:pt x="3" y="6858000"/>
                  </a:lnTo>
                  <a:lnTo>
                    <a:pt x="3087933" y="3429002"/>
                  </a:lnTo>
                  <a:close/>
                </a:path>
              </a:pathLst>
            </a:custGeom>
            <a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colorTemperature colorTemp="4304"/>
                        </a14:imgEffect>
                      </a14:imgLayer>
                    </a14:imgProps>
                  </a:ext>
                </a:extLst>
              </a:blip>
              <a:stretch>
                <a:fillRect l="-8427" t="1" r="-69883" b="-23947"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grpSp>
          <p:nvGrpSpPr>
            <p:cNvPr id="17" name="组合 16" descr="019bdcaa-e42f-4448-a9ea-5971cb682d2f"/>
            <p:cNvGrpSpPr/>
            <p:nvPr/>
          </p:nvGrpSpPr>
          <p:grpSpPr>
            <a:xfrm>
              <a:off x="803786" y="642280"/>
              <a:ext cx="297008" cy="201758"/>
              <a:chOff x="803786" y="642280"/>
              <a:chExt cx="297008" cy="201758"/>
            </a:xfrm>
          </p:grpSpPr>
          <p:sp>
            <p:nvSpPr>
              <p:cNvPr id="18" name="圆角矩形 17" descr="16073cd3-2267-4f44-b36b-a0c5eb760cd2"/>
              <p:cNvSpPr/>
              <p:nvPr/>
            </p:nvSpPr>
            <p:spPr>
              <a:xfrm rot="2700000">
                <a:off x="899036" y="642280"/>
                <a:ext cx="201758" cy="201758"/>
              </a:xfrm>
              <a:prstGeom prst="roundRect">
                <a:avLst/>
              </a:prstGeom>
              <a:noFill/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圆角矩形 18" descr="8c4389f9-9080-4ccf-ad64-83302f92b0d2"/>
              <p:cNvSpPr/>
              <p:nvPr/>
            </p:nvSpPr>
            <p:spPr>
              <a:xfrm rot="2700000">
                <a:off x="803786" y="642280"/>
                <a:ext cx="201758" cy="201758"/>
              </a:xfrm>
              <a:prstGeom prst="round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5" name="标题 4" descr="e716bc7d-cb17-4c26-99b4-45950d1a0617"/>
          <p:cNvSpPr>
            <a:spLocks noGrp="1"/>
          </p:cNvSpPr>
          <p:nvPr>
            <p:ph type="title" hasCustomPrompt="1"/>
          </p:nvPr>
        </p:nvSpPr>
        <p:spPr>
          <a:xfrm>
            <a:off x="5843813" y="2002971"/>
            <a:ext cx="5675087" cy="1378751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lnSpc>
                <a:spcPct val="100000"/>
              </a:lnSpc>
              <a:defRPr sz="3200"/>
            </a:lvl1pPr>
          </a:lstStyle>
          <a:p>
            <a:pPr lvl="0"/>
            <a:r>
              <a:rPr lang="zh-CN" altLang="en-US"/>
              <a:t>Click to add title</a:t>
            </a:r>
            <a:endParaRPr lang="en-US"/>
          </a:p>
        </p:txBody>
      </p:sp>
      <p:sp>
        <p:nvSpPr>
          <p:cNvPr id="25" name="文本占位符 24" descr="675ca12c-3685-42dd-b51b-b1cbe815666b"/>
          <p:cNvSpPr>
            <a:spLocks noGrp="1"/>
          </p:cNvSpPr>
          <p:nvPr>
            <p:ph type="body" sz="quarter" idx="1" hasCustomPrompt="1"/>
          </p:nvPr>
        </p:nvSpPr>
        <p:spPr>
          <a:xfrm>
            <a:off x="5843813" y="3393576"/>
            <a:ext cx="5675087" cy="110499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r">
              <a:lnSpc>
                <a:spcPct val="120000"/>
              </a:lnSpc>
              <a:buFont typeface="+mj-lt"/>
              <a:buNone/>
              <a:defRPr sz="20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zh-CN" altLang="en-US"/>
              <a:t>Click to add text</a:t>
            </a:r>
            <a:endParaRPr lang="en-US"/>
          </a:p>
        </p:txBody>
      </p:sp>
      <p:sp>
        <p:nvSpPr>
          <p:cNvPr id="4" name="日期占位符 3" descr="c96ac561-9e2e-4779-ac9f-d7e6e7dc8dd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7A813-B2FD-42E1-9222-83B574E99074}" type="datetime1">
              <a:rPr lang="zh-CN" altLang="en-US" smtClean="0"/>
            </a:fld>
            <a:endParaRPr lang="en-US" altLang="zh-CN"/>
          </a:p>
        </p:txBody>
      </p:sp>
      <p:sp>
        <p:nvSpPr>
          <p:cNvPr id="6" name="页脚占位符 5" descr="5db58987-2d0a-4c31-b707-3f0ddd587b9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iSlide</a:t>
            </a:r>
            <a:endParaRPr lang="zh-CN" altLang="en-US"/>
          </a:p>
        </p:txBody>
      </p:sp>
      <p:sp>
        <p:nvSpPr>
          <p:cNvPr id="8" name="灯片编号占位符 7" descr="76d28c27-4aef-4607-95d8-62dcbf60f4e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5B630-C7FF-41C0-9923-C5E5E29EED81}" type="slidenum">
              <a:rPr lang="en-US" altLang="zh-CN" smtClean="0"/>
            </a:fld>
            <a:endParaRPr lang="en-US" altLang="zh-C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descr="e791d7e1-d22c-45e5-b942-2e4cf16b6afb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CN" altLang="en-US"/>
              <a:t>Click to add title</a:t>
            </a:r>
            <a:endParaRPr lang="en-US"/>
          </a:p>
        </p:txBody>
      </p:sp>
      <p:sp>
        <p:nvSpPr>
          <p:cNvPr id="3" name="日期占位符 2" descr="545cede4-3c60-4ef8-9fa5-f79c086bd29f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页脚占位符 3" descr="f894d0e5-ba4e-4063-ad06-3f7ca75038f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灯片编号占位符 4" descr="6ddafec6-ca6a-4a2d-97a3-fb57cd033ecd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B1146-E542-4D4E-B8E9-6919A11DDD48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 descr="b27c4f14-a3c4-4dfd-92fe-aca72738aa8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页脚占位符 2" descr="2ce9a9a2-09f9-4092-a463-4a4775ad347b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 descr="2bca73f7-8dde-4699-9d04-fd3b4c192cbe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B1146-E542-4D4E-B8E9-6919A11DDD48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matchingName="Closing">
  <p:cSld name="Closing">
    <p:bg>
      <p:bgPr>
        <a:gradFill>
          <a:gsLst>
            <a:gs pos="57000">
              <a:schemeClr val="accent1"/>
            </a:gs>
            <a:gs pos="0">
              <a:schemeClr val="accent1">
                <a:lumMod val="60000"/>
                <a:lumOff val="40000"/>
              </a:schemeClr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 descr="bd1513bd-b06c-489d-9c70-8e09ccd7e865"/>
          <p:cNvSpPr>
            <a:spLocks noGrp="1"/>
          </p:cNvSpPr>
          <p:nvPr>
            <p:ph type="title" hasCustomPrompt="1"/>
          </p:nvPr>
        </p:nvSpPr>
        <p:spPr>
          <a:xfrm>
            <a:off x="660401" y="1130300"/>
            <a:ext cx="4680856" cy="2541032"/>
          </a:xfrm>
          <a:prstGeom prst="rect">
            <a:avLst/>
          </a:prstGeom>
        </p:spPr>
        <p:txBody>
          <a:bodyPr wrap="square" anchor="b">
            <a:noAutofit/>
          </a:bodyPr>
          <a:lstStyle>
            <a:lvl1pPr>
              <a:lnSpc>
                <a:spcPct val="100000"/>
              </a:lnSpc>
              <a:defRPr sz="6000">
                <a:ln w="19050">
                  <a:noFill/>
                </a:ln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Click to add title</a:t>
            </a:r>
            <a:endParaRPr lang="en-US"/>
          </a:p>
        </p:txBody>
      </p:sp>
      <p:sp>
        <p:nvSpPr>
          <p:cNvPr id="4" name="文本占位符 3" descr="16adb5a4-f951-4169-adf9-f8476e87fa52"/>
          <p:cNvSpPr>
            <a:spLocks noGrp="1"/>
          </p:cNvSpPr>
          <p:nvPr>
            <p:ph type="body" sz="quarter" idx="13" hasCustomPrompt="1"/>
          </p:nvPr>
        </p:nvSpPr>
        <p:spPr>
          <a:xfrm>
            <a:off x="660400" y="5718600"/>
            <a:ext cx="4680857" cy="276999"/>
          </a:xfrm>
          <a:prstGeom prst="rect">
            <a:avLst/>
          </a:prstGeom>
        </p:spPr>
        <p:txBody>
          <a:bodyPr wrap="square" lIns="90000">
            <a:normAutofit/>
          </a:bodyPr>
          <a:lstStyle>
            <a:lvl1pPr marL="0" indent="0" algn="l">
              <a:lnSpc>
                <a:spcPct val="100000"/>
              </a:lnSpc>
              <a:buNone/>
              <a:defRPr sz="1200"/>
            </a:lvl1pPr>
          </a:lstStyle>
          <a:p>
            <a:pPr lvl="0"/>
            <a:r>
              <a:rPr lang="zh-CN" altLang="en-US"/>
              <a:t>Presenter name</a:t>
            </a:r>
            <a:endParaRPr lang="en-US"/>
          </a:p>
        </p:txBody>
      </p:sp>
      <p:sp>
        <p:nvSpPr>
          <p:cNvPr id="7" name="文本占位符 6" descr="2e0e7390-6002-4a24-b49e-1d801e449ef1"/>
          <p:cNvSpPr>
            <a:spLocks noGrp="1"/>
          </p:cNvSpPr>
          <p:nvPr>
            <p:ph type="body" sz="quarter" idx="14" hasCustomPrompt="1"/>
          </p:nvPr>
        </p:nvSpPr>
        <p:spPr>
          <a:xfrm>
            <a:off x="660400" y="5368895"/>
            <a:ext cx="4680857" cy="276999"/>
          </a:xfrm>
          <a:prstGeom prst="rect">
            <a:avLst/>
          </a:prstGeom>
        </p:spPr>
        <p:txBody>
          <a:bodyPr wrap="none">
            <a:normAutofit/>
          </a:bodyPr>
          <a:lstStyle>
            <a:lvl1pPr marL="0" indent="0" algn="l">
              <a:lnSpc>
                <a:spcPct val="100000"/>
              </a:lnSpc>
              <a:buNone/>
              <a:defRPr sz="1200"/>
            </a:lvl1pPr>
          </a:lstStyle>
          <a:p>
            <a:pPr lvl="0"/>
            <a:endParaRPr lang="en-US"/>
          </a:p>
        </p:txBody>
      </p:sp>
      <p:grpSp>
        <p:nvGrpSpPr>
          <p:cNvPr id="3" name="组合 2" descr="57eb6475-2def-4c79-ac92-4d488a371463"/>
          <p:cNvGrpSpPr/>
          <p:nvPr/>
        </p:nvGrpSpPr>
        <p:grpSpPr>
          <a:xfrm>
            <a:off x="-1" y="0"/>
            <a:ext cx="12192001" cy="6858002"/>
            <a:chOff x="-1" y="0"/>
            <a:chExt cx="12192001" cy="6858002"/>
          </a:xfrm>
        </p:grpSpPr>
        <p:sp>
          <p:nvSpPr>
            <p:cNvPr id="6" name="任意多边形 5" descr="db9f96ca-3b49-4404-8143-2fdf3b4de76b"/>
            <p:cNvSpPr/>
            <p:nvPr/>
          </p:nvSpPr>
          <p:spPr>
            <a:xfrm rot="5400000">
              <a:off x="-1873674" y="1873675"/>
              <a:ext cx="6858000" cy="3110653"/>
            </a:xfrm>
            <a:custGeom>
              <a:avLst/>
              <a:gdLst>
                <a:gd name="connsiteX0" fmla="*/ 0 w 6858000"/>
                <a:gd name="connsiteY0" fmla="*/ 3110653 h 3110653"/>
                <a:gd name="connsiteX1" fmla="*/ 0 w 6858000"/>
                <a:gd name="connsiteY1" fmla="*/ 3087932 h 3110653"/>
                <a:gd name="connsiteX2" fmla="*/ 3428999 w 6858000"/>
                <a:gd name="connsiteY2" fmla="*/ 0 h 3110653"/>
                <a:gd name="connsiteX3" fmla="*/ 6858000 w 6858000"/>
                <a:gd name="connsiteY3" fmla="*/ 3087933 h 3110653"/>
                <a:gd name="connsiteX4" fmla="*/ 6858000 w 6858000"/>
                <a:gd name="connsiteY4" fmla="*/ 3110653 h 3110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58000" h="3110653">
                  <a:moveTo>
                    <a:pt x="0" y="3110653"/>
                  </a:moveTo>
                  <a:lnTo>
                    <a:pt x="0" y="3087932"/>
                  </a:lnTo>
                  <a:lnTo>
                    <a:pt x="3428999" y="0"/>
                  </a:lnTo>
                  <a:lnTo>
                    <a:pt x="6858000" y="3087933"/>
                  </a:lnTo>
                  <a:lnTo>
                    <a:pt x="6858000" y="3110653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" name="任意多边形 8" descr="d03f5129-bf26-497b-8859-0bb648dd9bae"/>
            <p:cNvSpPr/>
            <p:nvPr/>
          </p:nvSpPr>
          <p:spPr>
            <a:xfrm>
              <a:off x="4615993" y="0"/>
              <a:ext cx="7576007" cy="6858000"/>
            </a:xfrm>
            <a:custGeom>
              <a:avLst/>
              <a:gdLst>
                <a:gd name="connsiteX0" fmla="*/ 0 w 7576007"/>
                <a:gd name="connsiteY0" fmla="*/ 0 h 6858000"/>
                <a:gd name="connsiteX1" fmla="*/ 7576007 w 7576007"/>
                <a:gd name="connsiteY1" fmla="*/ 0 h 6858000"/>
                <a:gd name="connsiteX2" fmla="*/ 7576007 w 7576007"/>
                <a:gd name="connsiteY2" fmla="*/ 5381662 h 6858000"/>
                <a:gd name="connsiteX3" fmla="*/ 6246514 w 7576007"/>
                <a:gd name="connsiteY3" fmla="*/ 6858000 h 6858000"/>
                <a:gd name="connsiteX4" fmla="*/ 3 w 7576007"/>
                <a:gd name="connsiteY4" fmla="*/ 6858000 h 6858000"/>
                <a:gd name="connsiteX5" fmla="*/ 3087933 w 7576007"/>
                <a:gd name="connsiteY5" fmla="*/ 342900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76007" h="6858000">
                  <a:moveTo>
                    <a:pt x="0" y="0"/>
                  </a:moveTo>
                  <a:lnTo>
                    <a:pt x="7576007" y="0"/>
                  </a:lnTo>
                  <a:lnTo>
                    <a:pt x="7576007" y="5381662"/>
                  </a:lnTo>
                  <a:lnTo>
                    <a:pt x="6246514" y="6858000"/>
                  </a:lnTo>
                  <a:lnTo>
                    <a:pt x="3" y="6858000"/>
                  </a:lnTo>
                  <a:lnTo>
                    <a:pt x="3087933" y="3429002"/>
                  </a:lnTo>
                  <a:close/>
                </a:path>
              </a:pathLst>
            </a:custGeom>
            <a:gradFill flip="none" rotWithShape="1">
              <a:gsLst>
                <a:gs pos="57000">
                  <a:schemeClr val="accent1">
                    <a:lumMod val="75000"/>
                    <a:alpha val="30000"/>
                  </a:schemeClr>
                </a:gs>
                <a:gs pos="0">
                  <a:schemeClr val="accent1">
                    <a:lumMod val="75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11" descr="7a937519-0d6c-4ca8-99d4-6e8f941e7f3e"/>
            <p:cNvSpPr/>
            <p:nvPr/>
          </p:nvSpPr>
          <p:spPr>
            <a:xfrm>
              <a:off x="5041261" y="0"/>
              <a:ext cx="7150739" cy="6858000"/>
            </a:xfrm>
            <a:custGeom>
              <a:avLst/>
              <a:gdLst>
                <a:gd name="connsiteX0" fmla="*/ 0 w 7150739"/>
                <a:gd name="connsiteY0" fmla="*/ 0 h 6858000"/>
                <a:gd name="connsiteX1" fmla="*/ 7150739 w 7150739"/>
                <a:gd name="connsiteY1" fmla="*/ 0 h 6858000"/>
                <a:gd name="connsiteX2" fmla="*/ 7150739 w 7150739"/>
                <a:gd name="connsiteY2" fmla="*/ 4351945 h 6858000"/>
                <a:gd name="connsiteX3" fmla="*/ 4893949 w 7150739"/>
                <a:gd name="connsiteY3" fmla="*/ 6858000 h 6858000"/>
                <a:gd name="connsiteX4" fmla="*/ 3 w 7150739"/>
                <a:gd name="connsiteY4" fmla="*/ 6858000 h 6858000"/>
                <a:gd name="connsiteX5" fmla="*/ 3087933 w 7150739"/>
                <a:gd name="connsiteY5" fmla="*/ 342900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50739" h="6858000">
                  <a:moveTo>
                    <a:pt x="0" y="0"/>
                  </a:moveTo>
                  <a:lnTo>
                    <a:pt x="7150739" y="0"/>
                  </a:lnTo>
                  <a:lnTo>
                    <a:pt x="7150739" y="4351945"/>
                  </a:lnTo>
                  <a:lnTo>
                    <a:pt x="4893949" y="6858000"/>
                  </a:lnTo>
                  <a:lnTo>
                    <a:pt x="3" y="6858000"/>
                  </a:lnTo>
                  <a:lnTo>
                    <a:pt x="3087933" y="3429002"/>
                  </a:lnTo>
                  <a:close/>
                </a:path>
              </a:pathLst>
            </a:custGeom>
            <a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colorTemperature colorTemp="4304"/>
                        </a14:imgEffect>
                      </a14:imgLayer>
                    </a14:imgProps>
                  </a:ext>
                </a:extLst>
              </a:blip>
              <a:stretch>
                <a:fillRect l="-8427" t="1" r="-69883" b="-23947"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grpSp>
          <p:nvGrpSpPr>
            <p:cNvPr id="14" name="组合 13" descr="3a29924b-6397-45de-a4d7-334b2e049e7a"/>
            <p:cNvGrpSpPr/>
            <p:nvPr/>
          </p:nvGrpSpPr>
          <p:grpSpPr>
            <a:xfrm>
              <a:off x="803786" y="642280"/>
              <a:ext cx="297008" cy="201758"/>
              <a:chOff x="803786" y="642280"/>
              <a:chExt cx="297008" cy="201758"/>
            </a:xfrm>
          </p:grpSpPr>
          <p:sp>
            <p:nvSpPr>
              <p:cNvPr id="15" name="圆角矩形 14" descr="20d49ab3-e8b6-4c75-9b26-6039cfee5a43"/>
              <p:cNvSpPr/>
              <p:nvPr/>
            </p:nvSpPr>
            <p:spPr>
              <a:xfrm rot="2700000">
                <a:off x="899036" y="642280"/>
                <a:ext cx="201758" cy="201758"/>
              </a:xfrm>
              <a:prstGeom prst="roundRect">
                <a:avLst/>
              </a:prstGeom>
              <a:noFill/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圆角矩形 15" descr="598a3810-61b6-4816-840d-58317531858c"/>
              <p:cNvSpPr/>
              <p:nvPr/>
            </p:nvSpPr>
            <p:spPr>
              <a:xfrm rot="2700000">
                <a:off x="803786" y="642280"/>
                <a:ext cx="201758" cy="201758"/>
              </a:xfrm>
              <a:prstGeom prst="round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1"/>
            </a:gs>
            <a:gs pos="0">
              <a:schemeClr val="accent1">
                <a:lumMod val="60000"/>
                <a:lumOff val="40000"/>
              </a:schemeClr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1" y="2"/>
            <a:ext cx="12191998" cy="6857998"/>
            <a:chOff x="1" y="2"/>
            <a:chExt cx="12191998" cy="6857998"/>
          </a:xfrm>
        </p:grpSpPr>
        <p:sp>
          <p:nvSpPr>
            <p:cNvPr id="8" name="任意多边形 7"/>
            <p:cNvSpPr/>
            <p:nvPr/>
          </p:nvSpPr>
          <p:spPr>
            <a:xfrm>
              <a:off x="1" y="2"/>
              <a:ext cx="850899" cy="1105366"/>
            </a:xfrm>
            <a:custGeom>
              <a:avLst/>
              <a:gdLst>
                <a:gd name="connsiteX0" fmla="*/ 0 w 2639609"/>
                <a:gd name="connsiteY0" fmla="*/ 0 h 3429001"/>
                <a:gd name="connsiteX1" fmla="*/ 1971609 w 2639609"/>
                <a:gd name="connsiteY1" fmla="*/ 0 h 3429001"/>
                <a:gd name="connsiteX2" fmla="*/ 2538383 w 2639609"/>
                <a:gd name="connsiteY2" fmla="*/ 981822 h 3429001"/>
                <a:gd name="connsiteX3" fmla="*/ 2538383 w 2639609"/>
                <a:gd name="connsiteY3" fmla="*/ 1737691 h 3429001"/>
                <a:gd name="connsiteX4" fmla="*/ 1780086 w 2639609"/>
                <a:gd name="connsiteY4" fmla="*/ 3051067 h 3429001"/>
                <a:gd name="connsiteX5" fmla="*/ 1125571 w 2639609"/>
                <a:gd name="connsiteY5" fmla="*/ 3429001 h 3429001"/>
                <a:gd name="connsiteX6" fmla="*/ 0 w 2639609"/>
                <a:gd name="connsiteY6" fmla="*/ 3429001 h 3429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39609" h="3429001">
                  <a:moveTo>
                    <a:pt x="0" y="0"/>
                  </a:moveTo>
                  <a:lnTo>
                    <a:pt x="1971609" y="0"/>
                  </a:lnTo>
                  <a:lnTo>
                    <a:pt x="2538383" y="981822"/>
                  </a:lnTo>
                  <a:cubicBezTo>
                    <a:pt x="2673351" y="1215715"/>
                    <a:pt x="2673351" y="1503798"/>
                    <a:pt x="2538383" y="1737691"/>
                  </a:cubicBezTo>
                  <a:lnTo>
                    <a:pt x="1780086" y="3051067"/>
                  </a:lnTo>
                  <a:cubicBezTo>
                    <a:pt x="1645119" y="3284958"/>
                    <a:pt x="1395633" y="3429001"/>
                    <a:pt x="1125571" y="3429001"/>
                  </a:cubicBezTo>
                  <a:lnTo>
                    <a:pt x="0" y="3429001"/>
                  </a:lnTo>
                  <a:close/>
                </a:path>
              </a:pathLst>
            </a:custGeom>
            <a:solidFill>
              <a:schemeClr val="accent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" name="任意多边形 9"/>
            <p:cNvSpPr/>
            <p:nvPr/>
          </p:nvSpPr>
          <p:spPr>
            <a:xfrm>
              <a:off x="11306939" y="5902503"/>
              <a:ext cx="885060" cy="955497"/>
            </a:xfrm>
            <a:custGeom>
              <a:avLst/>
              <a:gdLst>
                <a:gd name="connsiteX0" fmla="*/ 1120304 w 2342892"/>
                <a:gd name="connsiteY0" fmla="*/ 0 h 2529350"/>
                <a:gd name="connsiteX1" fmla="*/ 2242404 w 2342892"/>
                <a:gd name="connsiteY1" fmla="*/ 0 h 2529350"/>
                <a:gd name="connsiteX2" fmla="*/ 2316485 w 2342892"/>
                <a:gd name="connsiteY2" fmla="*/ 4918 h 2529350"/>
                <a:gd name="connsiteX3" fmla="*/ 2342892 w 2342892"/>
                <a:gd name="connsiteY3" fmla="*/ 10225 h 2529350"/>
                <a:gd name="connsiteX4" fmla="*/ 2342892 w 2342892"/>
                <a:gd name="connsiteY4" fmla="*/ 2529350 h 2529350"/>
                <a:gd name="connsiteX5" fmla="*/ 489863 w 2342892"/>
                <a:gd name="connsiteY5" fmla="*/ 2529350 h 2529350"/>
                <a:gd name="connsiteX6" fmla="*/ 74895 w 2342892"/>
                <a:gd name="connsiteY6" fmla="*/ 1810622 h 2529350"/>
                <a:gd name="connsiteX7" fmla="*/ 74895 w 2342892"/>
                <a:gd name="connsiteY7" fmla="*/ 1251370 h 2529350"/>
                <a:gd name="connsiteX8" fmla="*/ 635945 w 2342892"/>
                <a:gd name="connsiteY8" fmla="*/ 279627 h 2529350"/>
                <a:gd name="connsiteX9" fmla="*/ 1120304 w 2342892"/>
                <a:gd name="connsiteY9" fmla="*/ 0 h 2529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42892" h="2529350">
                  <a:moveTo>
                    <a:pt x="1120304" y="0"/>
                  </a:moveTo>
                  <a:lnTo>
                    <a:pt x="2242404" y="0"/>
                  </a:lnTo>
                  <a:cubicBezTo>
                    <a:pt x="2267381" y="0"/>
                    <a:pt x="2292120" y="1666"/>
                    <a:pt x="2316485" y="4918"/>
                  </a:cubicBezTo>
                  <a:lnTo>
                    <a:pt x="2342892" y="10225"/>
                  </a:lnTo>
                  <a:lnTo>
                    <a:pt x="2342892" y="2529350"/>
                  </a:lnTo>
                  <a:lnTo>
                    <a:pt x="489863" y="2529350"/>
                  </a:lnTo>
                  <a:lnTo>
                    <a:pt x="74895" y="1810622"/>
                  </a:lnTo>
                  <a:cubicBezTo>
                    <a:pt x="-24965" y="1637570"/>
                    <a:pt x="-24965" y="1424422"/>
                    <a:pt x="74895" y="1251370"/>
                  </a:cubicBezTo>
                  <a:lnTo>
                    <a:pt x="635945" y="279627"/>
                  </a:lnTo>
                  <a:cubicBezTo>
                    <a:pt x="735900" y="106574"/>
                    <a:pt x="920489" y="0"/>
                    <a:pt x="1120304" y="0"/>
                  </a:cubicBezTo>
                  <a:close/>
                </a:path>
              </a:pathLst>
            </a:custGeom>
            <a:solidFill>
              <a:schemeClr val="accent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2" name="任意多边形 11"/>
            <p:cNvSpPr/>
            <p:nvPr/>
          </p:nvSpPr>
          <p:spPr>
            <a:xfrm rot="5400000">
              <a:off x="11594477" y="5759439"/>
              <a:ext cx="309983" cy="350481"/>
            </a:xfrm>
            <a:custGeom>
              <a:avLst/>
              <a:gdLst>
                <a:gd name="connsiteX0" fmla="*/ 1496663 w 1635382"/>
                <a:gd name="connsiteY0" fmla="*/ 679532 h 1849045"/>
                <a:gd name="connsiteX1" fmla="*/ 432721 w 1635382"/>
                <a:gd name="connsiteY1" fmla="*/ 41167 h 1849045"/>
                <a:gd name="connsiteX2" fmla="*/ 0 w 1635382"/>
                <a:gd name="connsiteY2" fmla="*/ 286245 h 1849045"/>
                <a:gd name="connsiteX3" fmla="*/ 0 w 1635382"/>
                <a:gd name="connsiteY3" fmla="*/ 1562881 h 1849045"/>
                <a:gd name="connsiteX4" fmla="*/ 432721 w 1635382"/>
                <a:gd name="connsiteY4" fmla="*/ 1807864 h 1849045"/>
                <a:gd name="connsiteX5" fmla="*/ 1496568 w 1635382"/>
                <a:gd name="connsiteY5" fmla="*/ 1169594 h 1849045"/>
                <a:gd name="connsiteX6" fmla="*/ 1496663 w 1635382"/>
                <a:gd name="connsiteY6" fmla="*/ 679532 h 1849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35382" h="1849045">
                  <a:moveTo>
                    <a:pt x="1496663" y="679532"/>
                  </a:moveTo>
                  <a:lnTo>
                    <a:pt x="432721" y="41167"/>
                  </a:lnTo>
                  <a:cubicBezTo>
                    <a:pt x="242316" y="-73133"/>
                    <a:pt x="0" y="64122"/>
                    <a:pt x="0" y="286245"/>
                  </a:cubicBezTo>
                  <a:lnTo>
                    <a:pt x="0" y="1562881"/>
                  </a:lnTo>
                  <a:cubicBezTo>
                    <a:pt x="0" y="1785004"/>
                    <a:pt x="242316" y="1922164"/>
                    <a:pt x="432721" y="1807864"/>
                  </a:cubicBezTo>
                  <a:lnTo>
                    <a:pt x="1496568" y="1169594"/>
                  </a:lnTo>
                  <a:cubicBezTo>
                    <a:pt x="1681639" y="1058532"/>
                    <a:pt x="1681639" y="790499"/>
                    <a:pt x="1496663" y="679532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8100000" scaled="1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3" name="任意多边形 12"/>
            <p:cNvSpPr/>
            <p:nvPr/>
          </p:nvSpPr>
          <p:spPr>
            <a:xfrm>
              <a:off x="10067991" y="6392253"/>
              <a:ext cx="1238948" cy="465745"/>
            </a:xfrm>
            <a:custGeom>
              <a:avLst/>
              <a:gdLst>
                <a:gd name="connsiteX0" fmla="*/ 786519 w 2454668"/>
                <a:gd name="connsiteY0" fmla="*/ 0 h 922758"/>
                <a:gd name="connsiteX1" fmla="*/ 1668292 w 2454668"/>
                <a:gd name="connsiteY1" fmla="*/ 0 h 922758"/>
                <a:gd name="connsiteX2" fmla="*/ 2048837 w 2454668"/>
                <a:gd name="connsiteY2" fmla="*/ 219737 h 922758"/>
                <a:gd name="connsiteX3" fmla="*/ 2454668 w 2454668"/>
                <a:gd name="connsiteY3" fmla="*/ 922758 h 922758"/>
                <a:gd name="connsiteX4" fmla="*/ 0 w 2454668"/>
                <a:gd name="connsiteY4" fmla="*/ 922758 h 922758"/>
                <a:gd name="connsiteX5" fmla="*/ 405899 w 2454668"/>
                <a:gd name="connsiteY5" fmla="*/ 219737 h 922758"/>
                <a:gd name="connsiteX6" fmla="*/ 786519 w 2454668"/>
                <a:gd name="connsiteY6" fmla="*/ 0 h 922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54668" h="922757">
                  <a:moveTo>
                    <a:pt x="786519" y="0"/>
                  </a:moveTo>
                  <a:lnTo>
                    <a:pt x="1668292" y="0"/>
                  </a:lnTo>
                  <a:cubicBezTo>
                    <a:pt x="1825310" y="0"/>
                    <a:pt x="1970365" y="83748"/>
                    <a:pt x="2048837" y="219737"/>
                  </a:cubicBezTo>
                  <a:lnTo>
                    <a:pt x="2454668" y="922758"/>
                  </a:lnTo>
                  <a:lnTo>
                    <a:pt x="0" y="922758"/>
                  </a:lnTo>
                  <a:lnTo>
                    <a:pt x="405899" y="219737"/>
                  </a:lnTo>
                  <a:cubicBezTo>
                    <a:pt x="484446" y="83748"/>
                    <a:pt x="629501" y="0"/>
                    <a:pt x="786519" y="0"/>
                  </a:cubicBezTo>
                  <a:close/>
                </a:path>
              </a:pathLst>
            </a:custGeom>
            <a:solidFill>
              <a:schemeClr val="accent2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400" b="1">
                <a:solidFill>
                  <a:schemeClr val="tx1"/>
                </a:solidFill>
              </a:endParaRPr>
            </a:p>
          </p:txBody>
        </p:sp>
        <p:sp>
          <p:nvSpPr>
            <p:cNvPr id="15" name="任意多边形 14"/>
            <p:cNvSpPr/>
            <p:nvPr/>
          </p:nvSpPr>
          <p:spPr>
            <a:xfrm rot="1800000">
              <a:off x="218077" y="883369"/>
              <a:ext cx="414745" cy="468930"/>
            </a:xfrm>
            <a:custGeom>
              <a:avLst/>
              <a:gdLst>
                <a:gd name="connsiteX0" fmla="*/ 1496663 w 1635382"/>
                <a:gd name="connsiteY0" fmla="*/ 679532 h 1849045"/>
                <a:gd name="connsiteX1" fmla="*/ 432721 w 1635382"/>
                <a:gd name="connsiteY1" fmla="*/ 41167 h 1849045"/>
                <a:gd name="connsiteX2" fmla="*/ 0 w 1635382"/>
                <a:gd name="connsiteY2" fmla="*/ 286245 h 1849045"/>
                <a:gd name="connsiteX3" fmla="*/ 0 w 1635382"/>
                <a:gd name="connsiteY3" fmla="*/ 1562881 h 1849045"/>
                <a:gd name="connsiteX4" fmla="*/ 432721 w 1635382"/>
                <a:gd name="connsiteY4" fmla="*/ 1807864 h 1849045"/>
                <a:gd name="connsiteX5" fmla="*/ 1496568 w 1635382"/>
                <a:gd name="connsiteY5" fmla="*/ 1169594 h 1849045"/>
                <a:gd name="connsiteX6" fmla="*/ 1496663 w 1635382"/>
                <a:gd name="connsiteY6" fmla="*/ 679532 h 1849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35382" h="1849045">
                  <a:moveTo>
                    <a:pt x="1496663" y="679532"/>
                  </a:moveTo>
                  <a:lnTo>
                    <a:pt x="432721" y="41167"/>
                  </a:lnTo>
                  <a:cubicBezTo>
                    <a:pt x="242316" y="-73133"/>
                    <a:pt x="0" y="64122"/>
                    <a:pt x="0" y="286245"/>
                  </a:cubicBezTo>
                  <a:lnTo>
                    <a:pt x="0" y="1562881"/>
                  </a:lnTo>
                  <a:cubicBezTo>
                    <a:pt x="0" y="1785004"/>
                    <a:pt x="242316" y="1922164"/>
                    <a:pt x="432721" y="1807864"/>
                  </a:cubicBezTo>
                  <a:lnTo>
                    <a:pt x="1496568" y="1169594"/>
                  </a:lnTo>
                  <a:cubicBezTo>
                    <a:pt x="1681639" y="1058532"/>
                    <a:pt x="1681639" y="790499"/>
                    <a:pt x="1496663" y="67953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2">
                    <a:alpha val="96000"/>
                  </a:schemeClr>
                </a:gs>
              </a:gsLst>
              <a:lin ang="8100000" scaled="1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0400" y="128587"/>
            <a:ext cx="10858500" cy="9001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lvl="0"/>
            <a:r>
              <a:rPr lang="zh-CN" altLang="en-US"/>
              <a:t>Click to add title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60400" y="1130300"/>
            <a:ext cx="10858500" cy="5003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Click to add text</a:t>
            </a:r>
            <a:endParaRPr lang="en-US"/>
          </a:p>
          <a:p>
            <a:pPr lvl="1"/>
            <a:r>
              <a:rPr lang="zh-CN" altLang="en-US"/>
              <a:t>Second level</a:t>
            </a:r>
            <a:endParaRPr lang="en-US"/>
          </a:p>
          <a:p>
            <a:pPr lvl="2"/>
            <a:r>
              <a:rPr lang="zh-CN" altLang="en-US"/>
              <a:t>Third level</a:t>
            </a:r>
            <a:endParaRPr lang="en-US"/>
          </a:p>
          <a:p>
            <a:pPr lvl="3"/>
            <a:r>
              <a:rPr lang="zh-CN" altLang="en-US"/>
              <a:t>Fourth level</a:t>
            </a:r>
            <a:endParaRPr lang="en-US"/>
          </a:p>
          <a:p>
            <a:pPr lvl="4"/>
            <a:r>
              <a:rPr lang="zh-CN" altLang="en-US"/>
              <a:t>Fifth level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718050" y="6409690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660399" y="6409690"/>
            <a:ext cx="3657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7861300" y="6409690"/>
            <a:ext cx="3657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B1146-E542-4D4E-B8E9-6919A11DDD4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ransition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0" Type="http://schemas.openxmlformats.org/officeDocument/2006/relationships/slideLayout" Target="../slideLayouts/slideLayout5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 descr="3312bd28-c910-4c9c-9b6d-4db10b75b905"/>
          <p:cNvSpPr>
            <a:spLocks noGrp="1"/>
          </p:cNvSpPr>
          <p:nvPr>
            <p:ph type="ctrTitle" hasCustomPrompt="1"/>
          </p:nvPr>
        </p:nvSpPr>
        <p:spPr>
          <a:xfrm>
            <a:off x="565785" y="640715"/>
            <a:ext cx="9866630" cy="2787650"/>
          </a:xfrm>
        </p:spPr>
        <p:txBody>
          <a:bodyPr anchor="ctr" anchorCtr="0">
            <a:normAutofit/>
          </a:bodyPr>
          <a:lstStyle/>
          <a:p>
            <a:pPr algn="ctr"/>
            <a:r>
              <a:rPr lang="zh-CN" altLang="en-US" sz="4800" dirty="0"/>
              <a:t>《个别教育计划的理论与实践》</a:t>
            </a:r>
            <a:br>
              <a:rPr lang="zh-CN" altLang="en-US" sz="4800" dirty="0"/>
            </a:br>
            <a:br>
              <a:rPr lang="zh-CN" altLang="en-US" sz="4800" dirty="0"/>
            </a:br>
            <a:r>
              <a:rPr lang="zh-CN" altLang="en-US" sz="4800" dirty="0"/>
              <a:t>学习心得体会</a:t>
            </a:r>
            <a:endParaRPr lang="zh-CN" altLang="en-US" sz="4800" dirty="0"/>
          </a:p>
        </p:txBody>
      </p:sp>
      <p:sp>
        <p:nvSpPr>
          <p:cNvPr id="7" name="文本占位符 6" descr="e1cf5e0a-8977-4be8-a2c3-35606bae9d31"/>
          <p:cNvSpPr>
            <a:spLocks noGrp="1"/>
          </p:cNvSpPr>
          <p:nvPr>
            <p:ph type="body" sz="quarter" idx="14" hasCustomPrompt="1"/>
          </p:nvPr>
        </p:nvSpPr>
        <p:spPr>
          <a:xfrm>
            <a:off x="1970405" y="4493260"/>
            <a:ext cx="7389495" cy="643255"/>
          </a:xfrm>
        </p:spPr>
        <p:txBody>
          <a:bodyPr>
            <a:noAutofit/>
          </a:bodyPr>
          <a:lstStyle/>
          <a:p>
            <a:pPr algn="ctr"/>
            <a:r>
              <a:rPr lang="zh-CN" sz="1900" dirty="0"/>
              <a:t>泰兴市特殊教育学校</a:t>
            </a:r>
            <a:r>
              <a:rPr lang="en-US" altLang="zh-CN" sz="1900" dirty="0"/>
              <a:t>     </a:t>
            </a:r>
            <a:r>
              <a:rPr lang="zh-CN" altLang="en-US" sz="1900" dirty="0"/>
              <a:t>季向阳</a:t>
            </a:r>
            <a:endParaRPr lang="zh-CN" altLang="en-US" sz="1900" dirty="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descr="e791d7e1-d22c-45e5-b942-2e4cf16b6afb"/>
          <p:cNvSpPr>
            <a:spLocks noGrp="1"/>
          </p:cNvSpPr>
          <p:nvPr>
            <p:ph type="title" hasCustomPrompt="1"/>
          </p:nvPr>
        </p:nvSpPr>
        <p:spPr>
          <a:xfrm>
            <a:off x="666750" y="1558925"/>
            <a:ext cx="10858500" cy="3429000"/>
          </a:xfrm>
        </p:spPr>
        <p:txBody>
          <a:bodyPr anchor="ctr" anchorCtr="0">
            <a:normAutofit fontScale="90000"/>
          </a:bodyPr>
          <a:lstStyle/>
          <a:p>
            <a:pPr marL="0" indent="0" algn="l" fontAlgn="auto">
              <a:lnSpc>
                <a:spcPct val="150000"/>
              </a:lnSpc>
            </a:pPr>
            <a:r>
              <a:rPr lang="en-US" altLang="zh-CN" dirty="0"/>
              <a:t>  </a:t>
            </a:r>
            <a:r>
              <a:rPr lang="zh-CN" altLang="en-US" dirty="0"/>
              <a:t>难点二：目标的科学性与可操作性</a:t>
            </a:r>
            <a:br>
              <a:rPr lang="zh-CN" altLang="en-US" dirty="0"/>
            </a:br>
            <a:r>
              <a:rPr lang="en-US" altLang="zh-CN" dirty="0"/>
              <a:t> </a:t>
            </a:r>
            <a:br>
              <a:rPr lang="en-US" altLang="zh-CN" dirty="0"/>
            </a:br>
            <a:r>
              <a:rPr lang="en-US" altLang="zh-CN" dirty="0"/>
              <a:t>        </a:t>
            </a:r>
            <a:r>
              <a:rPr lang="zh-CN" altLang="en-US" dirty="0"/>
              <a:t>制定目标时，常见的问题是</a:t>
            </a:r>
            <a:r>
              <a:rPr lang="en-US" altLang="zh-CN" dirty="0"/>
              <a:t>“</a:t>
            </a:r>
            <a:r>
              <a:rPr lang="zh-CN" altLang="en-US" dirty="0"/>
              <a:t>过高或过低</a:t>
            </a:r>
            <a:r>
              <a:rPr lang="en-US" altLang="zh-CN" dirty="0"/>
              <a:t>”“</a:t>
            </a:r>
            <a:r>
              <a:rPr lang="zh-CN" altLang="en-US" dirty="0"/>
              <a:t>模糊不具体</a:t>
            </a:r>
            <a:r>
              <a:rPr lang="en-US" altLang="zh-CN" dirty="0"/>
              <a:t>”</a:t>
            </a:r>
            <a:r>
              <a:rPr lang="zh-CN" altLang="en-US" dirty="0"/>
              <a:t>。书中强调，目标需符合</a:t>
            </a:r>
            <a:r>
              <a:rPr lang="en-US" altLang="zh-CN" dirty="0"/>
              <a:t>“SMART</a:t>
            </a:r>
            <a:r>
              <a:rPr lang="zh-CN" altLang="en-US" dirty="0"/>
              <a:t>原则</a:t>
            </a:r>
            <a:r>
              <a:rPr lang="en-US" altLang="zh-CN" dirty="0"/>
              <a:t>”</a:t>
            </a:r>
            <a:r>
              <a:rPr lang="zh-CN" altLang="en-US" dirty="0"/>
              <a:t>：具体（</a:t>
            </a:r>
            <a:r>
              <a:rPr lang="en-US" altLang="zh-CN" dirty="0"/>
              <a:t>Specific</a:t>
            </a:r>
            <a:r>
              <a:rPr lang="zh-CN" altLang="en-US" dirty="0"/>
              <a:t>）、可衡量（</a:t>
            </a:r>
            <a:r>
              <a:rPr lang="en-US" altLang="zh-CN" dirty="0"/>
              <a:t>Measurable</a:t>
            </a:r>
            <a:r>
              <a:rPr lang="zh-CN" altLang="en-US" dirty="0"/>
              <a:t>）、可实现（</a:t>
            </a:r>
            <a:r>
              <a:rPr lang="en-US" altLang="zh-CN" dirty="0"/>
              <a:t>Achievable</a:t>
            </a:r>
            <a:r>
              <a:rPr lang="zh-CN" altLang="en-US" dirty="0"/>
              <a:t>）、相关性（</a:t>
            </a:r>
            <a:r>
              <a:rPr lang="en-US" altLang="zh-CN" dirty="0"/>
              <a:t>Relevant</a:t>
            </a:r>
            <a:r>
              <a:rPr lang="zh-CN" altLang="en-US" dirty="0"/>
              <a:t>）、时限性（</a:t>
            </a:r>
            <a:r>
              <a:rPr lang="en-US" altLang="zh-CN" dirty="0"/>
              <a:t>Time-bound</a:t>
            </a:r>
            <a:r>
              <a:rPr lang="zh-CN" altLang="en-US" dirty="0"/>
              <a:t>）。例如，将</a:t>
            </a:r>
            <a:r>
              <a:rPr lang="en-US" altLang="zh-CN" dirty="0"/>
              <a:t>“</a:t>
            </a:r>
            <a:r>
              <a:rPr lang="zh-CN" altLang="en-US" dirty="0"/>
              <a:t>提高语言能力</a:t>
            </a:r>
            <a:r>
              <a:rPr lang="en-US" altLang="zh-CN" dirty="0"/>
              <a:t>”</a:t>
            </a:r>
            <a:r>
              <a:rPr lang="zh-CN" altLang="en-US" dirty="0"/>
              <a:t>改为</a:t>
            </a:r>
            <a:r>
              <a:rPr lang="en-US" altLang="zh-CN" dirty="0"/>
              <a:t>“</a:t>
            </a:r>
            <a:r>
              <a:rPr lang="zh-CN" altLang="en-US" dirty="0"/>
              <a:t>本学期内能主动使用</a:t>
            </a:r>
            <a:r>
              <a:rPr lang="en-US" altLang="zh-CN" dirty="0"/>
              <a:t>5</a:t>
            </a:r>
            <a:r>
              <a:rPr lang="zh-CN" altLang="en-US" dirty="0"/>
              <a:t>个日常问候语（如</a:t>
            </a:r>
            <a:r>
              <a:rPr lang="en-US" altLang="zh-CN" dirty="0"/>
              <a:t>‘</a:t>
            </a:r>
            <a:r>
              <a:rPr lang="zh-CN" altLang="en-US" dirty="0"/>
              <a:t>你好</a:t>
            </a:r>
            <a:r>
              <a:rPr lang="en-US" altLang="zh-CN" dirty="0"/>
              <a:t>’‘</a:t>
            </a:r>
            <a:r>
              <a:rPr lang="zh-CN" altLang="en-US" dirty="0"/>
              <a:t>谢谢</a:t>
            </a:r>
            <a:r>
              <a:rPr lang="en-US" altLang="zh-CN" dirty="0"/>
              <a:t>’</a:t>
            </a:r>
            <a:r>
              <a:rPr lang="zh-CN" altLang="en-US" dirty="0"/>
              <a:t>），在</a:t>
            </a:r>
            <a:r>
              <a:rPr lang="en-US" altLang="zh-CN" dirty="0"/>
              <a:t>3</a:t>
            </a:r>
            <a:r>
              <a:rPr lang="zh-CN" altLang="en-US" dirty="0"/>
              <a:t>次社交情境中正确应用</a:t>
            </a:r>
            <a:r>
              <a:rPr lang="en-US" altLang="zh-CN" dirty="0"/>
              <a:t>”</a:t>
            </a:r>
            <a:r>
              <a:rPr lang="zh-CN" altLang="en-US" dirty="0"/>
              <a:t>，既具体又可评估。</a:t>
            </a:r>
            <a:endParaRPr lang="zh-CN" altLang="en-US" dirty="0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descr="e791d7e1-d22c-45e5-b942-2e4cf16b6afb"/>
          <p:cNvSpPr>
            <a:spLocks noGrp="1"/>
          </p:cNvSpPr>
          <p:nvPr>
            <p:ph type="title" hasCustomPrompt="1"/>
          </p:nvPr>
        </p:nvSpPr>
        <p:spPr>
          <a:xfrm>
            <a:off x="666750" y="1558925"/>
            <a:ext cx="10858500" cy="3429000"/>
          </a:xfrm>
        </p:spPr>
        <p:txBody>
          <a:bodyPr anchor="ctr" anchorCtr="0">
            <a:normAutofit fontScale="90000"/>
          </a:bodyPr>
          <a:lstStyle/>
          <a:p>
            <a:pPr marL="0" indent="0" algn="l" fontAlgn="auto">
              <a:lnSpc>
                <a:spcPct val="150000"/>
              </a:lnSpc>
            </a:pPr>
            <a:r>
              <a:rPr lang="en-US" altLang="zh-CN" dirty="0"/>
              <a:t> </a:t>
            </a:r>
            <a:r>
              <a:rPr lang="zh-CN" altLang="en-US" dirty="0"/>
              <a:t>难点三：执行中的灵活性与持续性</a:t>
            </a:r>
            <a:br>
              <a:rPr lang="zh-CN" altLang="en-US" dirty="0"/>
            </a:br>
            <a:r>
              <a:rPr lang="en-US" altLang="zh-CN" dirty="0"/>
              <a:t> </a:t>
            </a:r>
            <a:br>
              <a:rPr lang="en-US" altLang="zh-CN" dirty="0"/>
            </a:br>
            <a:r>
              <a:rPr lang="en-US" altLang="zh-CN" dirty="0"/>
              <a:t>        </a:t>
            </a:r>
            <a:r>
              <a:rPr lang="zh-CN" altLang="en-US" dirty="0"/>
              <a:t>计划执行常因学生突发状况或教师精力不足而中断。书中提到</a:t>
            </a:r>
            <a:r>
              <a:rPr lang="en-US" altLang="zh-CN" dirty="0"/>
              <a:t>“</a:t>
            </a:r>
            <a:r>
              <a:rPr lang="zh-CN" altLang="en-US" dirty="0"/>
              <a:t>弹性调整机制</a:t>
            </a:r>
            <a:r>
              <a:rPr lang="en-US" altLang="zh-CN" dirty="0"/>
              <a:t>”</a:t>
            </a:r>
            <a:r>
              <a:rPr lang="zh-CN" altLang="en-US" dirty="0"/>
              <a:t>：每月召开计划执行会议，根据学生进展调整方案。如某智力障碍学生原定</a:t>
            </a:r>
            <a:r>
              <a:rPr lang="en-US" altLang="zh-CN" dirty="0"/>
              <a:t>“</a:t>
            </a:r>
            <a:r>
              <a:rPr lang="zh-CN" altLang="en-US" dirty="0"/>
              <a:t>半年内掌握</a:t>
            </a:r>
            <a:r>
              <a:rPr lang="en-US" altLang="zh-CN" dirty="0"/>
              <a:t>10</a:t>
            </a:r>
            <a:r>
              <a:rPr lang="zh-CN" altLang="en-US" dirty="0"/>
              <a:t>以内加减法</a:t>
            </a:r>
            <a:r>
              <a:rPr lang="en-US" altLang="zh-CN" dirty="0"/>
              <a:t>”</a:t>
            </a:r>
            <a:r>
              <a:rPr lang="zh-CN" altLang="en-US" dirty="0"/>
              <a:t>，但执行中发现其对实物操作更敏感，教师及时将教学工具从数字卡片改为积木，进度反而加快。此外，书中强调</a:t>
            </a:r>
            <a:r>
              <a:rPr lang="en-US" altLang="zh-CN" dirty="0"/>
              <a:t>“</a:t>
            </a:r>
            <a:r>
              <a:rPr lang="zh-CN" altLang="en-US" dirty="0"/>
              <a:t>教师赋能</a:t>
            </a:r>
            <a:r>
              <a:rPr lang="en-US" altLang="zh-CN" dirty="0"/>
              <a:t>”</a:t>
            </a:r>
            <a:r>
              <a:rPr lang="zh-CN" altLang="en-US" dirty="0"/>
              <a:t>的重要性，通过定期培训提升教师的个别化教学能力，避免计划沦为</a:t>
            </a:r>
            <a:r>
              <a:rPr lang="en-US" altLang="zh-CN" dirty="0"/>
              <a:t>“</a:t>
            </a:r>
            <a:r>
              <a:rPr lang="zh-CN" altLang="en-US" dirty="0"/>
              <a:t>形式主义</a:t>
            </a:r>
            <a:r>
              <a:rPr lang="en-US" altLang="zh-CN" dirty="0"/>
              <a:t>”</a:t>
            </a:r>
            <a:r>
              <a:rPr lang="zh-CN" altLang="en-US" dirty="0"/>
              <a:t>。</a:t>
            </a:r>
            <a:endParaRPr lang="zh-CN" altLang="en-US" dirty="0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 descr="e716bc7d-cb17-4c26-99b4-45950d1a0617"/>
          <p:cNvSpPr>
            <a:spLocks noGrp="1"/>
          </p:cNvSpPr>
          <p:nvPr>
            <p:ph type="title" hasCustomPrompt="1"/>
          </p:nvPr>
        </p:nvSpPr>
        <p:spPr>
          <a:xfrm>
            <a:off x="4240530" y="2002790"/>
            <a:ext cx="7278370" cy="1840865"/>
          </a:xfrm>
        </p:spPr>
        <p:txBody>
          <a:bodyPr anchor="ctr" anchorCtr="0">
            <a:normAutofit/>
          </a:bodyPr>
          <a:lstStyle/>
          <a:p>
            <a:pPr algn="ctr"/>
            <a:r>
              <a:rPr lang="zh-CN" altLang="en-US" dirty="0"/>
              <a:t>三、教育思考：</a:t>
            </a:r>
            <a:br>
              <a:rPr lang="zh-CN" altLang="en-US" dirty="0"/>
            </a:br>
            <a:br>
              <a:rPr lang="zh-CN" altLang="en-US" dirty="0"/>
            </a:br>
            <a:r>
              <a:rPr lang="zh-CN" altLang="en-US" dirty="0"/>
              <a:t>个别化教育背后的</a:t>
            </a:r>
            <a:r>
              <a:rPr lang="en-US" altLang="zh-CN" dirty="0"/>
              <a:t>“</a:t>
            </a:r>
            <a:r>
              <a:rPr lang="zh-CN" altLang="en-US" dirty="0"/>
              <a:t>人文关怀</a:t>
            </a:r>
            <a:r>
              <a:rPr lang="en-US" altLang="zh-CN" dirty="0"/>
              <a:t>”</a:t>
            </a:r>
            <a:endParaRPr lang="en-US" altLang="zh-CN" dirty="0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descr="e791d7e1-d22c-45e5-b942-2e4cf16b6afb"/>
          <p:cNvSpPr>
            <a:spLocks noGrp="1"/>
          </p:cNvSpPr>
          <p:nvPr>
            <p:ph type="title" hasCustomPrompt="1"/>
          </p:nvPr>
        </p:nvSpPr>
        <p:spPr>
          <a:xfrm>
            <a:off x="666750" y="1558925"/>
            <a:ext cx="10858500" cy="3429000"/>
          </a:xfrm>
        </p:spPr>
        <p:txBody>
          <a:bodyPr anchor="ctr" anchorCtr="0">
            <a:normAutofit fontScale="90000"/>
          </a:bodyPr>
          <a:lstStyle/>
          <a:p>
            <a:pPr marL="0" indent="0" algn="l" fontAlgn="auto">
              <a:lnSpc>
                <a:spcPct val="150000"/>
              </a:lnSpc>
            </a:pPr>
            <a:r>
              <a:rPr lang="en-US" altLang="zh-CN" dirty="0"/>
              <a:t>       </a:t>
            </a:r>
            <a:r>
              <a:rPr lang="zh-CN" altLang="en-US" dirty="0"/>
              <a:t>读完整本书，最触动我的不是复杂的理论或流程，而是字里行间流淌的</a:t>
            </a:r>
            <a:r>
              <a:rPr lang="en-US" altLang="zh-CN" dirty="0"/>
              <a:t>“</a:t>
            </a:r>
            <a:r>
              <a:rPr lang="zh-CN" altLang="en-US" dirty="0"/>
              <a:t>人文关怀</a:t>
            </a:r>
            <a:r>
              <a:rPr lang="en-US" altLang="zh-CN" dirty="0"/>
              <a:t>”</a:t>
            </a:r>
            <a:r>
              <a:rPr lang="zh-CN" altLang="en-US" dirty="0"/>
              <a:t>。个别教育计划的终极目标，不仅是让学生</a:t>
            </a:r>
            <a:r>
              <a:rPr lang="en-US" altLang="zh-CN" dirty="0"/>
              <a:t>“</a:t>
            </a:r>
            <a:r>
              <a:rPr lang="zh-CN" altLang="en-US" dirty="0"/>
              <a:t>学会知识</a:t>
            </a:r>
            <a:r>
              <a:rPr lang="en-US" altLang="zh-CN" dirty="0"/>
              <a:t>”</a:t>
            </a:r>
            <a:r>
              <a:rPr lang="zh-CN" altLang="en-US" dirty="0"/>
              <a:t>，更是让他们</a:t>
            </a:r>
            <a:r>
              <a:rPr lang="en-US" altLang="zh-CN" dirty="0"/>
              <a:t>“</a:t>
            </a:r>
            <a:r>
              <a:rPr lang="zh-CN" altLang="en-US" dirty="0"/>
              <a:t>有尊严地生活</a:t>
            </a:r>
            <a:r>
              <a:rPr lang="en-US" altLang="zh-CN" dirty="0"/>
              <a:t>”</a:t>
            </a:r>
            <a:r>
              <a:rPr lang="zh-CN" altLang="en-US" dirty="0"/>
              <a:t>。</a:t>
            </a:r>
            <a:r>
              <a:rPr lang="en-US" altLang="zh-CN" dirty="0"/>
              <a:t> </a:t>
            </a:r>
            <a:br>
              <a:rPr lang="en-US" altLang="zh-CN" dirty="0"/>
            </a:br>
            <a:r>
              <a:rPr lang="en-US" altLang="zh-CN" dirty="0"/>
              <a:t>      </a:t>
            </a:r>
            <a:r>
              <a:rPr lang="zh-CN" altLang="en-US" dirty="0"/>
              <a:t>书中有一个案例让我印象深刻：某特殊学校为一名重度智障学生制定计划时，没有聚焦</a:t>
            </a:r>
            <a:r>
              <a:rPr lang="en-US" altLang="zh-CN" dirty="0"/>
              <a:t>“</a:t>
            </a:r>
            <a:r>
              <a:rPr lang="zh-CN" altLang="en-US" dirty="0"/>
              <a:t>学术目标</a:t>
            </a:r>
            <a:r>
              <a:rPr lang="en-US" altLang="zh-CN" dirty="0"/>
              <a:t>”</a:t>
            </a:r>
            <a:r>
              <a:rPr lang="zh-CN" altLang="en-US" dirty="0"/>
              <a:t>，而是围绕</a:t>
            </a:r>
            <a:r>
              <a:rPr lang="en-US" altLang="zh-CN" dirty="0"/>
              <a:t>“</a:t>
            </a:r>
            <a:r>
              <a:rPr lang="zh-CN" altLang="en-US" dirty="0"/>
              <a:t>生活自理</a:t>
            </a:r>
            <a:r>
              <a:rPr lang="en-US" altLang="zh-CN" dirty="0"/>
              <a:t>”</a:t>
            </a:r>
            <a:r>
              <a:rPr lang="zh-CN" altLang="en-US" dirty="0"/>
              <a:t>和</a:t>
            </a:r>
            <a:r>
              <a:rPr lang="en-US" altLang="zh-CN" dirty="0"/>
              <a:t>“</a:t>
            </a:r>
            <a:r>
              <a:rPr lang="zh-CN" altLang="en-US" dirty="0"/>
              <a:t>情绪管理</a:t>
            </a:r>
            <a:r>
              <a:rPr lang="en-US" altLang="zh-CN" dirty="0"/>
              <a:t>”</a:t>
            </a:r>
            <a:r>
              <a:rPr lang="zh-CN" altLang="en-US" dirty="0"/>
              <a:t>设计内容</a:t>
            </a:r>
            <a:r>
              <a:rPr lang="en-US" altLang="zh-CN" dirty="0"/>
              <a:t>—</a:t>
            </a:r>
            <a:r>
              <a:rPr lang="zh-CN" altLang="en-US" dirty="0"/>
              <a:t>学习自己吃饭、表达需求、控制哭闹。一年后，学生虽然仍无法进行复杂思考，但能在家长协助下完成简单日常活动，情绪爆发次数从每天</a:t>
            </a:r>
            <a:r>
              <a:rPr lang="en-US" altLang="zh-CN" dirty="0"/>
              <a:t>5</a:t>
            </a:r>
            <a:r>
              <a:rPr lang="zh-CN" altLang="en-US" dirty="0"/>
              <a:t>次减少到每月</a:t>
            </a:r>
            <a:r>
              <a:rPr lang="en-US" altLang="zh-CN" dirty="0"/>
              <a:t>1</a:t>
            </a:r>
            <a:r>
              <a:rPr lang="zh-CN" altLang="en-US" dirty="0"/>
              <a:t>次。家长在访谈中说：</a:t>
            </a:r>
            <a:r>
              <a:rPr lang="en-US" altLang="zh-CN" dirty="0"/>
              <a:t>“</a:t>
            </a:r>
            <a:r>
              <a:rPr lang="zh-CN" altLang="en-US" dirty="0"/>
              <a:t>孩子现在能对我笑，能安静地坐一会儿，这就是最大的进步。</a:t>
            </a:r>
            <a:r>
              <a:rPr lang="en-US" altLang="zh-CN" dirty="0"/>
              <a:t>”</a:t>
            </a:r>
            <a:endParaRPr lang="en-US" altLang="zh-CN" dirty="0"/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descr="e791d7e1-d22c-45e5-b942-2e4cf16b6afb"/>
          <p:cNvSpPr>
            <a:spLocks noGrp="1"/>
          </p:cNvSpPr>
          <p:nvPr>
            <p:ph type="title" hasCustomPrompt="1"/>
          </p:nvPr>
        </p:nvSpPr>
        <p:spPr>
          <a:xfrm>
            <a:off x="666750" y="1558925"/>
            <a:ext cx="10858500" cy="3429000"/>
          </a:xfrm>
        </p:spPr>
        <p:txBody>
          <a:bodyPr anchor="ctr" anchorCtr="0">
            <a:normAutofit fontScale="90000"/>
          </a:bodyPr>
          <a:lstStyle/>
          <a:p>
            <a:pPr marL="0" indent="0" algn="l" fontAlgn="auto">
              <a:lnSpc>
                <a:spcPct val="150000"/>
              </a:lnSpc>
            </a:pPr>
            <a:r>
              <a:rPr lang="en-US" altLang="zh-CN" dirty="0"/>
              <a:t>       </a:t>
            </a:r>
            <a:r>
              <a:rPr lang="zh-CN" altLang="en-US" dirty="0"/>
              <a:t>这个案例让我反思：特殊教育的</a:t>
            </a:r>
            <a:r>
              <a:rPr lang="en-US" altLang="zh-CN" dirty="0"/>
              <a:t>“</a:t>
            </a:r>
            <a:r>
              <a:rPr lang="zh-CN" altLang="en-US" dirty="0"/>
              <a:t>成功</a:t>
            </a:r>
            <a:r>
              <a:rPr lang="en-US" altLang="zh-CN" dirty="0"/>
              <a:t>”</a:t>
            </a:r>
            <a:r>
              <a:rPr lang="zh-CN" altLang="en-US" dirty="0"/>
              <a:t>不应以标准化的</a:t>
            </a:r>
            <a:r>
              <a:rPr lang="en-US" altLang="zh-CN" dirty="0"/>
              <a:t>“</a:t>
            </a:r>
            <a:r>
              <a:rPr lang="zh-CN" altLang="en-US" dirty="0"/>
              <a:t>成绩</a:t>
            </a:r>
            <a:r>
              <a:rPr lang="en-US" altLang="zh-CN" dirty="0"/>
              <a:t>”</a:t>
            </a:r>
            <a:r>
              <a:rPr lang="zh-CN" altLang="en-US" dirty="0"/>
              <a:t>衡量，而应看学生是否获得了</a:t>
            </a:r>
            <a:r>
              <a:rPr lang="en-US" altLang="zh-CN" dirty="0"/>
              <a:t>“</a:t>
            </a:r>
            <a:r>
              <a:rPr lang="zh-CN" altLang="en-US" dirty="0"/>
              <a:t>更好的生活质量</a:t>
            </a:r>
            <a:r>
              <a:rPr lang="en-US" altLang="zh-CN" dirty="0"/>
              <a:t>”</a:t>
            </a:r>
            <a:r>
              <a:rPr lang="zh-CN" altLang="en-US" dirty="0"/>
              <a:t>。个别教育计划的本质，是通过教育支持，让每个特殊学生都能找到自己在世界上的</a:t>
            </a:r>
            <a:r>
              <a:rPr lang="en-US" altLang="zh-CN" dirty="0"/>
              <a:t>“</a:t>
            </a:r>
            <a:r>
              <a:rPr lang="zh-CN" altLang="en-US" dirty="0"/>
              <a:t>存在价值</a:t>
            </a:r>
            <a:r>
              <a:rPr lang="en-US" altLang="zh-CN" dirty="0"/>
              <a:t>”——</a:t>
            </a:r>
            <a:r>
              <a:rPr lang="zh-CN" altLang="en-US" dirty="0"/>
              <a:t>或许是学会独立生活，或许是掌握一项简单技能，或许只是能与他人进行一次温暖的互动。</a:t>
            </a:r>
            <a:r>
              <a:rPr lang="en-US" altLang="zh-CN" dirty="0"/>
              <a:t> </a:t>
            </a:r>
            <a:br>
              <a:rPr lang="en-US" altLang="zh-CN" dirty="0"/>
            </a:br>
            <a:r>
              <a:rPr lang="en-US" altLang="zh-CN" dirty="0"/>
              <a:t>      </a:t>
            </a:r>
            <a:r>
              <a:rPr lang="zh-CN" altLang="en-US" dirty="0"/>
              <a:t>此外，书中强调</a:t>
            </a:r>
            <a:r>
              <a:rPr lang="en-US" altLang="zh-CN" dirty="0"/>
              <a:t>“</a:t>
            </a:r>
            <a:r>
              <a:rPr lang="zh-CN" altLang="en-US" dirty="0"/>
              <a:t>尊重学生的选择权</a:t>
            </a:r>
            <a:r>
              <a:rPr lang="en-US" altLang="zh-CN" dirty="0"/>
              <a:t>”</a:t>
            </a:r>
            <a:r>
              <a:rPr lang="zh-CN" altLang="en-US" dirty="0"/>
              <a:t>。在计划制定过程中，即使是重度障碍学生，也要通过肢体语言、表情等方式了解其偏好。例如，为自闭症学生选择教学内容时，可提供绘本、玩具、视频等多种选项，观察其注意力倾向，让学生在教育过程中感受到</a:t>
            </a:r>
            <a:r>
              <a:rPr lang="en-US" altLang="zh-CN" dirty="0"/>
              <a:t>“</a:t>
            </a:r>
            <a:r>
              <a:rPr lang="zh-CN" altLang="en-US" dirty="0"/>
              <a:t>被尊重</a:t>
            </a:r>
            <a:r>
              <a:rPr lang="en-US" altLang="zh-CN" dirty="0"/>
              <a:t>”</a:t>
            </a:r>
            <a:r>
              <a:rPr lang="zh-CN" altLang="en-US" dirty="0"/>
              <a:t>。</a:t>
            </a:r>
            <a:endParaRPr lang="zh-CN" altLang="en-US" dirty="0"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 descr="e716bc7d-cb17-4c26-99b4-45950d1a0617"/>
          <p:cNvSpPr>
            <a:spLocks noGrp="1"/>
          </p:cNvSpPr>
          <p:nvPr>
            <p:ph type="title" hasCustomPrompt="1"/>
          </p:nvPr>
        </p:nvSpPr>
        <p:spPr>
          <a:xfrm>
            <a:off x="4240530" y="2002790"/>
            <a:ext cx="7278370" cy="1840865"/>
          </a:xfrm>
        </p:spPr>
        <p:txBody>
          <a:bodyPr anchor="ctr" anchorCtr="0">
            <a:normAutofit/>
          </a:bodyPr>
          <a:lstStyle/>
          <a:p>
            <a:pPr algn="ctr"/>
            <a:r>
              <a:rPr lang="zh-CN" altLang="en-US" dirty="0"/>
              <a:t>四、未来展望：</a:t>
            </a:r>
            <a:br>
              <a:rPr lang="zh-CN" altLang="en-US" dirty="0"/>
            </a:br>
            <a:br>
              <a:rPr lang="zh-CN" altLang="en-US" dirty="0"/>
            </a:br>
            <a:r>
              <a:rPr lang="zh-CN" altLang="en-US" dirty="0"/>
              <a:t>让个别教育计划成为</a:t>
            </a:r>
            <a:r>
              <a:rPr lang="en-US" altLang="zh-CN" dirty="0"/>
              <a:t>“</a:t>
            </a:r>
            <a:r>
              <a:rPr lang="zh-CN" altLang="en-US" dirty="0"/>
              <a:t>常态化实践</a:t>
            </a:r>
            <a:r>
              <a:rPr lang="en-US" altLang="zh-CN" dirty="0"/>
              <a:t>”</a:t>
            </a:r>
            <a:endParaRPr lang="en-US" altLang="zh-CN" dirty="0"/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descr="e791d7e1-d22c-45e5-b942-2e4cf16b6afb"/>
          <p:cNvSpPr>
            <a:spLocks noGrp="1"/>
          </p:cNvSpPr>
          <p:nvPr>
            <p:ph type="title" hasCustomPrompt="1"/>
          </p:nvPr>
        </p:nvSpPr>
        <p:spPr>
          <a:xfrm>
            <a:off x="666750" y="1558925"/>
            <a:ext cx="10858500" cy="3429000"/>
          </a:xfrm>
        </p:spPr>
        <p:txBody>
          <a:bodyPr anchor="ctr" anchorCtr="0">
            <a:normAutofit fontScale="90000"/>
          </a:bodyPr>
          <a:lstStyle/>
          <a:p>
            <a:pPr marL="0" indent="0" algn="l" fontAlgn="auto">
              <a:lnSpc>
                <a:spcPct val="150000"/>
              </a:lnSpc>
            </a:pPr>
            <a:r>
              <a:rPr lang="en-US" altLang="zh-CN" dirty="0"/>
              <a:t>       </a:t>
            </a:r>
            <a:r>
              <a:rPr lang="zh-CN" altLang="en-US" dirty="0"/>
              <a:t>学习这本书后，我对未来的工作有了更清晰的规划：</a:t>
            </a:r>
            <a:r>
              <a:rPr lang="en-US" altLang="zh-CN" dirty="0"/>
              <a:t> </a:t>
            </a:r>
            <a:br>
              <a:rPr lang="en-US" altLang="zh-CN" dirty="0"/>
            </a:br>
            <a:r>
              <a:rPr lang="en-US" altLang="zh-CN" dirty="0"/>
              <a:t>- </a:t>
            </a:r>
            <a:r>
              <a:rPr lang="zh-CN" altLang="en-US" dirty="0"/>
              <a:t>强化评估能力：系统学习动态评估、生态评估等方法，联合心理教师、康复师、家长组建评估团队，确保评估结果的全面性。</a:t>
            </a:r>
            <a:br>
              <a:rPr lang="zh-CN" altLang="en-US" dirty="0"/>
            </a:br>
            <a:r>
              <a:rPr lang="en-US" altLang="zh-CN" dirty="0"/>
              <a:t>- </a:t>
            </a:r>
            <a:r>
              <a:rPr lang="zh-CN" altLang="en-US" dirty="0"/>
              <a:t>优化目标设计：严格遵循</a:t>
            </a:r>
            <a:r>
              <a:rPr lang="en-US" altLang="zh-CN" dirty="0"/>
              <a:t>“SMART</a:t>
            </a:r>
            <a:r>
              <a:rPr lang="zh-CN" altLang="en-US" dirty="0"/>
              <a:t>原则</a:t>
            </a:r>
            <a:r>
              <a:rPr lang="en-US" altLang="zh-CN" dirty="0"/>
              <a:t>”</a:t>
            </a:r>
            <a:r>
              <a:rPr lang="zh-CN" altLang="en-US" dirty="0"/>
              <a:t>，避免目标</a:t>
            </a:r>
            <a:r>
              <a:rPr lang="en-US" altLang="zh-CN" dirty="0"/>
              <a:t>“</a:t>
            </a:r>
            <a:r>
              <a:rPr lang="zh-CN" altLang="en-US" dirty="0"/>
              <a:t>虚化</a:t>
            </a:r>
            <a:r>
              <a:rPr lang="en-US" altLang="zh-CN" dirty="0"/>
              <a:t>”</a:t>
            </a:r>
            <a:r>
              <a:rPr lang="zh-CN" altLang="en-US" dirty="0"/>
              <a:t>，每学期初与家长共同制定</a:t>
            </a:r>
            <a:r>
              <a:rPr lang="en-US" altLang="zh-CN" dirty="0"/>
              <a:t>“</a:t>
            </a:r>
            <a:r>
              <a:rPr lang="zh-CN" altLang="en-US" dirty="0"/>
              <a:t>可实现的小目标</a:t>
            </a:r>
            <a:r>
              <a:rPr lang="en-US" altLang="zh-CN" dirty="0"/>
              <a:t>”</a:t>
            </a:r>
            <a:r>
              <a:rPr lang="zh-CN" altLang="en-US" dirty="0"/>
              <a:t>，通过阶段性反馈增强学生和家长的信心。</a:t>
            </a:r>
            <a:br>
              <a:rPr lang="zh-CN" altLang="en-US" dirty="0"/>
            </a:br>
            <a:r>
              <a:rPr lang="en-US" altLang="zh-CN" dirty="0"/>
              <a:t>- </a:t>
            </a:r>
            <a:r>
              <a:rPr lang="zh-CN" altLang="en-US" dirty="0"/>
              <a:t>推动协同教育：建立</a:t>
            </a:r>
            <a:r>
              <a:rPr lang="en-US" altLang="zh-CN" dirty="0"/>
              <a:t>“</a:t>
            </a:r>
            <a:r>
              <a:rPr lang="zh-CN" altLang="en-US" dirty="0"/>
              <a:t>家校周沟通</a:t>
            </a:r>
            <a:r>
              <a:rPr lang="en-US" altLang="zh-CN" dirty="0"/>
              <a:t>”</a:t>
            </a:r>
            <a:r>
              <a:rPr lang="zh-CN" altLang="en-US" dirty="0"/>
              <a:t>机制，定期向家长反馈计划执行情况，指导家庭开展延续性教育；联合社区资源，为学生提供真实的社会参与机会。</a:t>
            </a:r>
            <a:br>
              <a:rPr lang="zh-CN" altLang="en-US" dirty="0"/>
            </a:br>
            <a:r>
              <a:rPr lang="en-US" altLang="zh-CN" dirty="0"/>
              <a:t>- </a:t>
            </a:r>
            <a:r>
              <a:rPr lang="zh-CN" altLang="en-US" dirty="0"/>
              <a:t>注重人文关怀：在计划实施中，始终将</a:t>
            </a:r>
            <a:r>
              <a:rPr lang="en-US" altLang="zh-CN" dirty="0"/>
              <a:t>“</a:t>
            </a:r>
            <a:r>
              <a:rPr lang="zh-CN" altLang="en-US" dirty="0"/>
              <a:t>学生感受</a:t>
            </a:r>
            <a:r>
              <a:rPr lang="en-US" altLang="zh-CN" dirty="0"/>
              <a:t>”</a:t>
            </a:r>
            <a:r>
              <a:rPr lang="zh-CN" altLang="en-US" dirty="0"/>
              <a:t>放在首位，避免为了</a:t>
            </a:r>
            <a:r>
              <a:rPr lang="en-US" altLang="zh-CN" dirty="0"/>
              <a:t>“</a:t>
            </a:r>
            <a:r>
              <a:rPr lang="zh-CN" altLang="en-US" dirty="0"/>
              <a:t>完成目标</a:t>
            </a:r>
            <a:r>
              <a:rPr lang="en-US" altLang="zh-CN" dirty="0"/>
              <a:t>”</a:t>
            </a:r>
            <a:r>
              <a:rPr lang="zh-CN" altLang="en-US" dirty="0"/>
              <a:t>而忽视学生的情绪需求，让教育过程充满温度。</a:t>
            </a:r>
            <a:endParaRPr lang="zh-CN" altLang="en-US" dirty="0"/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descr="e791d7e1-d22c-45e5-b942-2e4cf16b6afb"/>
          <p:cNvSpPr>
            <a:spLocks noGrp="1"/>
          </p:cNvSpPr>
          <p:nvPr>
            <p:ph type="title" hasCustomPrompt="1"/>
          </p:nvPr>
        </p:nvSpPr>
        <p:spPr>
          <a:xfrm>
            <a:off x="666750" y="1558925"/>
            <a:ext cx="10858500" cy="3429000"/>
          </a:xfrm>
        </p:spPr>
        <p:txBody>
          <a:bodyPr anchor="ctr" anchorCtr="0">
            <a:normAutofit fontScale="90000"/>
          </a:bodyPr>
          <a:lstStyle/>
          <a:p>
            <a:pPr marL="0" indent="0" algn="l" fontAlgn="auto">
              <a:lnSpc>
                <a:spcPct val="150000"/>
              </a:lnSpc>
            </a:pPr>
            <a:r>
              <a:rPr lang="en-US" altLang="zh-CN" dirty="0"/>
              <a:t>       </a:t>
            </a:r>
            <a:r>
              <a:rPr lang="zh-CN" altLang="en-US" dirty="0"/>
              <a:t>个别教育计划不是</a:t>
            </a:r>
            <a:r>
              <a:rPr lang="en-US" altLang="zh-CN" dirty="0"/>
              <a:t>“</a:t>
            </a:r>
            <a:r>
              <a:rPr lang="zh-CN" altLang="en-US" dirty="0"/>
              <a:t>终点</a:t>
            </a:r>
            <a:r>
              <a:rPr lang="en-US" altLang="zh-CN" dirty="0"/>
              <a:t>”</a:t>
            </a:r>
            <a:r>
              <a:rPr lang="zh-CN" altLang="en-US" dirty="0"/>
              <a:t>，而是学生成长的</a:t>
            </a:r>
            <a:r>
              <a:rPr lang="en-US" altLang="zh-CN" dirty="0"/>
              <a:t>“</a:t>
            </a:r>
            <a:r>
              <a:rPr lang="zh-CN" altLang="en-US" dirty="0"/>
              <a:t>起点</a:t>
            </a:r>
            <a:r>
              <a:rPr lang="en-US" altLang="zh-CN" dirty="0"/>
              <a:t>”</a:t>
            </a:r>
            <a:r>
              <a:rPr lang="zh-CN" altLang="en-US" dirty="0"/>
              <a:t>。正如书中所说：</a:t>
            </a:r>
            <a:r>
              <a:rPr lang="en-US" altLang="zh-CN" dirty="0"/>
              <a:t>“</a:t>
            </a:r>
            <a:r>
              <a:rPr lang="zh-CN" altLang="en-US" dirty="0"/>
              <a:t>每个特殊学生都是一颗独特的种子，个别化教育就是为他们提供适合的土壤、阳光和水分，让他们以自己的节奏绽放。</a:t>
            </a:r>
            <a:r>
              <a:rPr lang="en-US" altLang="zh-CN" dirty="0"/>
              <a:t>”</a:t>
            </a:r>
            <a:r>
              <a:rPr lang="zh-CN" altLang="en-US" dirty="0"/>
              <a:t>作为特殊教育工作者，我们的使命就是守护这些种子，用专业与爱心陪伴他们成长。</a:t>
            </a:r>
            <a:br>
              <a:rPr lang="zh-CN" altLang="en-US" dirty="0"/>
            </a:br>
            <a:r>
              <a:rPr lang="en-US" altLang="zh-CN" dirty="0"/>
              <a:t> </a:t>
            </a:r>
            <a:br>
              <a:rPr lang="en-US" altLang="zh-CN" dirty="0"/>
            </a:br>
            <a:r>
              <a:rPr lang="en-US" altLang="zh-CN" dirty="0"/>
              <a:t>       </a:t>
            </a:r>
            <a:r>
              <a:rPr lang="zh-CN" altLang="en-US" dirty="0"/>
              <a:t>通过本次学习，我不仅提升了专业能力，更坚定了教育信念。在未来的工作中，我将把书中的理论与实践经验转化为具体行动，让个别教育计划真正落地生根，为每个特殊学生的幸福人生奠定基础。</a:t>
            </a:r>
            <a:endParaRPr lang="zh-CN" altLang="en-US" dirty="0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descr="e791d7e1-d22c-45e5-b942-2e4cf16b6afb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zh-CN" altLang="en-US" dirty="0"/>
              <a:t>目录</a:t>
            </a:r>
            <a:endParaRPr lang="en-US" dirty="0"/>
          </a:p>
        </p:txBody>
      </p:sp>
      <p:grpSp>
        <p:nvGrpSpPr>
          <p:cNvPr id="22" name="adf61607-de47-499a-972c-1af8fe4725b1.source.4.zh-Hans.pptx" descr="c0fc43a5-8e7e-41b0-8b3b-ae51d1b6a0df"/>
          <p:cNvGrpSpPr/>
          <p:nvPr>
            <p:custDataLst>
              <p:tags r:id="rId1"/>
            </p:custDataLst>
          </p:nvPr>
        </p:nvGrpSpPr>
        <p:grpSpPr>
          <a:xfrm>
            <a:off x="660399" y="1130300"/>
            <a:ext cx="10859136" cy="4286623"/>
            <a:chOff x="660399" y="1130300"/>
            <a:chExt cx="10859136" cy="4286623"/>
          </a:xfrm>
        </p:grpSpPr>
        <p:grpSp>
          <p:nvGrpSpPr>
            <p:cNvPr id="9" name="组合 8" descr="18cd1a36-a297-4fad-a713-38810a82ea7f"/>
            <p:cNvGrpSpPr/>
            <p:nvPr/>
          </p:nvGrpSpPr>
          <p:grpSpPr>
            <a:xfrm>
              <a:off x="660400" y="2711823"/>
              <a:ext cx="10859135" cy="2705100"/>
              <a:chOff x="660400" y="2711823"/>
              <a:chExt cx="10859135" cy="2705100"/>
            </a:xfrm>
          </p:grpSpPr>
          <p:grpSp>
            <p:nvGrpSpPr>
              <p:cNvPr id="5" name="组合 4" descr="ab272579-0ff2-47f4-83f0-36b3f5f23412"/>
              <p:cNvGrpSpPr/>
              <p:nvPr/>
            </p:nvGrpSpPr>
            <p:grpSpPr>
              <a:xfrm>
                <a:off x="660400" y="2711823"/>
                <a:ext cx="2401193" cy="2705100"/>
                <a:chOff x="660400" y="2711823"/>
                <a:chExt cx="2401193" cy="2705100"/>
              </a:xfrm>
            </p:grpSpPr>
            <p:sp>
              <p:nvSpPr>
                <p:cNvPr id="19" name="Bullet1" descr="24af2ed0-3731-4f6a-9c05-b589d7cfc436"/>
                <p:cNvSpPr/>
                <p:nvPr>
                  <p:custDataLst>
                    <p:tags r:id="rId2"/>
                  </p:custDataLst>
                </p:nvPr>
              </p:nvSpPr>
              <p:spPr>
                <a:xfrm>
                  <a:off x="660400" y="2981823"/>
                  <a:ext cx="2401193" cy="2435100"/>
                </a:xfrm>
                <a:prstGeom prst="snip2DiagRect">
                  <a:avLst/>
                </a:prstGeom>
                <a:solidFill>
                  <a:schemeClr val="accent1">
                    <a:alpha val="15000"/>
                  </a:schemeClr>
                </a:solidFill>
                <a:ln w="9525" cap="flat">
                  <a:solidFill>
                    <a:schemeClr val="accent1"/>
                  </a:solidFill>
                  <a:prstDash val="solid"/>
                  <a:miter/>
                </a:ln>
              </p:spPr>
              <p:txBody>
                <a:bodyPr wrap="square" lIns="91440" tIns="45720" rIns="91440" bIns="45720" rtlCol="0" anchor="ctr">
                  <a:normAutofit/>
                </a:bodyPr>
                <a:lstStyle/>
                <a:p>
                  <a:pPr algn="ctr"/>
                  <a:r>
                    <a:rPr lang="zh-CN" altLang="en-US" dirty="0">
                      <a:latin typeface="华文琥珀" panose="02010800040101010101" charset="-122"/>
                      <a:ea typeface="华文琥珀" panose="02010800040101010101" charset="-122"/>
                    </a:rPr>
                    <a:t>理论认知</a:t>
                  </a:r>
                  <a:endParaRPr lang="zh-CN" altLang="en-US" dirty="0">
                    <a:latin typeface="华文琥珀" panose="02010800040101010101" charset="-122"/>
                    <a:ea typeface="华文琥珀" panose="02010800040101010101" charset="-122"/>
                  </a:endParaRPr>
                </a:p>
              </p:txBody>
            </p:sp>
            <p:sp>
              <p:nvSpPr>
                <p:cNvPr id="21" name="Number1" descr="96c5950a-d7b9-4d6f-a162-59c1c81ccb19"/>
                <p:cNvSpPr txBox="1"/>
                <p:nvPr>
                  <p:custDataLst>
                    <p:tags r:id="rId3"/>
                  </p:custDataLst>
                </p:nvPr>
              </p:nvSpPr>
              <p:spPr>
                <a:xfrm>
                  <a:off x="1590996" y="2711823"/>
                  <a:ext cx="540000" cy="540000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0">
                      <a:schemeClr val="accent1">
                        <a:lumMod val="60000"/>
                        <a:lumOff val="40000"/>
                      </a:schemeClr>
                    </a:gs>
                    <a:gs pos="50000">
                      <a:schemeClr val="accent1"/>
                    </a:gs>
                  </a:gsLst>
                  <a:lin ang="2700000" scaled="0"/>
                </a:gradFill>
              </p:spPr>
              <p:txBody>
                <a:bodyPr wrap="none" lIns="108000" tIns="108000" rIns="108000" bIns="108000" rtlCol="0" anchor="ctr" anchorCtr="0">
                  <a:noAutofit/>
                </a:bodyPr>
                <a:lstStyle>
                  <a:defPPr>
                    <a:defRPr lang="zh-CN"/>
                  </a:defPPr>
                  <a:lvl1pPr algn="ctr">
                    <a:defRPr kumimoji="1" b="1">
                      <a:solidFill>
                        <a:srgbClr val="FFFFFF"/>
                      </a:solidFill>
                    </a:defRPr>
                  </a:lvl1pPr>
                </a:lstStyle>
                <a:p>
                  <a:r>
                    <a:rPr lang="en-US" altLang="zh-CN" dirty="0"/>
                    <a:t>01</a:t>
                  </a:r>
                  <a:endParaRPr lang="zh-CN" altLang="en-US" dirty="0"/>
                </a:p>
              </p:txBody>
            </p:sp>
          </p:grpSp>
          <p:grpSp>
            <p:nvGrpSpPr>
              <p:cNvPr id="6" name="组合 5" descr="3417ff8e-cbd1-40f2-9815-63f59399680c"/>
              <p:cNvGrpSpPr/>
              <p:nvPr/>
            </p:nvGrpSpPr>
            <p:grpSpPr>
              <a:xfrm>
                <a:off x="3479502" y="2711823"/>
                <a:ext cx="2401193" cy="2705100"/>
                <a:chOff x="3479502" y="2711823"/>
                <a:chExt cx="2401193" cy="2705100"/>
              </a:xfrm>
            </p:grpSpPr>
            <p:sp>
              <p:nvSpPr>
                <p:cNvPr id="16" name="Bullet2" descr="c2de816d-ee8d-45fd-b653-90492c2b8948"/>
                <p:cNvSpPr/>
                <p:nvPr>
                  <p:custDataLst>
                    <p:tags r:id="rId4"/>
                  </p:custDataLst>
                </p:nvPr>
              </p:nvSpPr>
              <p:spPr>
                <a:xfrm>
                  <a:off x="3479502" y="2981823"/>
                  <a:ext cx="2401193" cy="2435100"/>
                </a:xfrm>
                <a:prstGeom prst="snip2DiagRect">
                  <a:avLst/>
                </a:prstGeom>
                <a:solidFill>
                  <a:schemeClr val="accent2">
                    <a:alpha val="15000"/>
                  </a:schemeClr>
                </a:solidFill>
                <a:ln w="9525" cap="flat">
                  <a:solidFill>
                    <a:schemeClr val="accent2"/>
                  </a:solidFill>
                  <a:prstDash val="solid"/>
                  <a:miter/>
                </a:ln>
              </p:spPr>
              <p:txBody>
                <a:bodyPr wrap="square" lIns="91440" tIns="45720" rIns="91440" bIns="45720" rtlCol="0" anchor="ctr">
                  <a:normAutofit/>
                </a:bodyPr>
                <a:lstStyle/>
                <a:p>
                  <a:pPr algn="ctr"/>
                  <a:r>
                    <a:rPr lang="zh-CN" altLang="en-US" dirty="0">
                      <a:latin typeface="华文琥珀" panose="02010800040101010101" charset="-122"/>
                      <a:ea typeface="华文琥珀" panose="02010800040101010101" charset="-122"/>
                    </a:rPr>
                    <a:t>实践反思</a:t>
                  </a:r>
                  <a:endParaRPr lang="zh-CN" altLang="en-US" dirty="0">
                    <a:latin typeface="华文琥珀" panose="02010800040101010101" charset="-122"/>
                    <a:ea typeface="华文琥珀" panose="02010800040101010101" charset="-122"/>
                  </a:endParaRPr>
                </a:p>
              </p:txBody>
            </p:sp>
            <p:sp>
              <p:nvSpPr>
                <p:cNvPr id="18" name="Number2" descr="125f6be2-9fb0-4efe-a037-b40c60859755"/>
                <p:cNvSpPr txBox="1"/>
                <p:nvPr>
                  <p:custDataLst>
                    <p:tags r:id="rId5"/>
                  </p:custDataLst>
                </p:nvPr>
              </p:nvSpPr>
              <p:spPr>
                <a:xfrm>
                  <a:off x="4410098" y="2711823"/>
                  <a:ext cx="540000" cy="540000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0">
                      <a:schemeClr val="accent2">
                        <a:lumMod val="60000"/>
                        <a:lumOff val="40000"/>
                      </a:schemeClr>
                    </a:gs>
                    <a:gs pos="50000">
                      <a:schemeClr val="accent2"/>
                    </a:gs>
                  </a:gsLst>
                  <a:lin ang="2700000" scaled="0"/>
                </a:gradFill>
              </p:spPr>
              <p:txBody>
                <a:bodyPr wrap="none" lIns="108000" tIns="108000" rIns="108000" bIns="108000" rtlCol="0" anchor="ctr" anchorCtr="0">
                  <a:noAutofit/>
                </a:bodyPr>
                <a:lstStyle>
                  <a:defPPr>
                    <a:defRPr lang="zh-CN"/>
                  </a:defPPr>
                  <a:lvl1pPr algn="ctr">
                    <a:defRPr kumimoji="1" b="1">
                      <a:solidFill>
                        <a:srgbClr val="FFFFFF"/>
                      </a:solidFill>
                    </a:defRPr>
                  </a:lvl1pPr>
                </a:lstStyle>
                <a:p>
                  <a:r>
                    <a:rPr lang="en-US" altLang="zh-CN"/>
                    <a:t>02</a:t>
                  </a:r>
                  <a:endParaRPr lang="zh-CN" altLang="en-US" dirty="0"/>
                </a:p>
              </p:txBody>
            </p:sp>
          </p:grpSp>
          <p:grpSp>
            <p:nvGrpSpPr>
              <p:cNvPr id="7" name="组合 6" descr="ad470bee-b8aa-48a8-98d1-01ec6b45e598"/>
              <p:cNvGrpSpPr/>
              <p:nvPr/>
            </p:nvGrpSpPr>
            <p:grpSpPr>
              <a:xfrm>
                <a:off x="6299239" y="2711823"/>
                <a:ext cx="2401193" cy="2705100"/>
                <a:chOff x="6299239" y="2711823"/>
                <a:chExt cx="2401193" cy="2705100"/>
              </a:xfrm>
            </p:grpSpPr>
            <p:sp>
              <p:nvSpPr>
                <p:cNvPr id="13" name="Bullet3" descr="5d75adc8-c804-4322-bb42-c19d05ca8a9c"/>
                <p:cNvSpPr/>
                <p:nvPr>
                  <p:custDataLst>
                    <p:tags r:id="rId6"/>
                  </p:custDataLst>
                </p:nvPr>
              </p:nvSpPr>
              <p:spPr>
                <a:xfrm>
                  <a:off x="6299239" y="2981823"/>
                  <a:ext cx="2401193" cy="2435100"/>
                </a:xfrm>
                <a:prstGeom prst="snip2DiagRect">
                  <a:avLst/>
                </a:prstGeom>
                <a:solidFill>
                  <a:schemeClr val="accent3">
                    <a:alpha val="15000"/>
                  </a:schemeClr>
                </a:solidFill>
                <a:ln w="9525" cap="flat">
                  <a:solidFill>
                    <a:schemeClr val="accent3"/>
                  </a:solidFill>
                  <a:prstDash val="solid"/>
                  <a:miter/>
                </a:ln>
              </p:spPr>
              <p:txBody>
                <a:bodyPr wrap="square" lIns="91440" tIns="45720" rIns="91440" bIns="45720" rtlCol="0" anchor="ctr">
                  <a:normAutofit/>
                </a:bodyPr>
                <a:lstStyle/>
                <a:p>
                  <a:pPr algn="ctr"/>
                  <a:r>
                    <a:rPr lang="zh-CN" altLang="en-US" dirty="0">
                      <a:latin typeface="华文琥珀" panose="02010800040101010101" charset="-122"/>
                      <a:ea typeface="华文琥珀" panose="02010800040101010101" charset="-122"/>
                    </a:rPr>
                    <a:t>教育思考</a:t>
                  </a:r>
                  <a:endParaRPr lang="zh-CN" altLang="en-US" dirty="0">
                    <a:latin typeface="华文琥珀" panose="02010800040101010101" charset="-122"/>
                    <a:ea typeface="华文琥珀" panose="02010800040101010101" charset="-122"/>
                  </a:endParaRPr>
                </a:p>
              </p:txBody>
            </p:sp>
            <p:sp>
              <p:nvSpPr>
                <p:cNvPr id="15" name="Number3" descr="846b7a94-595c-4de6-83d7-a640eaba86b5"/>
                <p:cNvSpPr txBox="1"/>
                <p:nvPr>
                  <p:custDataLst>
                    <p:tags r:id="rId7"/>
                  </p:custDataLst>
                </p:nvPr>
              </p:nvSpPr>
              <p:spPr>
                <a:xfrm>
                  <a:off x="7229200" y="2711823"/>
                  <a:ext cx="540000" cy="540000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0">
                      <a:schemeClr val="accent3">
                        <a:lumMod val="60000"/>
                        <a:lumOff val="40000"/>
                      </a:schemeClr>
                    </a:gs>
                    <a:gs pos="50000">
                      <a:schemeClr val="accent3"/>
                    </a:gs>
                  </a:gsLst>
                  <a:lin ang="2700000" scaled="0"/>
                </a:gradFill>
              </p:spPr>
              <p:txBody>
                <a:bodyPr wrap="none" lIns="108000" tIns="108000" rIns="108000" bIns="108000" rtlCol="0" anchor="ctr" anchorCtr="0">
                  <a:noAutofit/>
                </a:bodyPr>
                <a:lstStyle>
                  <a:defPPr>
                    <a:defRPr lang="zh-CN"/>
                  </a:defPPr>
                  <a:lvl1pPr algn="ctr">
                    <a:defRPr kumimoji="1" b="1">
                      <a:solidFill>
                        <a:srgbClr val="FFFFFF"/>
                      </a:solidFill>
                    </a:defRPr>
                  </a:lvl1pPr>
                </a:lstStyle>
                <a:p>
                  <a:r>
                    <a:rPr lang="en-US" altLang="zh-CN"/>
                    <a:t>03</a:t>
                  </a:r>
                  <a:endParaRPr lang="zh-CN" altLang="en-US" dirty="0"/>
                </a:p>
              </p:txBody>
            </p:sp>
          </p:grpSp>
          <p:grpSp>
            <p:nvGrpSpPr>
              <p:cNvPr id="8" name="组合 7" descr="bb1b8fc3-223b-462d-9b94-073e3444019b"/>
              <p:cNvGrpSpPr/>
              <p:nvPr/>
            </p:nvGrpSpPr>
            <p:grpSpPr>
              <a:xfrm>
                <a:off x="9118342" y="2711823"/>
                <a:ext cx="2401193" cy="2705100"/>
                <a:chOff x="9118342" y="2711823"/>
                <a:chExt cx="2401193" cy="2705100"/>
              </a:xfrm>
            </p:grpSpPr>
            <p:sp>
              <p:nvSpPr>
                <p:cNvPr id="10" name="Bullet4" descr="6cb75632-6d81-42d9-bde9-f23a7dcd2ba9"/>
                <p:cNvSpPr/>
                <p:nvPr>
                  <p:custDataLst>
                    <p:tags r:id="rId8"/>
                  </p:custDataLst>
                </p:nvPr>
              </p:nvSpPr>
              <p:spPr>
                <a:xfrm>
                  <a:off x="9118342" y="2981823"/>
                  <a:ext cx="2401193" cy="2435100"/>
                </a:xfrm>
                <a:prstGeom prst="snip2DiagRect">
                  <a:avLst/>
                </a:prstGeom>
                <a:solidFill>
                  <a:schemeClr val="accent4">
                    <a:alpha val="15000"/>
                  </a:schemeClr>
                </a:solidFill>
                <a:ln w="9525" cap="flat">
                  <a:solidFill>
                    <a:schemeClr val="accent4"/>
                  </a:solidFill>
                  <a:prstDash val="solid"/>
                  <a:miter/>
                </a:ln>
              </p:spPr>
              <p:txBody>
                <a:bodyPr wrap="square" lIns="91440" tIns="45720" rIns="91440" bIns="45720" rtlCol="0" anchor="ctr">
                  <a:normAutofit/>
                </a:bodyPr>
                <a:lstStyle/>
                <a:p>
                  <a:pPr algn="ctr"/>
                  <a:r>
                    <a:rPr lang="zh-CN" altLang="en-US" dirty="0">
                      <a:latin typeface="华文琥珀" panose="02010800040101010101" charset="-122"/>
                      <a:ea typeface="华文琥珀" panose="02010800040101010101" charset="-122"/>
                    </a:rPr>
                    <a:t>未来展望</a:t>
                  </a:r>
                  <a:endParaRPr lang="zh-CN" altLang="en-US" dirty="0">
                    <a:latin typeface="华文琥珀" panose="02010800040101010101" charset="-122"/>
                    <a:ea typeface="华文琥珀" panose="02010800040101010101" charset="-122"/>
                  </a:endParaRPr>
                </a:p>
              </p:txBody>
            </p:sp>
            <p:sp>
              <p:nvSpPr>
                <p:cNvPr id="12" name="Number4" descr="6ea6e03a-e367-4acc-bf85-2d0c9c239b4a"/>
                <p:cNvSpPr txBox="1"/>
                <p:nvPr>
                  <p:custDataLst>
                    <p:tags r:id="rId9"/>
                  </p:custDataLst>
                </p:nvPr>
              </p:nvSpPr>
              <p:spPr>
                <a:xfrm>
                  <a:off x="10048303" y="2711823"/>
                  <a:ext cx="540000" cy="540000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0">
                      <a:schemeClr val="accent4">
                        <a:lumMod val="60000"/>
                        <a:lumOff val="40000"/>
                      </a:schemeClr>
                    </a:gs>
                    <a:gs pos="50000">
                      <a:schemeClr val="accent4"/>
                    </a:gs>
                  </a:gsLst>
                  <a:lin ang="2700000" scaled="0"/>
                </a:gradFill>
              </p:spPr>
              <p:txBody>
                <a:bodyPr wrap="none" lIns="108000" tIns="108000" rIns="108000" bIns="108000" rtlCol="0" anchor="ctr" anchorCtr="0">
                  <a:noAutofit/>
                </a:bodyPr>
                <a:lstStyle>
                  <a:defPPr>
                    <a:defRPr lang="zh-CN"/>
                  </a:defPPr>
                  <a:lvl1pPr algn="ctr">
                    <a:defRPr kumimoji="1" b="1">
                      <a:solidFill>
                        <a:srgbClr val="FFFFFF"/>
                      </a:solidFill>
                    </a:defRPr>
                  </a:lvl1pPr>
                </a:lstStyle>
                <a:p>
                  <a:r>
                    <a:rPr lang="en-US" altLang="zh-CN" dirty="0"/>
                    <a:t>04</a:t>
                  </a:r>
                  <a:endParaRPr lang="zh-CN" altLang="en-US" dirty="0"/>
                </a:p>
              </p:txBody>
            </p:sp>
          </p:grpSp>
        </p:grpSp>
        <p:sp>
          <p:nvSpPr>
            <p:cNvPr id="3" name="Title" descr="933535ea-f6e7-4854-9f07-d60dd7c7ca00"/>
            <p:cNvSpPr/>
            <p:nvPr/>
          </p:nvSpPr>
          <p:spPr>
            <a:xfrm>
              <a:off x="660399" y="1130300"/>
              <a:ext cx="5540924" cy="83099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b" anchorCtr="0">
              <a:normAutofit/>
            </a:bodyPr>
            <a:lstStyle/>
            <a:p>
              <a:endParaRPr lang="en-US" dirty="0"/>
            </a:p>
          </p:txBody>
        </p:sp>
      </p:grp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 descr="e716bc7d-cb17-4c26-99b4-45950d1a0617"/>
          <p:cNvSpPr>
            <a:spLocks noGrp="1"/>
          </p:cNvSpPr>
          <p:nvPr>
            <p:ph type="title" hasCustomPrompt="1"/>
          </p:nvPr>
        </p:nvSpPr>
        <p:spPr>
          <a:xfrm>
            <a:off x="4599940" y="2002790"/>
            <a:ext cx="6918960" cy="1840865"/>
          </a:xfrm>
        </p:spPr>
        <p:txBody>
          <a:bodyPr anchor="ctr" anchorCtr="0">
            <a:normAutofit/>
          </a:bodyPr>
          <a:lstStyle/>
          <a:p>
            <a:pPr algn="ctr"/>
            <a:r>
              <a:rPr lang="zh-CN" altLang="en-US" dirty="0"/>
              <a:t>一、理论认知：</a:t>
            </a:r>
            <a:br>
              <a:rPr lang="zh-CN" altLang="en-US" dirty="0"/>
            </a:br>
            <a:br>
              <a:rPr lang="zh-CN" altLang="en-US" dirty="0"/>
            </a:br>
            <a:r>
              <a:rPr lang="zh-CN" altLang="en-US" dirty="0"/>
              <a:t>重新理解</a:t>
            </a:r>
            <a:r>
              <a:rPr lang="en-US" altLang="zh-CN" dirty="0"/>
              <a:t>“</a:t>
            </a:r>
            <a:r>
              <a:rPr lang="zh-CN" altLang="en-US" dirty="0"/>
              <a:t>个别化</a:t>
            </a:r>
            <a:r>
              <a:rPr lang="en-US" altLang="zh-CN" dirty="0"/>
              <a:t>”</a:t>
            </a:r>
            <a:r>
              <a:rPr lang="zh-CN" altLang="en-US" dirty="0"/>
              <a:t>的教育本质</a:t>
            </a:r>
            <a:endParaRPr lang="zh-CN" altLang="en-US" dirty="0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descr="e791d7e1-d22c-45e5-b942-2e4cf16b6afb"/>
          <p:cNvSpPr>
            <a:spLocks noGrp="1"/>
          </p:cNvSpPr>
          <p:nvPr>
            <p:ph type="title" hasCustomPrompt="1"/>
          </p:nvPr>
        </p:nvSpPr>
        <p:spPr>
          <a:xfrm>
            <a:off x="588010" y="4738052"/>
            <a:ext cx="10858500" cy="900112"/>
          </a:xfrm>
        </p:spPr>
        <p:txBody>
          <a:bodyPr>
            <a:normAutofit fontScale="90000"/>
          </a:bodyPr>
          <a:lstStyle/>
          <a:p>
            <a:pPr marL="0" indent="0" fontAlgn="auto">
              <a:lnSpc>
                <a:spcPct val="150000"/>
              </a:lnSpc>
            </a:pPr>
            <a:r>
              <a:rPr lang="en-US" altLang="zh-CN" dirty="0"/>
              <a:t>        </a:t>
            </a:r>
            <a:r>
              <a:rPr lang="zh-CN" altLang="en-US" dirty="0"/>
              <a:t>传统教育中，</a:t>
            </a:r>
            <a:r>
              <a:rPr lang="en-US" altLang="zh-CN" dirty="0"/>
              <a:t>“</a:t>
            </a:r>
            <a:r>
              <a:rPr lang="zh-CN" altLang="en-US" dirty="0"/>
              <a:t>标准化</a:t>
            </a:r>
            <a:r>
              <a:rPr lang="en-US" altLang="zh-CN" dirty="0"/>
              <a:t>”</a:t>
            </a:r>
            <a:r>
              <a:rPr lang="zh-CN" altLang="en-US" dirty="0"/>
              <a:t>是主流模式，但特殊教育的核心恰恰在于</a:t>
            </a:r>
            <a:r>
              <a:rPr lang="en-US" altLang="zh-CN" dirty="0"/>
              <a:t>“</a:t>
            </a:r>
            <a:r>
              <a:rPr lang="zh-CN" altLang="en-US" dirty="0"/>
              <a:t>个别化</a:t>
            </a:r>
            <a:r>
              <a:rPr lang="en-US" altLang="zh-CN" dirty="0"/>
              <a:t>”</a:t>
            </a:r>
            <a:r>
              <a:rPr lang="zh-CN" altLang="en-US" dirty="0"/>
              <a:t>。书中开篇便明确：个别教育计划并非简单的</a:t>
            </a:r>
            <a:r>
              <a:rPr lang="en-US" altLang="zh-CN" dirty="0"/>
              <a:t>“</a:t>
            </a:r>
            <a:r>
              <a:rPr lang="zh-CN" altLang="en-US" dirty="0"/>
              <a:t>因材施教</a:t>
            </a:r>
            <a:r>
              <a:rPr lang="en-US" altLang="zh-CN" dirty="0"/>
              <a:t>”</a:t>
            </a:r>
            <a:r>
              <a:rPr lang="zh-CN" altLang="en-US" dirty="0"/>
              <a:t>，而是基于学生独特需求的</a:t>
            </a:r>
            <a:r>
              <a:rPr lang="en-US" altLang="zh-CN" dirty="0"/>
              <a:t>“</a:t>
            </a:r>
            <a:r>
              <a:rPr lang="zh-CN" altLang="en-US" dirty="0"/>
              <a:t>精准教育</a:t>
            </a:r>
            <a:r>
              <a:rPr lang="en-US" altLang="zh-CN" dirty="0"/>
              <a:t>”</a:t>
            </a:r>
            <a:r>
              <a:rPr lang="zh-CN" altLang="en-US" dirty="0"/>
              <a:t>，其理论根基源于多元智能理论、建构主义学习理论和社会生态学理论。</a:t>
            </a:r>
            <a:br>
              <a:rPr lang="zh-CN" altLang="en-US" dirty="0"/>
            </a:br>
            <a:r>
              <a:rPr lang="en-US" altLang="zh-CN" dirty="0"/>
              <a:t> </a:t>
            </a:r>
            <a:br>
              <a:rPr lang="en-US" altLang="zh-CN" dirty="0"/>
            </a:br>
            <a:r>
              <a:rPr lang="en-US" altLang="zh-CN" dirty="0"/>
              <a:t>       </a:t>
            </a:r>
            <a:r>
              <a:rPr lang="zh-CN" altLang="en-US" dirty="0"/>
              <a:t>多元智能理论的启示：每个学生的智能结构都是独特的，特殊学生尤其如此。例如，自闭症学生可能在机械记忆方面表现突出，而在社交沟通上存在障碍。个别教育计划需打破</a:t>
            </a:r>
            <a:r>
              <a:rPr lang="en-US" altLang="zh-CN" dirty="0"/>
              <a:t>“</a:t>
            </a:r>
            <a:r>
              <a:rPr lang="zh-CN" altLang="en-US" dirty="0"/>
              <a:t>单一评价标准</a:t>
            </a:r>
            <a:r>
              <a:rPr lang="en-US" altLang="zh-CN" dirty="0"/>
              <a:t>”</a:t>
            </a:r>
            <a:r>
              <a:rPr lang="zh-CN" altLang="en-US" dirty="0"/>
              <a:t>，通过多元评估发现学生的优势潜能，为其设计个性化的发展路径。</a:t>
            </a:r>
            <a:endParaRPr lang="zh-CN" altLang="en-US" dirty="0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descr="e791d7e1-d22c-45e5-b942-2e4cf16b6afb"/>
          <p:cNvSpPr>
            <a:spLocks noGrp="1"/>
          </p:cNvSpPr>
          <p:nvPr>
            <p:ph type="title" hasCustomPrompt="1"/>
          </p:nvPr>
        </p:nvSpPr>
        <p:spPr>
          <a:xfrm>
            <a:off x="588010" y="4738052"/>
            <a:ext cx="10858500" cy="900112"/>
          </a:xfrm>
        </p:spPr>
        <p:txBody>
          <a:bodyPr>
            <a:normAutofit fontScale="90000"/>
          </a:bodyPr>
          <a:lstStyle/>
          <a:p>
            <a:pPr marL="0" indent="0" fontAlgn="auto">
              <a:lnSpc>
                <a:spcPct val="150000"/>
              </a:lnSpc>
            </a:pPr>
            <a:r>
              <a:rPr lang="en-US" altLang="zh-CN" dirty="0"/>
              <a:t>        </a:t>
            </a:r>
            <a:r>
              <a:rPr lang="zh-CN" altLang="en-US" dirty="0"/>
              <a:t>建构主义的实践意义：学习不是被动接受知识的过程，而是学生主动建构意义的过程。书中案例提到，某特殊学校为唐氏综合征学生设计</a:t>
            </a:r>
            <a:r>
              <a:rPr lang="en-US" altLang="zh-CN" dirty="0"/>
              <a:t>“</a:t>
            </a:r>
            <a:r>
              <a:rPr lang="zh-CN" altLang="en-US" dirty="0"/>
              <a:t>超市购物</a:t>
            </a:r>
            <a:r>
              <a:rPr lang="en-US" altLang="zh-CN" dirty="0"/>
              <a:t>”</a:t>
            </a:r>
            <a:r>
              <a:rPr lang="zh-CN" altLang="en-US" dirty="0"/>
              <a:t>主题课程，让学生在真实情境中学习数学计算、语言表达和社会交往，这种基于生活经验的建构式学习，远比课堂讲授更有效。</a:t>
            </a:r>
            <a:br>
              <a:rPr lang="zh-CN" altLang="en-US" dirty="0"/>
            </a:br>
            <a:r>
              <a:rPr lang="zh-CN" altLang="en-US" dirty="0"/>
              <a:t> </a:t>
            </a:r>
            <a:r>
              <a:rPr lang="en-US" altLang="zh-CN" dirty="0"/>
              <a:t>      </a:t>
            </a:r>
            <a:r>
              <a:rPr lang="zh-CN" altLang="en-US" dirty="0"/>
              <a:t>社会生态学的系统视角：学生的发展受家庭、学校、社区等多系统影响。个别教育计划不能仅停留在学校层面，而应构建</a:t>
            </a:r>
            <a:r>
              <a:rPr lang="en-US" altLang="zh-CN" dirty="0"/>
              <a:t>“</a:t>
            </a:r>
            <a:r>
              <a:rPr lang="zh-CN" altLang="en-US" dirty="0"/>
              <a:t>家校社</a:t>
            </a:r>
            <a:r>
              <a:rPr lang="en-US" altLang="zh-CN" dirty="0"/>
              <a:t>”</a:t>
            </a:r>
            <a:r>
              <a:rPr lang="zh-CN" altLang="en-US" dirty="0"/>
              <a:t>协同机制。如书中所述，某学校为脑瘫学生制定计划时，不仅安排校内康复训练，还联合社区提供无障碍设施改造建议，协调家庭进行居家护理指导，形成了教育合力。</a:t>
            </a:r>
            <a:endParaRPr lang="zh-CN" altLang="en-US" dirty="0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descr="e791d7e1-d22c-45e5-b942-2e4cf16b6afb"/>
          <p:cNvSpPr>
            <a:spLocks noGrp="1"/>
          </p:cNvSpPr>
          <p:nvPr>
            <p:ph type="title" hasCustomPrompt="1"/>
          </p:nvPr>
        </p:nvSpPr>
        <p:spPr>
          <a:xfrm>
            <a:off x="666750" y="1558925"/>
            <a:ext cx="10858500" cy="3429000"/>
          </a:xfrm>
        </p:spPr>
        <p:txBody>
          <a:bodyPr anchor="ctr" anchorCtr="0">
            <a:normAutofit/>
          </a:bodyPr>
          <a:lstStyle/>
          <a:p>
            <a:pPr marL="0" indent="0" algn="l" fontAlgn="auto">
              <a:lnSpc>
                <a:spcPct val="150000"/>
              </a:lnSpc>
            </a:pPr>
            <a:r>
              <a:rPr lang="en-US" altLang="zh-CN" dirty="0"/>
              <a:t>        </a:t>
            </a:r>
            <a:r>
              <a:rPr lang="zh-CN" altLang="en-US" dirty="0"/>
              <a:t>通过理论学习，我深刻认识到：个别化教育不是</a:t>
            </a:r>
            <a:r>
              <a:rPr lang="en-US" altLang="zh-CN" dirty="0"/>
              <a:t>“</a:t>
            </a:r>
            <a:r>
              <a:rPr lang="zh-CN" altLang="en-US" dirty="0"/>
              <a:t>额外任务</a:t>
            </a:r>
            <a:r>
              <a:rPr lang="en-US" altLang="zh-CN" dirty="0"/>
              <a:t>”</a:t>
            </a:r>
            <a:r>
              <a:rPr lang="zh-CN" altLang="en-US" dirty="0"/>
              <a:t>，而是特殊教育的</a:t>
            </a:r>
            <a:r>
              <a:rPr lang="en-US" altLang="zh-CN" dirty="0"/>
              <a:t>“</a:t>
            </a:r>
            <a:r>
              <a:rPr lang="zh-CN" altLang="en-US" dirty="0"/>
              <a:t>底线要求</a:t>
            </a:r>
            <a:r>
              <a:rPr lang="en-US" altLang="zh-CN" dirty="0"/>
              <a:t>”</a:t>
            </a:r>
            <a:r>
              <a:rPr lang="zh-CN" altLang="en-US" dirty="0"/>
              <a:t>，其本质是让每个学生都能获得适合自己的教育支持。</a:t>
            </a:r>
            <a:endParaRPr lang="zh-CN" altLang="en-US" dirty="0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 descr="e716bc7d-cb17-4c26-99b4-45950d1a0617"/>
          <p:cNvSpPr>
            <a:spLocks noGrp="1"/>
          </p:cNvSpPr>
          <p:nvPr>
            <p:ph type="title" hasCustomPrompt="1"/>
          </p:nvPr>
        </p:nvSpPr>
        <p:spPr>
          <a:xfrm>
            <a:off x="4240530" y="2002790"/>
            <a:ext cx="7278370" cy="1840865"/>
          </a:xfrm>
        </p:spPr>
        <p:txBody>
          <a:bodyPr anchor="ctr" anchorCtr="0">
            <a:normAutofit/>
          </a:bodyPr>
          <a:lstStyle/>
          <a:p>
            <a:pPr algn="ctr"/>
            <a:r>
              <a:rPr lang="zh-CN" altLang="en-US" dirty="0"/>
              <a:t>二、实践反思：</a:t>
            </a:r>
            <a:br>
              <a:rPr lang="zh-CN" altLang="en-US" dirty="0"/>
            </a:br>
            <a:br>
              <a:rPr lang="zh-CN" altLang="en-US" dirty="0"/>
            </a:br>
            <a:r>
              <a:rPr lang="zh-CN" altLang="en-US" dirty="0"/>
              <a:t>从</a:t>
            </a:r>
            <a:r>
              <a:rPr lang="en-US" altLang="zh-CN" dirty="0"/>
              <a:t>“</a:t>
            </a:r>
            <a:r>
              <a:rPr lang="zh-CN" altLang="en-US" dirty="0"/>
              <a:t>纸上计划</a:t>
            </a:r>
            <a:r>
              <a:rPr lang="en-US" altLang="zh-CN" dirty="0"/>
              <a:t>”</a:t>
            </a:r>
            <a:r>
              <a:rPr lang="zh-CN" altLang="en-US" dirty="0"/>
              <a:t>到</a:t>
            </a:r>
            <a:r>
              <a:rPr lang="en-US" altLang="zh-CN" dirty="0"/>
              <a:t>“</a:t>
            </a:r>
            <a:r>
              <a:rPr lang="zh-CN" altLang="en-US" dirty="0"/>
              <a:t>落地生根</a:t>
            </a:r>
            <a:r>
              <a:rPr lang="en-US" altLang="zh-CN" dirty="0"/>
              <a:t>”</a:t>
            </a:r>
            <a:r>
              <a:rPr lang="zh-CN" altLang="en-US" dirty="0"/>
              <a:t>的难点突破</a:t>
            </a:r>
            <a:endParaRPr lang="zh-CN" altLang="en-US" dirty="0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descr="e791d7e1-d22c-45e5-b942-2e4cf16b6afb"/>
          <p:cNvSpPr>
            <a:spLocks noGrp="1"/>
          </p:cNvSpPr>
          <p:nvPr>
            <p:ph type="title" hasCustomPrompt="1"/>
          </p:nvPr>
        </p:nvSpPr>
        <p:spPr>
          <a:xfrm>
            <a:off x="666750" y="1558925"/>
            <a:ext cx="10858500" cy="3429000"/>
          </a:xfrm>
        </p:spPr>
        <p:txBody>
          <a:bodyPr anchor="ctr" anchorCtr="0">
            <a:normAutofit/>
          </a:bodyPr>
          <a:lstStyle/>
          <a:p>
            <a:pPr marL="0" indent="0" algn="l" fontAlgn="auto">
              <a:lnSpc>
                <a:spcPct val="150000"/>
              </a:lnSpc>
            </a:pPr>
            <a:r>
              <a:rPr lang="en-US" altLang="zh-CN" dirty="0"/>
              <a:t>        </a:t>
            </a:r>
            <a:r>
              <a:rPr lang="zh-CN" altLang="en-US" dirty="0"/>
              <a:t>书中用大量篇幅介绍了个别教育计划的实施流程，包括评估、目标制定、方案设计、执行与调整等环节。结合自身工作，我发现计划从</a:t>
            </a:r>
            <a:r>
              <a:rPr lang="en-US" altLang="zh-CN" dirty="0"/>
              <a:t>“</a:t>
            </a:r>
            <a:r>
              <a:rPr lang="zh-CN" altLang="en-US" dirty="0"/>
              <a:t>纸面</a:t>
            </a:r>
            <a:r>
              <a:rPr lang="en-US" altLang="zh-CN" dirty="0"/>
              <a:t>”</a:t>
            </a:r>
            <a:r>
              <a:rPr lang="zh-CN" altLang="en-US" dirty="0"/>
              <a:t>到</a:t>
            </a:r>
            <a:r>
              <a:rPr lang="en-US" altLang="zh-CN" dirty="0"/>
              <a:t>“</a:t>
            </a:r>
            <a:r>
              <a:rPr lang="zh-CN" altLang="en-US" dirty="0"/>
              <a:t>实践</a:t>
            </a:r>
            <a:r>
              <a:rPr lang="en-US" altLang="zh-CN" dirty="0"/>
              <a:t>”</a:t>
            </a:r>
            <a:r>
              <a:rPr lang="zh-CN" altLang="en-US" dirty="0"/>
              <a:t>的转化，存在三个核心难点，而书中的案例为我们提供了破局思路。</a:t>
            </a:r>
            <a:endParaRPr lang="zh-CN" altLang="en-US" dirty="0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descr="e791d7e1-d22c-45e5-b942-2e4cf16b6afb"/>
          <p:cNvSpPr>
            <a:spLocks noGrp="1"/>
          </p:cNvSpPr>
          <p:nvPr>
            <p:ph type="title" hasCustomPrompt="1"/>
          </p:nvPr>
        </p:nvSpPr>
        <p:spPr>
          <a:xfrm>
            <a:off x="666750" y="1137285"/>
            <a:ext cx="10858500" cy="3850640"/>
          </a:xfrm>
        </p:spPr>
        <p:txBody>
          <a:bodyPr anchor="ctr" anchorCtr="0">
            <a:normAutofit fontScale="90000"/>
          </a:bodyPr>
          <a:lstStyle/>
          <a:p>
            <a:pPr marL="0" indent="0" algn="l" fontAlgn="auto">
              <a:lnSpc>
                <a:spcPct val="150000"/>
              </a:lnSpc>
            </a:pPr>
            <a:r>
              <a:rPr lang="zh-CN" altLang="en-US" dirty="0"/>
              <a:t>难点一：评估的全面性与精准性</a:t>
            </a:r>
            <a:br>
              <a:rPr lang="zh-CN" altLang="en-US" dirty="0"/>
            </a:br>
            <a:r>
              <a:rPr lang="en-US" altLang="zh-CN" dirty="0"/>
              <a:t> </a:t>
            </a:r>
            <a:br>
              <a:rPr lang="en-US" altLang="zh-CN" dirty="0"/>
            </a:br>
            <a:r>
              <a:rPr lang="en-US" altLang="zh-CN" dirty="0"/>
              <a:t>        </a:t>
            </a:r>
            <a:r>
              <a:rPr lang="zh-CN" altLang="en-US" dirty="0"/>
              <a:t>评估是个别教育计划的起点，但特殊学生的复杂性往往导致评估失真。例如，部分自闭症学生在陌生环境中拒绝配合评估，传统量表难以反映其真实能力。书中提出</a:t>
            </a:r>
            <a:r>
              <a:rPr lang="en-US" altLang="zh-CN" dirty="0"/>
              <a:t>“</a:t>
            </a:r>
            <a:r>
              <a:rPr lang="zh-CN" altLang="en-US" dirty="0"/>
              <a:t>动态评估法</a:t>
            </a:r>
            <a:r>
              <a:rPr lang="en-US" altLang="zh-CN" dirty="0"/>
              <a:t>”</a:t>
            </a:r>
            <a:r>
              <a:rPr lang="zh-CN" altLang="en-US" dirty="0"/>
              <a:t>：通过多次、多场景观察，结合教师、家长、医生的多方反馈，形成</a:t>
            </a:r>
            <a:r>
              <a:rPr lang="en-US" altLang="zh-CN" dirty="0"/>
              <a:t>“</a:t>
            </a:r>
            <a:r>
              <a:rPr lang="zh-CN" altLang="en-US" dirty="0"/>
              <a:t>立体评估报告</a:t>
            </a:r>
            <a:r>
              <a:rPr lang="en-US" altLang="zh-CN" dirty="0"/>
              <a:t>”</a:t>
            </a:r>
            <a:r>
              <a:rPr lang="zh-CN" altLang="en-US" dirty="0"/>
              <a:t>。某案例中，评估团队连续一周跟踪某多动症学生的课堂表现、课间活动和家庭行为，发现其在户外活动时注意力集中度显著提高，这一发现为后续</a:t>
            </a:r>
            <a:r>
              <a:rPr lang="en-US" altLang="zh-CN" dirty="0"/>
              <a:t>“</a:t>
            </a:r>
            <a:r>
              <a:rPr lang="zh-CN" altLang="en-US" dirty="0"/>
              <a:t>运动整合教学</a:t>
            </a:r>
            <a:r>
              <a:rPr lang="en-US" altLang="zh-CN" dirty="0"/>
              <a:t>”</a:t>
            </a:r>
            <a:r>
              <a:rPr lang="zh-CN" altLang="en-US" dirty="0"/>
              <a:t>方案提供了关键依据。</a:t>
            </a:r>
            <a:endParaRPr lang="zh-CN" altLang="en-US" dirty="0"/>
          </a:p>
        </p:txBody>
      </p:sp>
    </p:spTree>
  </p:cSld>
  <p:clrMapOvr>
    <a:masterClrMapping/>
  </p:clrMapOvr>
  <p:transition/>
</p:sld>
</file>

<file path=ppt/tags/tag1.xml><?xml version="1.0" encoding="utf-8"?>
<p:tagLst xmlns:p="http://schemas.openxmlformats.org/presentationml/2006/main">
  <p:tag name="KSO_WM_DIAGRAM_VIRTUALLY_FRAME" val="{&quot;height&quot;:337.52937007874016,&quot;left&quot;:51.999921259842516,&quot;top&quot;:89,&quot;width&quot;:855.0000787401575}"/>
</p:tagLst>
</file>

<file path=ppt/tags/tag10.xml><?xml version="1.0" encoding="utf-8"?>
<p:tagLst xmlns:p="http://schemas.openxmlformats.org/presentationml/2006/main">
  <p:tag name="AS_NET" val="8.0.8"/>
  <p:tag name="AS_OS" val="Microsoft Windows NT 10.0.22631.0"/>
  <p:tag name="AS_RELEASE_DATE" val="2024.08.14"/>
  <p:tag name="AS_TITLE" val="Aspose.Slides for .NET6"/>
  <p:tag name="AS_VERSION" val="24.8"/>
  <p:tag name="ISLIDE.GUIDESSETTING" val="{&quot;Id&quot;:&quot;GuidesStyle_Normal&quot;,&quot;Name&quot;:&quot;GuidesStyle_Normal&quot;,&quot;Kind&quot;:0,&quot;OldGuidesSetting&quot;:{&quot;HeaderHeight&quot;:15.0,&quot;FooterHeight&quot;:9.0,&quot;SideMargin&quot;:5.5,&quot;TopMargin&quot;:0.0,&quot;BottomMargin&quot;:0.0,&quot;IntervalMargin&quot;:1.5}}"/>
</p:tagLst>
</file>

<file path=ppt/tags/tag2.xml><?xml version="1.0" encoding="utf-8"?>
<p:tagLst xmlns:p="http://schemas.openxmlformats.org/presentationml/2006/main">
  <p:tag name="KSO_WM_DIAGRAM_VIRTUALLY_FRAME" val="{&quot;height&quot;:337.52937007874016,&quot;left&quot;:51.999921259842516,&quot;top&quot;:89,&quot;width&quot;:855.0500787401576}"/>
</p:tagLst>
</file>

<file path=ppt/tags/tag3.xml><?xml version="1.0" encoding="utf-8"?>
<p:tagLst xmlns:p="http://schemas.openxmlformats.org/presentationml/2006/main">
  <p:tag name="KSO_WM_DIAGRAM_VIRTUALLY_FRAME" val="{&quot;height&quot;:337.52937007874016,&quot;left&quot;:51.999921259842516,&quot;top&quot;:89,&quot;width&quot;:855.0500787401576}"/>
</p:tagLst>
</file>

<file path=ppt/tags/tag4.xml><?xml version="1.0" encoding="utf-8"?>
<p:tagLst xmlns:p="http://schemas.openxmlformats.org/presentationml/2006/main">
  <p:tag name="KSO_WM_DIAGRAM_VIRTUALLY_FRAME" val="{&quot;height&quot;:337.52937007874016,&quot;left&quot;:51.999921259842516,&quot;top&quot;:89,&quot;width&quot;:855.0500787401576}"/>
</p:tagLst>
</file>

<file path=ppt/tags/tag5.xml><?xml version="1.0" encoding="utf-8"?>
<p:tagLst xmlns:p="http://schemas.openxmlformats.org/presentationml/2006/main">
  <p:tag name="KSO_WM_DIAGRAM_VIRTUALLY_FRAME" val="{&quot;height&quot;:337.52937007874016,&quot;left&quot;:51.999921259842516,&quot;top&quot;:89,&quot;width&quot;:855.0500787401576}"/>
</p:tagLst>
</file>

<file path=ppt/tags/tag6.xml><?xml version="1.0" encoding="utf-8"?>
<p:tagLst xmlns:p="http://schemas.openxmlformats.org/presentationml/2006/main">
  <p:tag name="KSO_WM_DIAGRAM_VIRTUALLY_FRAME" val="{&quot;height&quot;:337.52937007874016,&quot;left&quot;:51.999921259842516,&quot;top&quot;:89,&quot;width&quot;:855.0500787401576}"/>
</p:tagLst>
</file>

<file path=ppt/tags/tag7.xml><?xml version="1.0" encoding="utf-8"?>
<p:tagLst xmlns:p="http://schemas.openxmlformats.org/presentationml/2006/main">
  <p:tag name="KSO_WM_DIAGRAM_VIRTUALLY_FRAME" val="{&quot;height&quot;:337.52937007874016,&quot;left&quot;:51.999921259842516,&quot;top&quot;:89,&quot;width&quot;:855.0500787401576}"/>
</p:tagLst>
</file>

<file path=ppt/tags/tag8.xml><?xml version="1.0" encoding="utf-8"?>
<p:tagLst xmlns:p="http://schemas.openxmlformats.org/presentationml/2006/main">
  <p:tag name="KSO_WM_DIAGRAM_VIRTUALLY_FRAME" val="{&quot;height&quot;:337.52937007874016,&quot;left&quot;:51.999921259842516,&quot;top&quot;:89,&quot;width&quot;:855.0500787401576}"/>
</p:tagLst>
</file>

<file path=ppt/tags/tag9.xml><?xml version="1.0" encoding="utf-8"?>
<p:tagLst xmlns:p="http://schemas.openxmlformats.org/presentationml/2006/main">
  <p:tag name="KSO_WM_DIAGRAM_VIRTUALLY_FRAME" val="{&quot;height&quot;:337.52937007874016,&quot;left&quot;:51.999921259842516,&quot;top&quot;:89,&quot;width&quot;:855.0500787401576}"/>
</p:tagLst>
</file>

<file path=ppt/theme/theme1.xml><?xml version="1.0" encoding="utf-8"?>
<a:theme xmlns:a="http://schemas.openxmlformats.org/drawingml/2006/main" name="Slide Master">
  <a:themeElements>
    <a:clrScheme name="iSlide">
      <a:dk1>
        <a:srgbClr val="2F2F2F"/>
      </a:dk1>
      <a:lt1>
        <a:srgbClr val="FFFFFF"/>
      </a:lt1>
      <a:dk2>
        <a:srgbClr val="778495"/>
      </a:dk2>
      <a:lt2>
        <a:srgbClr val="F0F0F0"/>
      </a:lt2>
      <a:accent1>
        <a:srgbClr val="2584F3"/>
      </a:accent1>
      <a:accent2>
        <a:srgbClr val="43D0E9"/>
      </a:accent2>
      <a:accent3>
        <a:srgbClr val="F8E260"/>
      </a:accent3>
      <a:accent4>
        <a:srgbClr val="CDCED8"/>
      </a:accent4>
      <a:accent5>
        <a:srgbClr val="B9BBC0"/>
      </a:accent5>
      <a:accent6>
        <a:srgbClr val="989B9F"/>
      </a:accent6>
      <a:hlink>
        <a:srgbClr val="F84D4D"/>
      </a:hlink>
      <a:folHlink>
        <a:srgbClr val="979797"/>
      </a:folHlink>
    </a:clrScheme>
    <a:fontScheme name="iSlide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iSlid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iSlide Presentation Template</Template>
  <TotalTime>0</TotalTime>
  <Words>2554</Words>
  <Application>WPS 演示</Application>
  <PresentationFormat>宽屏</PresentationFormat>
  <Paragraphs>52</Paragraphs>
  <Slides>17</Slides>
  <Notes>0</Notes>
  <HiddenSlides>7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5" baseType="lpstr">
      <vt:lpstr>Arial</vt:lpstr>
      <vt:lpstr>宋体</vt:lpstr>
      <vt:lpstr>Wingdings</vt:lpstr>
      <vt:lpstr>华文琥珀</vt:lpstr>
      <vt:lpstr>微软雅黑</vt:lpstr>
      <vt:lpstr>Arial Unicode MS</vt:lpstr>
      <vt:lpstr>Calibri</vt:lpstr>
      <vt:lpstr>Slide Master</vt:lpstr>
      <vt:lpstr>《个别教育计划的理论与实践》  学习心得体会</vt:lpstr>
      <vt:lpstr>目录</vt:lpstr>
      <vt:lpstr>一、理论认知：  重新理解“个别化”的教育本质</vt:lpstr>
      <vt:lpstr>        传统教育中，“标准化”是主流模式，但特殊教育的核心恰恰在于“个别化”。书中开篇便明确：个别教育计划并非简单的“因材施教”，而是基于学生独特需求的“精准教育”，其理论根基源于多元智能理论、建构主义学习理论和社会生态学理论。          多元智能理论的启示：每个学生的智能结构都是独特的，特殊学生尤其如此。例如，自闭症学生可能在机械记忆方面表现突出，而在社交沟通上存在障碍。个别教育计划需打破“单一评价标准”，通过多元评估发现学生的优势潜能，为其设计个性化的发展路径。</vt:lpstr>
      <vt:lpstr>        建构主义的实践意义：学习不是被动接受知识的过程，而是学生主动建构意义的过程。书中案例提到，某特殊学校为唐氏综合征学生设计“超市购物”主题课程，让学生在真实情境中学习数学计算、语言表达和社会交往，这种基于生活经验的建构式学习，远比课堂讲授更有效。        社会生态学的系统视角：学生的发展受家庭、学校、社区等多系统影响。个别教育计划不能仅停留在学校层面，而应构建“家校社”协同机制。如书中所述，某学校为脑瘫学生制定计划时，不仅安排校内康复训练，还联合社区提供无障碍设施改造建议，协调家庭进行居家护理指导，形成了教育合力。</vt:lpstr>
      <vt:lpstr>        通过理论学习，我深刻认识到：个别化教育不是“额外任务”，而是特殊教育的“底线要求”，其本质是让每个学生都能获得适合自己的教育支持。</vt:lpstr>
      <vt:lpstr>二、实践反思：  从“纸上计划”到“落地生根”的难点突破</vt:lpstr>
      <vt:lpstr>        书中用大量篇幅介绍了个别教育计划的实施流程，包括评估、目标制定、方案设计、执行与调整等环节。结合自身工作，我发现计划从“纸面”到“实践”的转化，存在三个核心难点，而书中的案例为我们提供了破局思路。</vt:lpstr>
      <vt:lpstr>难点一：评估的全面性与精准性           评估是个别教育计划的起点，但特殊学生的复杂性往往导致评估失真。例如，部分自闭症学生在陌生环境中拒绝配合评估，传统量表难以反映其真实能力。书中提出“动态评估法”：通过多次、多场景观察，结合教师、家长、医生的多方反馈，形成“立体评估报告”。某案例中，评估团队连续一周跟踪某多动症学生的课堂表现、课间活动和家庭行为，发现其在户外活动时注意力集中度显著提高，这一发现为后续“运动整合教学”方案提供了关键依据。</vt:lpstr>
      <vt:lpstr>  难点二：目标的科学性与可操作性           制定目标时，常见的问题是“过高或过低”“模糊不具体”。书中强调，目标需符合“SMART原则”：具体（Specific）、可衡量（Measurable）、可实现（Achievable）、相关性（Relevant）、时限性（Time-bound）。例如，将“提高语言能力”改为“本学期内能主动使用5个日常问候语（如‘你好’‘谢谢’），在3次社交情境中正确应用”，既具体又可评估。</vt:lpstr>
      <vt:lpstr> 难点三：执行中的灵活性与持续性           计划执行常因学生突发状况或教师精力不足而中断。书中提到“弹性调整机制”：每月召开计划执行会议，根据学生进展调整方案。如某智力障碍学生原定“半年内掌握10以内加减法”，但执行中发现其对实物操作更敏感，教师及时将教学工具从数字卡片改为积木，进度反而加快。此外，书中强调“教师赋能”的重要性，通过定期培训提升教师的个别化教学能力，避免计划沦为“形式主义”。</vt:lpstr>
      <vt:lpstr>三、教育思考：  个别化教育背后的“人文关怀”</vt:lpstr>
      <vt:lpstr>       读完整本书，最触动我的不是复杂的理论或流程，而是字里行间流淌的“人文关怀”。个别教育计划的终极目标，不仅是让学生“学会知识”，更是让他们“有尊严地生活”。        书中有一个案例让我印象深刻：某特殊学校为一名重度智障学生制定计划时，没有聚焦“学术目标”，而是围绕“生活自理”和“情绪管理”设计内容——学习自己吃饭、表达需求、控制哭闹。一年后，学生虽然仍无法进行复杂思考，但能在家长协助下完成简单日常活动，情绪爆发次数从每天5次减少到每月1次。家长在访谈中说：“孩子现在能对我笑，能安静地坐一会儿，这就是最大的进步。”</vt:lpstr>
      <vt:lpstr>       这个案例让我反思：特殊教育的“成功”不应以标准化的“成绩”衡量，而应看学生是否获得了“更好的生活质量”。个别教育计划的本质，是通过教育支持，让每个特殊学生都能找到自己在世界上的“存在价值”——或许是学会独立生活，或许是掌握一项简单技能，或许只是能与他人进行一次温暖的互动。        此外，书中强调“尊重学生的选择权”。在计划制定过程中，即使是重度障碍学生，也要通过肢体语言、表情等方式了解其偏好。例如，为自闭症学生选择教学内容时，可提供绘本、玩具、视频等多种选项，观察其注意力倾向，让学生在教育过程中感受到“被尊重”。</vt:lpstr>
      <vt:lpstr>四、未来展望：  让个别教育计划成为“常态化实践”</vt:lpstr>
      <vt:lpstr>       学习本书后，我对未来的工作有了更清晰的规划：  - 强化评估能力：系统学习动态评估、生态评估等方法，联合心理教师、康复师、家长组建评估团队，确保评估结果的全面性。 - 优化目标设计：严格遵循“SMART原则”，避免目标“虚化”，每学期初与家长共同制定“可实现的小目标”，通过阶段性反馈增强学生和家长的信心。 - 推动协同教育：建立“家校周沟通”机制，定期向家长反馈计划执行情况，指导家庭开展延续性教育；联合社区资源，为学生提供真实的社会参与机会。 - 注重人文关怀：在计划实施中，始终将“学生感受”放在首位，避免为了“完成目标”而忽视学生的情绪需求，让教育过程充满温度。</vt:lpstr>
      <vt:lpstr>       个别教育计划不是“终点”，而是学生成长的“起点”。正如书中所说：“每个特殊学生都是一颗独特的种子，个别化教育就是为他们提供适合的土壤、阳光和水分，让他们以自己的节奏绽放。”作为特殊教育工作者，我们的使命就是守护这些种子，用专业与爱心陪伴他们成长。          通过本次学习，我不仅提升了专业能力，更坚定了教育信念。在未来的工作中，我将把书中的理论与实践经验转化为具体行动，让个别教育计划真正落地生根，为每个特殊学生的幸福人生奠定基础。</vt:lpstr>
    </vt:vector>
  </TitlesOfParts>
  <Company>iSlide</Company>
  <LinksUpToDate>false</LinksUpToDate>
  <SharedDoc>false</SharedDoc>
  <HyperlinksChanged>false</HyperlinksChanged>
  <AppVersion>14.0000</AppVersion>
  <Manager>iSlide</Manager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iSlide</dc:creator>
  <cp:lastModifiedBy>Administrator</cp:lastModifiedBy>
  <cp:revision>5</cp:revision>
  <cp:lastPrinted>2024-05-13T00:00:00Z</cp:lastPrinted>
  <dcterms:created xsi:type="dcterms:W3CDTF">2024-05-13T00:00:00Z</dcterms:created>
  <dcterms:modified xsi:type="dcterms:W3CDTF">2025-07-21T12:09:36Z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LIDE.THEME">
    <vt:lpwstr>9539ea09-306d-4039-86fb-62f2937de6b6</vt:lpwstr>
  </property>
  <property fmtid="{D5CDD505-2E9C-101B-9397-08002B2CF9AE}" pid="3" name="ICV">
    <vt:lpwstr>53709FB6D50F49E892E022CE92FBB9C2_13</vt:lpwstr>
  </property>
  <property fmtid="{D5CDD505-2E9C-101B-9397-08002B2CF9AE}" pid="4" name="KSOProductBuildVer">
    <vt:lpwstr>2052-12.1.0.21915</vt:lpwstr>
  </property>
</Properties>
</file>