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jpeg" ContentType="image/jpeg"/>
  <Default Extension="JPG" ContentType="image/.jp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32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7" r:id="rId3"/>
    <p:sldMasterId id="2147483693" r:id="rId4"/>
  </p:sldMasterIdLst>
  <p:notesMasterIdLst>
    <p:notesMasterId r:id="rId36"/>
  </p:notesMasterIdLst>
  <p:sldIdLst>
    <p:sldId id="476" r:id="rId5"/>
    <p:sldId id="471" r:id="rId6"/>
    <p:sldId id="472" r:id="rId7"/>
    <p:sldId id="473" r:id="rId8"/>
    <p:sldId id="474" r:id="rId9"/>
    <p:sldId id="475" r:id="rId10"/>
    <p:sldId id="546" r:id="rId11"/>
    <p:sldId id="477" r:id="rId12"/>
    <p:sldId id="478" r:id="rId13"/>
    <p:sldId id="479" r:id="rId14"/>
    <p:sldId id="480" r:id="rId15"/>
    <p:sldId id="481" r:id="rId16"/>
    <p:sldId id="482" r:id="rId17"/>
    <p:sldId id="483" r:id="rId18"/>
    <p:sldId id="484" r:id="rId19"/>
    <p:sldId id="485" r:id="rId20"/>
    <p:sldId id="486" r:id="rId21"/>
    <p:sldId id="487" r:id="rId22"/>
    <p:sldId id="488" r:id="rId23"/>
    <p:sldId id="490" r:id="rId24"/>
    <p:sldId id="491" r:id="rId25"/>
    <p:sldId id="492" r:id="rId26"/>
    <p:sldId id="502" r:id="rId27"/>
    <p:sldId id="496" r:id="rId28"/>
    <p:sldId id="511" r:id="rId29"/>
    <p:sldId id="498" r:id="rId30"/>
    <p:sldId id="503" r:id="rId31"/>
    <p:sldId id="494" r:id="rId32"/>
    <p:sldId id="518" r:id="rId33"/>
    <p:sldId id="507" r:id="rId34"/>
    <p:sldId id="512" r:id="rId35"/>
    <p:sldId id="508" r:id="rId37"/>
    <p:sldId id="517" r:id="rId38"/>
    <p:sldId id="513" r:id="rId39"/>
    <p:sldId id="519" r:id="rId40"/>
    <p:sldId id="514" r:id="rId41"/>
    <p:sldId id="515" r:id="rId42"/>
    <p:sldId id="516" r:id="rId43"/>
    <p:sldId id="525" r:id="rId44"/>
    <p:sldId id="526" r:id="rId45"/>
    <p:sldId id="527" r:id="rId46"/>
    <p:sldId id="528" r:id="rId47"/>
    <p:sldId id="529" r:id="rId48"/>
    <p:sldId id="530" r:id="rId49"/>
    <p:sldId id="531" r:id="rId50"/>
    <p:sldId id="532" r:id="rId51"/>
    <p:sldId id="533" r:id="rId52"/>
    <p:sldId id="534" r:id="rId53"/>
    <p:sldId id="535" r:id="rId54"/>
    <p:sldId id="536" r:id="rId55"/>
    <p:sldId id="537" r:id="rId56"/>
    <p:sldId id="538" r:id="rId57"/>
    <p:sldId id="539" r:id="rId58"/>
    <p:sldId id="540" r:id="rId59"/>
    <p:sldId id="541" r:id="rId60"/>
    <p:sldId id="542" r:id="rId61"/>
    <p:sldId id="543" r:id="rId62"/>
    <p:sldId id="544" r:id="rId6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90" userDrawn="1">
          <p15:clr>
            <a:srgbClr val="A4A3A4"/>
          </p15:clr>
        </p15:guide>
        <p15:guide id="2" pos="377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enggang hou" initials="" lastIdx="1" clrIdx="0"/>
  <p:cmAuthor id="1" name="WPS" initials="W" lastIdx="1" clrIdx="0"/>
  <p:cmAuthor id="2" name="作者" initials="A" lastIdx="0" clrIdx="1"/>
  <p:cmAuthor id="3" name="微软用户" initials="微" lastIdx="1" clrIdx="0"/>
  <p:cmAuthor id="4" name="dell" initials="d" lastIdx="1" clrIdx="2"/>
  <p:cmAuthor id="5" name="kingsoft" initials="k" lastIdx="0" clrIdx="0"/>
  <p:cmAuthor id="6" name="姜伟光" initials="姜" lastIdx="0" clrIdx="0"/>
  <p:cmAuthor id="7" name="幸兴" initials="幸" lastIdx="0" clrIdx="8"/>
  <p:cmAuthor id="8" name="雨林木风" initials="雨" lastIdx="0" clrIdx="0"/>
  <p:cmAuthor id="9" name="ADMIN" initials="A" lastIdx="1" clrIdx="8"/>
  <p:cmAuthor id="10" name="AutoBVT" initials="A" lastIdx="1" clrIdx="0"/>
  <p:cmAuthor id="11" name="Admin" initials="A" lastIdx="0" clrIdx="0"/>
  <p:cmAuthor id="12" name="my" initials="m" lastIdx="1" clrIdx="11"/>
  <p:cmAuthor id="254261119" name="欣欣向荣" initials="欣" lastIdx="0" clrIdx="2"/>
  <p:cmAuthor id="13" name="CommUser" initials="C" lastIdx="4" clrIdx="0"/>
  <p:cmAuthor id="14" name="zq" initials="z" lastIdx="1" clrIdx="0"/>
  <p:cmAuthor id="15" name="viola_yang" initials="v" lastIdx="2" clrIdx="0"/>
  <p:cmAuthor id="16" name="志龙 姜" initials="志" lastIdx="3" clrIdx="0"/>
  <p:cmAuthor id="17" name="SHMILY" initials="S" lastIdx="1" clrIdx="0"/>
  <p:cmAuthor id="18" name="admin" initials="a" lastIdx="4" clrIdx="0"/>
  <p:cmAuthor id="19" name="Tracy Chen" initials="T" lastIdx="1" clrIdx="0"/>
  <p:cmAuthor id="20" name="dongwc0205" initials="d" lastIdx="1" clrIdx="15"/>
  <p:cmAuthor id="21" name="Hi_ Young" initials="H" lastIdx="20" clrIdx="0"/>
  <p:cmAuthor id="22" name="pangyt" initials="p" lastIdx="1" clrIdx="0"/>
  <p:cmAuthor id="2001" name="骆倩怡_Znauj26B" initials="authorId_382814100" lastIdx="0" clrIdx="0"/>
  <p:cmAuthor id="23" name="easonyoun" initials="e" lastIdx="0" clrIdx="0"/>
  <p:cmAuthor id="694821114" name="清&amp;洁" initials="清" lastIdx="3" clrIdx="0"/>
  <p:cmAuthor id="24" name="zhouyangfan" initials="z" lastIdx="0" clrIdx="0"/>
  <p:cmAuthor id="25" name="tplife" initials="t" lastIdx="2" clrIdx="0"/>
  <p:cmAuthor id="26" name="??" initials="?" lastIdx="1" clrIdx="0"/>
  <p:cmAuthor id="1483810881" name="WPS_1679281038" initials="W" lastIdx="1" clrIdx="2"/>
  <p:cmAuthor id="76" name="陈 晨" initials="陈" lastIdx="1" clrIdx="25"/>
  <p:cmAuthor id="29" name="86151" initials="8" lastIdx="0" clrIdx="28"/>
  <p:cmAuthor id="31" name="NFB" initials="N" lastIdx="0" clrIdx="14"/>
  <p:cmAuthor id="2000" name="孔艳萍" initials="authorId_621919196" lastIdx="0" clrIdx="0"/>
  <p:cmAuthor id="28" name="nijingen" initials="n" lastIdx="0" clrIdx="27"/>
  <p:cmAuthor id="32" name="ez" initials="e" lastIdx="0" clrIdx="31"/>
  <p:cmAuthor id="34" name="a'su's" initials="a" lastIdx="0" clrIdx="33"/>
  <p:cmAuthor id="35" name="陈芳" initials="" lastIdx="0" clrIdx="35"/>
  <p:cmAuthor id="38" name="邹 嘉豪" initials="" lastIdx="0" clrIdx="25"/>
  <p:cmAuthor id="41" name="EXX008" initials="E" lastIdx="0" clrIdx="40"/>
  <p:cmAuthor id="77" name="雨昕" initials="雨" lastIdx="0" clrIdx="26"/>
  <p:cmAuthor id="33" name="86138" initials="8" lastIdx="0" clrIdx="33"/>
  <p:cmAuthor id="44" name="jinjuan" initials="j" lastIdx="0" clrIdx="43"/>
  <p:cmAuthor id="45" name="THTF" initials="T" lastIdx="0" clrIdx="44"/>
  <p:cmAuthor id="46" name="纪小欢" initials="纪" lastIdx="0" clrIdx="45"/>
  <p:cmAuthor id="42" name="1" initials="1" lastIdx="0" clrIdx="41"/>
  <p:cmAuthor id="49837069" name="DELL" initials="D" lastIdx="0" clrIdx="25"/>
  <p:cmAuthor id="27" name="刘浩" initials="刘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74CB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78" y="852"/>
      </p:cViewPr>
      <p:guideLst>
        <p:guide orient="horz" pos="1990"/>
        <p:guide pos="377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7" Type="http://schemas.openxmlformats.org/officeDocument/2006/relationships/commentAuthors" Target="commentAuthors.xml"/><Relationship Id="rId66" Type="http://schemas.openxmlformats.org/officeDocument/2006/relationships/tableStyles" Target="tableStyles.xml"/><Relationship Id="rId65" Type="http://schemas.openxmlformats.org/officeDocument/2006/relationships/viewProps" Target="viewProps.xml"/><Relationship Id="rId64" Type="http://schemas.openxmlformats.org/officeDocument/2006/relationships/presProps" Target="presProps.xml"/><Relationship Id="rId63" Type="http://schemas.openxmlformats.org/officeDocument/2006/relationships/slide" Target="slides/slide58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60" Type="http://schemas.openxmlformats.org/officeDocument/2006/relationships/slide" Target="slides/slide55.xml"/><Relationship Id="rId6" Type="http://schemas.openxmlformats.org/officeDocument/2006/relationships/slide" Target="slides/slide2.xml"/><Relationship Id="rId59" Type="http://schemas.openxmlformats.org/officeDocument/2006/relationships/slide" Target="slides/slide54.xml"/><Relationship Id="rId58" Type="http://schemas.openxmlformats.org/officeDocument/2006/relationships/slide" Target="slides/slide53.xml"/><Relationship Id="rId57" Type="http://schemas.openxmlformats.org/officeDocument/2006/relationships/slide" Target="slides/slide52.xml"/><Relationship Id="rId56" Type="http://schemas.openxmlformats.org/officeDocument/2006/relationships/slide" Target="slides/slide51.xml"/><Relationship Id="rId55" Type="http://schemas.openxmlformats.org/officeDocument/2006/relationships/slide" Target="slides/slide50.xml"/><Relationship Id="rId54" Type="http://schemas.openxmlformats.org/officeDocument/2006/relationships/slide" Target="slides/slide49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" Type="http://schemas.openxmlformats.org/officeDocument/2006/relationships/slide" Target="slides/slide1.xml"/><Relationship Id="rId49" Type="http://schemas.openxmlformats.org/officeDocument/2006/relationships/slide" Target="slides/slide4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0" Type="http://schemas.openxmlformats.org/officeDocument/2006/relationships/slide" Target="slides/slide35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37" Type="http://schemas.openxmlformats.org/officeDocument/2006/relationships/slide" Target="slides/slide32.xml"/><Relationship Id="rId36" Type="http://schemas.openxmlformats.org/officeDocument/2006/relationships/notesMaster" Target="notesMasters/notesMaster1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66700"/>
            <a:r>
              <a:rPr lang="zh-CN" altLang="en-US" sz="2000">
                <a:solidFill>
                  <a:srgbClr val="000000"/>
                </a:solidFill>
                <a:ea typeface="宋体" panose="02010600030101010101" pitchFamily="2" charset="-122"/>
                <a:sym typeface="+mn-ea"/>
              </a:rPr>
              <a:t>这个原因解释的题目，解题思路是很清晰的：但是糟心的是有一个要学生答到的点</a:t>
            </a:r>
            <a:r>
              <a:rPr lang="en-US" altLang="zh-CN" sz="2000">
                <a:solidFill>
                  <a:srgbClr val="000000"/>
                </a:solidFill>
                <a:ea typeface="宋体" panose="02010600030101010101" pitchFamily="2" charset="-122"/>
                <a:sym typeface="+mn-ea"/>
              </a:rPr>
              <a:t> </a:t>
            </a:r>
            <a:r>
              <a:rPr lang="zh-CN" altLang="en-US" sz="2000">
                <a:solidFill>
                  <a:srgbClr val="000000"/>
                </a:solidFill>
                <a:ea typeface="宋体" panose="02010600030101010101" pitchFamily="2" charset="-122"/>
                <a:sym typeface="+mn-ea"/>
              </a:rPr>
              <a:t>硫酸氢根</a:t>
            </a:r>
            <a:r>
              <a:rPr lang="en-US" altLang="zh-CN" sz="2000">
                <a:solidFill>
                  <a:srgbClr val="000000"/>
                </a:solidFill>
                <a:ea typeface="宋体" panose="02010600030101010101" pitchFamily="2" charset="-122"/>
                <a:sym typeface="+mn-ea"/>
              </a:rPr>
              <a:t>  </a:t>
            </a:r>
            <a:r>
              <a:rPr lang="zh-CN" altLang="en-US" sz="2000">
                <a:solidFill>
                  <a:srgbClr val="000000"/>
                </a:solidFill>
                <a:ea typeface="宋体" panose="02010600030101010101" pitchFamily="2" charset="-122"/>
                <a:sym typeface="+mn-ea"/>
              </a:rPr>
              <a:t>我的困惑</a:t>
            </a:r>
            <a:r>
              <a:rPr lang="en-US" altLang="zh-CN" sz="2000">
                <a:solidFill>
                  <a:srgbClr val="000000"/>
                </a:solidFill>
                <a:ea typeface="宋体" panose="02010600030101010101" pitchFamily="2" charset="-122"/>
                <a:sym typeface="+mn-ea"/>
              </a:rPr>
              <a:t> </a:t>
            </a:r>
            <a:r>
              <a:rPr lang="zh-CN" altLang="en-US" sz="2000">
                <a:solidFill>
                  <a:srgbClr val="000000"/>
                </a:solidFill>
                <a:ea typeface="宋体" panose="02010600030101010101" pitchFamily="2" charset="-122"/>
                <a:sym typeface="+mn-ea"/>
              </a:rPr>
              <a:t>我们教学的边界到底在哪里？当然</a:t>
            </a:r>
            <a:r>
              <a:rPr lang="en-US" altLang="zh-CN" sz="2000">
                <a:solidFill>
                  <a:srgbClr val="000000"/>
                </a:solidFill>
                <a:ea typeface="宋体" panose="02010600030101010101" pitchFamily="2" charset="-122"/>
                <a:sym typeface="+mn-ea"/>
              </a:rPr>
              <a:t> </a:t>
            </a:r>
            <a:r>
              <a:rPr lang="zh-CN" altLang="en-US" sz="2000">
                <a:solidFill>
                  <a:srgbClr val="000000"/>
                </a:solidFill>
                <a:ea typeface="宋体" panose="02010600030101010101" pitchFamily="2" charset="-122"/>
                <a:sym typeface="+mn-ea"/>
              </a:rPr>
              <a:t>阅卷时让我们高中老师写阅卷反馈时我提到了这一点</a:t>
            </a:r>
            <a:r>
              <a:rPr lang="en-US" altLang="zh-CN" sz="2000">
                <a:solidFill>
                  <a:srgbClr val="000000"/>
                </a:solidFill>
                <a:ea typeface="宋体" panose="02010600030101010101" pitchFamily="2" charset="-122"/>
                <a:sym typeface="+mn-ea"/>
              </a:rPr>
              <a:t> </a:t>
            </a:r>
            <a:r>
              <a:rPr lang="zh-CN" altLang="en-US" sz="2000">
                <a:solidFill>
                  <a:srgbClr val="000000"/>
                </a:solidFill>
                <a:ea typeface="宋体" panose="02010600030101010101" pitchFamily="2" charset="-122"/>
                <a:sym typeface="+mn-ea"/>
              </a:rPr>
              <a:t>给的回复是：这题有隐含信息，晕死</a:t>
            </a:r>
            <a:endParaRPr lang="zh-CN" altLang="en-US" sz="2000">
              <a:solidFill>
                <a:srgbClr val="000000"/>
              </a:solidFill>
              <a:ea typeface="宋体" panose="02010600030101010101" pitchFamily="2" charset="-122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245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AC3E08BA-5ED9-485C-A120-A5C5CDD318D4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image" Target="../media/image1.png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png"/><Relationship Id="rId3" Type="http://schemas.openxmlformats.org/officeDocument/2006/relationships/tags" Target="../tags/tag67.xml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0" y="6400424"/>
            <a:ext cx="12192001" cy="457574"/>
          </a:xfrm>
          <a:prstGeom prst="rect">
            <a:avLst/>
          </a:prstGeom>
          <a:gradFill>
            <a:gsLst>
              <a:gs pos="80000">
                <a:srgbClr val="026DCE">
                  <a:alpha val="70000"/>
                </a:srgbClr>
              </a:gs>
              <a:gs pos="26000">
                <a:schemeClr val="tx2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6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矩形 2"/>
          <p:cNvSpPr/>
          <p:nvPr/>
        </p:nvSpPr>
        <p:spPr bwMode="auto">
          <a:xfrm>
            <a:off x="-1" y="-30476"/>
            <a:ext cx="12192001" cy="953598"/>
          </a:xfrm>
          <a:prstGeom prst="rect">
            <a:avLst/>
          </a:prstGeom>
          <a:gradFill flip="none" rotWithShape="1">
            <a:gsLst>
              <a:gs pos="21000">
                <a:schemeClr val="accent2">
                  <a:lumMod val="75000"/>
                  <a:lumOff val="25000"/>
                </a:schemeClr>
              </a:gs>
              <a:gs pos="86000">
                <a:schemeClr val="tx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6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 txBox="1">
            <a:spLocks noChangeArrowheads="1"/>
          </p:cNvSpPr>
          <p:nvPr/>
        </p:nvSpPr>
        <p:spPr bwMode="auto">
          <a:xfrm>
            <a:off x="10703984" y="6480810"/>
            <a:ext cx="1153584" cy="4038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 eaLnBrk="1" hangingPunct="1"/>
            <a:r>
              <a:rPr lang="de-DE" altLang="en-US" sz="1440" b="1" dirty="0">
                <a:solidFill>
                  <a:schemeClr val="bg1"/>
                </a:solidFill>
                <a:latin typeface="微软雅黑" panose="020B0503020204020204" charset="-122"/>
              </a:rPr>
              <a:t> </a:t>
            </a:r>
            <a:r>
              <a:rPr lang="zh-CN" altLang="en-US" sz="1440" b="1" dirty="0">
                <a:solidFill>
                  <a:schemeClr val="bg1"/>
                </a:solidFill>
                <a:latin typeface="微软雅黑" panose="020B0503020204020204" charset="-122"/>
              </a:rPr>
              <a:t>第 </a:t>
            </a:r>
            <a:fld id="{9A0DB2DC-4C9A-4742-B13C-FB6460FD3503}" type="slidenum">
              <a:rPr lang="zh-CN" altLang="en-US" sz="1440" b="1" dirty="0">
                <a:solidFill>
                  <a:schemeClr val="bg1"/>
                </a:solidFill>
                <a:latin typeface="微软雅黑" panose="020B0503020204020204" charset="-122"/>
              </a:rPr>
            </a:fld>
            <a:r>
              <a:rPr lang="en-US" altLang="zh-CN" sz="1440" b="1" dirty="0">
                <a:solidFill>
                  <a:schemeClr val="bg1"/>
                </a:solidFill>
                <a:latin typeface="微软雅黑" panose="020B0503020204020204" charset="-122"/>
              </a:rPr>
              <a:t> </a:t>
            </a:r>
            <a:r>
              <a:rPr lang="zh-CN" altLang="en-US" sz="1440" b="1" dirty="0">
                <a:solidFill>
                  <a:schemeClr val="bg1"/>
                </a:solidFill>
                <a:latin typeface="微软雅黑" panose="020B0503020204020204" charset="-122"/>
              </a:rPr>
              <a:t>页</a:t>
            </a:r>
            <a:endParaRPr lang="en-US" altLang="zh-CN" sz="1440" b="1" dirty="0">
              <a:solidFill>
                <a:schemeClr val="bg1"/>
              </a:solidFill>
              <a:latin typeface="微软雅黑" panose="020B0503020204020204" charset="-122"/>
            </a:endParaRPr>
          </a:p>
        </p:txBody>
      </p:sp>
      <p:graphicFrame>
        <p:nvGraphicFramePr>
          <p:cNvPr id="3081" name="对象 1"/>
          <p:cNvGraphicFramePr/>
          <p:nvPr userDrawn="1"/>
        </p:nvGraphicFramePr>
        <p:xfrm>
          <a:off x="27517" y="6435090"/>
          <a:ext cx="3181349" cy="394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2" imgW="3124200" imgH="742950" progId="Paint.Picture">
                  <p:embed/>
                </p:oleObj>
              </mc:Choice>
              <mc:Fallback>
                <p:oleObj name="" r:id="rId2" imgW="3124200" imgH="742950" progId="Paint.Picture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7517" y="6435090"/>
                        <a:ext cx="3181349" cy="394336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392168" y="145882"/>
            <a:ext cx="7776633" cy="777240"/>
          </a:xfrm>
        </p:spPr>
        <p:txBody>
          <a:bodyPr/>
          <a:lstStyle>
            <a:lvl1pPr algn="l">
              <a:defRPr sz="264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defRPr>
            </a:lvl1pPr>
          </a:lstStyle>
          <a:p>
            <a:endParaRPr lang="zh-CN" altLang="en-US" noProof="1"/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09600" y="6356986"/>
            <a:ext cx="2844800" cy="3638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4165600" y="6356986"/>
            <a:ext cx="3860800" cy="3638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737600" y="6356986"/>
            <a:ext cx="2844800" cy="36385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/>
          <a:srcRect b="33871"/>
          <a:stretch>
            <a:fillRect/>
          </a:stretch>
        </p:blipFill>
        <p:spPr>
          <a:xfrm>
            <a:off x="0" y="0"/>
            <a:ext cx="12236180" cy="696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B46E1-7089-48BC-A75B-47C098D07DC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250D-5BB4-40C4-9F2F-F04C4CCD6FA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AFE74-D07E-440E-ACF7-82401D29D50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250D-5BB4-40C4-9F2F-F04C4CCD6FA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AFE74-D07E-440E-ACF7-82401D29D50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250D-5BB4-40C4-9F2F-F04C4CCD6FA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AFE74-D07E-440E-ACF7-82401D29D50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250D-5BB4-40C4-9F2F-F04C4CCD6FA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AFE74-D07E-440E-ACF7-82401D29D50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250D-5BB4-40C4-9F2F-F04C4CCD6FA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AFE74-D07E-440E-ACF7-82401D29D50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250D-5BB4-40C4-9F2F-F04C4CCD6FA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AFE74-D07E-440E-ACF7-82401D29D50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250D-5BB4-40C4-9F2F-F04C4CCD6FA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AFE74-D07E-440E-ACF7-82401D29D50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250D-5BB4-40C4-9F2F-F04C4CCD6FA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AFE74-D07E-440E-ACF7-82401D29D50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250D-5BB4-40C4-9F2F-F04C4CCD6FA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AFE74-D07E-440E-ACF7-82401D29D50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250D-5BB4-40C4-9F2F-F04C4CCD6FA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AFE74-D07E-440E-ACF7-82401D29D50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250D-5BB4-40C4-9F2F-F04C4CCD6FA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AFE74-D07E-440E-ACF7-82401D29D50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rt-Compa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 userDrawn="1"/>
        </p:nvSpPr>
        <p:spPr>
          <a:xfrm>
            <a:off x="11512879" y="236688"/>
            <a:ext cx="479629" cy="479505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77" tIns="17139" rIns="34277" bIns="17139" rtlCol="0" anchor="ctr"/>
          <a:lstStyle/>
          <a:p>
            <a:pPr algn="ctr"/>
            <a:endParaRPr lang="en-US" sz="1800">
              <a:latin typeface="微软雅黑" panose="020B0503020204020204" charset="-122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1648826" y="303537"/>
            <a:ext cx="222250" cy="236220"/>
          </a:xfrm>
          <a:prstGeom prst="rect">
            <a:avLst/>
          </a:prstGeom>
          <a:noFill/>
        </p:spPr>
        <p:txBody>
          <a:bodyPr wrap="none" lIns="68541" tIns="34271" rIns="68541" bIns="34271" rtlCol="0">
            <a:spAutoFit/>
          </a:bodyPr>
          <a:lstStyle/>
          <a:p>
            <a:pPr algn="ctr"/>
            <a:fld id="{260E2A6B-A809-4840-BF14-8648BC0BDF87}" type="slidenum">
              <a:rPr lang="id-ID" sz="1100" b="1" smtClean="0">
                <a:solidFill>
                  <a:schemeClr val="bg1"/>
                </a:solidFill>
                <a:latin typeface="微软雅黑" panose="020B0503020204020204" charset="-122"/>
                <a:cs typeface="Aparajita" panose="020B0604020202020204" pitchFamily="34" charset="0"/>
              </a:rPr>
            </a:fld>
            <a:endParaRPr lang="id-ID" sz="1100">
              <a:solidFill>
                <a:schemeClr val="bg1"/>
              </a:solidFill>
              <a:latin typeface="微软雅黑" panose="020B0503020204020204" charset="-122"/>
              <a:cs typeface="Aparajita" panose="020B0604020202020204" pitchFamily="34" charset="0"/>
            </a:endParaRPr>
          </a:p>
        </p:txBody>
      </p:sp>
    </p:spTree>
  </p:cSld>
  <p:clrMapOvr>
    <a:masterClrMapping/>
  </p:clrMapOvr>
  <p:transition/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bg>
      <p:bgPr>
        <a:blipFill rotWithShape="0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Norm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charset="-122"/>
              </a:defRPr>
            </a:lvl1pPr>
          </a:lstStyle>
          <a:p>
            <a:fld id="{6CF9BB31-60D2-4BE9-92FE-A8798CD84CF0}" type="datetime1">
              <a:rPr lang="id-ID" smtClean="0"/>
            </a:fld>
            <a:endParaRPr lang="id-ID"/>
          </a:p>
        </p:txBody>
      </p:sp>
      <p:sp>
        <p:nvSpPr>
          <p:cNvPr id="8" name="Oval 7"/>
          <p:cNvSpPr/>
          <p:nvPr userDrawn="1"/>
        </p:nvSpPr>
        <p:spPr>
          <a:xfrm>
            <a:off x="11540068" y="101601"/>
            <a:ext cx="448733" cy="44873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690">
              <a:latin typeface="微软雅黑" panose="020B0503020204020204" charset="-12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497733" y="134407"/>
            <a:ext cx="550335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7A5DDAD3-E743-4B29-A948-63E93E36D1BF}" type="slidenum">
              <a:rPr lang="id-ID" smtClean="0"/>
            </a:fld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5650" y="1411660"/>
            <a:ext cx="2847453" cy="2177701"/>
          </a:xfrm>
        </p:spPr>
        <p:txBody>
          <a:bodyPr/>
          <a:lstStyle/>
          <a:p/>
        </p:txBody>
      </p:sp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972449" y="1399536"/>
            <a:ext cx="2776972" cy="2177701"/>
          </a:xfrm>
        </p:spPr>
        <p:txBody>
          <a:bodyPr/>
          <a:lstStyle/>
          <a:p/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random/>
      </p:transition>
    </mc:Choice>
    <mc:Fallback>
      <p:transition spd="slow" advTm="1000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1"/>
          <p:cNvSpPr>
            <a:spLocks noGrp="1"/>
          </p:cNvSpPr>
          <p:nvPr>
            <p:ph type="dt" sz="half" idx="10"/>
          </p:nvPr>
        </p:nvSpPr>
        <p:spPr>
          <a:xfrm>
            <a:off x="5504656" y="6438900"/>
            <a:ext cx="1802924" cy="215900"/>
          </a:xfrm>
        </p:spPr>
        <p:txBody>
          <a:bodyPr/>
          <a:lstStyle/>
          <a:p>
            <a:fld id="{A50ECBEB-8597-4EA4-9D29-E1D7025CFAA0}" type="datetime1">
              <a:rPr lang="zh-CN" altLang="en-US" smtClean="0"/>
            </a:fld>
            <a:endParaRPr lang="zh-CN" altLang="en-US"/>
          </a:p>
        </p:txBody>
      </p:sp>
      <p:sp>
        <p:nvSpPr>
          <p:cNvPr id="7" name="页脚占位符 2"/>
          <p:cNvSpPr>
            <a:spLocks noGrp="1"/>
          </p:cNvSpPr>
          <p:nvPr>
            <p:ph type="ftr" sz="quarter" idx="11"/>
          </p:nvPr>
        </p:nvSpPr>
        <p:spPr>
          <a:xfrm>
            <a:off x="660401" y="6438900"/>
            <a:ext cx="3992171" cy="2159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8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857452" y="6438900"/>
            <a:ext cx="2661448" cy="215900"/>
          </a:xfrm>
        </p:spPr>
        <p:txBody>
          <a:bodyPr/>
          <a:lstStyle/>
          <a:p>
            <a:fld id="{7F65B630-C7FF-41C0-9923-C5E5E29EED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-OfficeP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【正文】一部分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 userDrawn="1"/>
        </p:nvCxnSpPr>
        <p:spPr>
          <a:xfrm>
            <a:off x="350874" y="6582976"/>
            <a:ext cx="754939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  <p:custDataLst>
              <p:tags r:id="rId3"/>
            </p:custDataLst>
          </p:nvPr>
        </p:nvSpPr>
        <p:spPr bwMode="auto">
          <a:xfrm>
            <a:off x="609600" y="6356986"/>
            <a:ext cx="2844800" cy="3638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  <a:defRPr/>
            </a:pPr>
            <a:fld id="{CBB4A90A-0330-40EA-A318-5189E29915EB}" type="datetime1">
              <a:rPr lang="zh-CN" altLang="en-US" sz="1440" smtClean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216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  <p:custDataLst>
              <p:tags r:id="rId4"/>
            </p:custDataLst>
          </p:nvPr>
        </p:nvSpPr>
        <p:spPr bwMode="auto">
          <a:xfrm>
            <a:off x="4165600" y="6356986"/>
            <a:ext cx="3860800" cy="3638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40">
              <a:solidFill>
                <a:srgbClr val="89898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  <p:custDataLst>
              <p:tags r:id="rId5"/>
            </p:custDataLst>
          </p:nvPr>
        </p:nvSpPr>
        <p:spPr bwMode="auto">
          <a:xfrm>
            <a:off x="8737600" y="6356986"/>
            <a:ext cx="2844800" cy="3638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 bwMode="auto">
          <a:xfrm>
            <a:off x="1" y="6400424"/>
            <a:ext cx="12192001" cy="457575"/>
          </a:xfrm>
          <a:prstGeom prst="rect">
            <a:avLst/>
          </a:prstGeom>
          <a:gradFill>
            <a:gsLst>
              <a:gs pos="80000">
                <a:srgbClr val="026DCE">
                  <a:alpha val="70000"/>
                </a:srgbClr>
              </a:gs>
              <a:gs pos="26000">
                <a:schemeClr val="tx2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-1" y="-30477"/>
            <a:ext cx="12192001" cy="953599"/>
          </a:xfrm>
          <a:prstGeom prst="rect">
            <a:avLst/>
          </a:prstGeom>
          <a:gradFill flip="none" rotWithShape="1">
            <a:gsLst>
              <a:gs pos="21000">
                <a:schemeClr val="accent2">
                  <a:lumMod val="75000"/>
                  <a:lumOff val="25000"/>
                </a:schemeClr>
              </a:gs>
              <a:gs pos="86000">
                <a:schemeClr val="tx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5" name="灯片编号占位符 3"/>
          <p:cNvSpPr txBox="1">
            <a:spLocks noChangeArrowheads="1"/>
          </p:cNvSpPr>
          <p:nvPr userDrawn="1"/>
        </p:nvSpPr>
        <p:spPr bwMode="auto">
          <a:xfrm>
            <a:off x="10703985" y="6480811"/>
            <a:ext cx="1153583" cy="4038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de-DE" altLang="en-US" sz="1600" b="1">
                <a:solidFill>
                  <a:prstClr val="white"/>
                </a:solidFill>
                <a:latin typeface="微软雅黑" panose="020B0503020204020204" charset="-122"/>
              </a:rPr>
              <a:t> </a:t>
            </a:r>
            <a:r>
              <a:rPr lang="zh-CN" altLang="en-US" sz="1600" b="1">
                <a:solidFill>
                  <a:prstClr val="white"/>
                </a:solidFill>
                <a:latin typeface="微软雅黑" panose="020B0503020204020204" charset="-122"/>
              </a:rPr>
              <a:t>第 </a:t>
            </a:r>
            <a:fld id="{980C344A-AE41-4472-9A5F-F7F13A2F04A1}" type="slidenum">
              <a:rPr lang="zh-CN" altLang="en-US" sz="1600" b="1">
                <a:solidFill>
                  <a:prstClr val="white"/>
                </a:solidFill>
                <a:latin typeface="微软雅黑" panose="020B0503020204020204" charset="-122"/>
              </a:rPr>
            </a:fld>
            <a:r>
              <a:rPr lang="en-US" altLang="zh-CN" sz="1600" b="1">
                <a:solidFill>
                  <a:prstClr val="white"/>
                </a:solidFill>
                <a:latin typeface="微软雅黑" panose="020B0503020204020204" charset="-122"/>
              </a:rPr>
              <a:t> </a:t>
            </a:r>
            <a:r>
              <a:rPr lang="zh-CN" altLang="en-US" sz="1600" b="1">
                <a:solidFill>
                  <a:prstClr val="white"/>
                </a:solidFill>
                <a:latin typeface="微软雅黑" panose="020B0503020204020204" charset="-122"/>
              </a:rPr>
              <a:t>页</a:t>
            </a:r>
            <a:endParaRPr lang="en-US" altLang="zh-CN" sz="1600" b="1">
              <a:solidFill>
                <a:prstClr val="white"/>
              </a:solidFill>
              <a:latin typeface="微软雅黑" panose="020B0503020204020204" charset="-122"/>
            </a:endParaRPr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392168" y="145881"/>
            <a:ext cx="7776633" cy="777240"/>
          </a:xfrm>
        </p:spPr>
        <p:txBody>
          <a:bodyPr/>
          <a:lstStyle>
            <a:lvl1pPr algn="l">
              <a:defRPr sz="2935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defRPr>
            </a:lvl1pPr>
          </a:lstStyle>
          <a:p>
            <a:endParaRPr lang="zh-CN" altLang="en-US" noProof="1"/>
          </a:p>
        </p:txBody>
      </p:sp>
      <p:sp>
        <p:nvSpPr>
          <p:cNvPr id="8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4A4321-1468-4A7E-BE7D-7B39D32BC94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B46E1-7089-48BC-A75B-47C098D07DC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257175" indent="0" algn="ctr">
              <a:buNone/>
              <a:defRPr/>
            </a:lvl2pPr>
            <a:lvl3pPr marL="514350" indent="0" algn="ctr">
              <a:buNone/>
              <a:defRPr/>
            </a:lvl3pPr>
            <a:lvl4pPr marL="771525" indent="0" algn="ctr">
              <a:buNone/>
              <a:defRPr/>
            </a:lvl4pPr>
            <a:lvl5pPr marL="1028700" indent="0" algn="ctr">
              <a:buNone/>
              <a:defRPr/>
            </a:lvl5pPr>
            <a:lvl6pPr marL="1285875" indent="0" algn="ctr">
              <a:buNone/>
              <a:defRPr/>
            </a:lvl6pPr>
            <a:lvl7pPr marL="1543050" indent="0" algn="ctr">
              <a:buNone/>
              <a:defRPr/>
            </a:lvl7pPr>
            <a:lvl8pPr marL="1800225" indent="0" algn="ctr">
              <a:buNone/>
              <a:defRPr/>
            </a:lvl8pPr>
            <a:lvl9pPr marL="20574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C7A63-EBFA-4B16-A7AC-5D4AB3C1D407}" type="datetimeFigureOut">
              <a:rPr lang="zh-CN" altLang="en-US"/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08507-15CF-4469-83B6-23D075C951D5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BF172-17DB-4F96-A2CB-3F94F21A5EB2}" type="datetimeFigureOut">
              <a:rPr lang="zh-CN" altLang="en-US"/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01E8B-2DFD-4F1B-B960-890CF82F713E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125"/>
            </a:lvl1pPr>
            <a:lvl2pPr marL="257175" indent="0">
              <a:buNone/>
              <a:defRPr sz="1015"/>
            </a:lvl2pPr>
            <a:lvl3pPr marL="514350" indent="0">
              <a:buNone/>
              <a:defRPr sz="900"/>
            </a:lvl3pPr>
            <a:lvl4pPr marL="771525" indent="0">
              <a:buNone/>
              <a:defRPr sz="790"/>
            </a:lvl4pPr>
            <a:lvl5pPr marL="1028700" indent="0">
              <a:buNone/>
              <a:defRPr sz="790"/>
            </a:lvl5pPr>
            <a:lvl6pPr marL="1285875" indent="0">
              <a:buNone/>
              <a:defRPr sz="790"/>
            </a:lvl6pPr>
            <a:lvl7pPr marL="1543050" indent="0">
              <a:buNone/>
              <a:defRPr sz="790"/>
            </a:lvl7pPr>
            <a:lvl8pPr marL="1800225" indent="0">
              <a:buNone/>
              <a:defRPr sz="790"/>
            </a:lvl8pPr>
            <a:lvl9pPr marL="2057400" indent="0">
              <a:buNone/>
              <a:defRPr sz="7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329FE-69EC-4C4D-B2DF-F72FDF4D85BC}" type="datetimeFigureOut">
              <a:rPr lang="zh-CN" altLang="en-US"/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84261-D3D5-4FF8-844A-09FFFEEBA66B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5"/>
            </a:lvl4pPr>
            <a:lvl5pPr>
              <a:defRPr sz="1015"/>
            </a:lvl5pPr>
            <a:lvl6pPr>
              <a:defRPr sz="1015"/>
            </a:lvl6pPr>
            <a:lvl7pPr>
              <a:defRPr sz="1015"/>
            </a:lvl7pPr>
            <a:lvl8pPr>
              <a:defRPr sz="1015"/>
            </a:lvl8pPr>
            <a:lvl9pPr>
              <a:defRPr sz="101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5"/>
            </a:lvl4pPr>
            <a:lvl5pPr>
              <a:defRPr sz="1015"/>
            </a:lvl5pPr>
            <a:lvl6pPr>
              <a:defRPr sz="1015"/>
            </a:lvl6pPr>
            <a:lvl7pPr>
              <a:defRPr sz="1015"/>
            </a:lvl7pPr>
            <a:lvl8pPr>
              <a:defRPr sz="1015"/>
            </a:lvl8pPr>
            <a:lvl9pPr>
              <a:defRPr sz="101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72C45-9317-498F-B620-2C97BD424B43}" type="datetimeFigureOut">
              <a:rPr lang="zh-CN" altLang="en-US"/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9E75D-9380-4908-BC9F-A770EDF31057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5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5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9796F-C156-46CF-AC9D-E2F49775C9DA}" type="datetimeFigureOut">
              <a:rPr lang="zh-CN" altLang="en-US"/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E0AFC-1E63-4BDC-A7E1-5E88D3934FFE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F99AB-2FFB-4619-98CA-DC2C6286EDFA}" type="datetimeFigureOut">
              <a:rPr lang="zh-CN" altLang="en-US"/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9EC45-F526-474C-A162-098636427B63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8CABA-CE3C-4229-8F2E-54742F6FEFA4}" type="datetimeFigureOut">
              <a:rPr lang="zh-CN" altLang="en-US"/>
            </a:fld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2A822-20C7-463F-9939-471044D12100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790"/>
            </a:lvl1pPr>
            <a:lvl2pPr marL="257175" indent="0">
              <a:buNone/>
              <a:defRPr sz="675"/>
            </a:lvl2pPr>
            <a:lvl3pPr marL="514350" indent="0">
              <a:buNone/>
              <a:defRPr sz="565"/>
            </a:lvl3pPr>
            <a:lvl4pPr marL="771525" indent="0">
              <a:buNone/>
              <a:defRPr sz="505"/>
            </a:lvl4pPr>
            <a:lvl5pPr marL="1028700" indent="0">
              <a:buNone/>
              <a:defRPr sz="505"/>
            </a:lvl5pPr>
            <a:lvl6pPr marL="1285875" indent="0">
              <a:buNone/>
              <a:defRPr sz="505"/>
            </a:lvl6pPr>
            <a:lvl7pPr marL="1543050" indent="0">
              <a:buNone/>
              <a:defRPr sz="505"/>
            </a:lvl7pPr>
            <a:lvl8pPr marL="1800225" indent="0">
              <a:buNone/>
              <a:defRPr sz="505"/>
            </a:lvl8pPr>
            <a:lvl9pPr marL="2057400" indent="0">
              <a:buNone/>
              <a:defRPr sz="50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3CEE8-BBF8-4791-A912-153DF23FE801}" type="datetimeFigureOut">
              <a:rPr lang="zh-CN" altLang="en-US"/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C97C1-8843-45DE-B776-3BC5A534EBC6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790"/>
            </a:lvl1pPr>
            <a:lvl2pPr marL="257175" indent="0">
              <a:buNone/>
              <a:defRPr sz="675"/>
            </a:lvl2pPr>
            <a:lvl3pPr marL="514350" indent="0">
              <a:buNone/>
              <a:defRPr sz="565"/>
            </a:lvl3pPr>
            <a:lvl4pPr marL="771525" indent="0">
              <a:buNone/>
              <a:defRPr sz="505"/>
            </a:lvl4pPr>
            <a:lvl5pPr marL="1028700" indent="0">
              <a:buNone/>
              <a:defRPr sz="505"/>
            </a:lvl5pPr>
            <a:lvl6pPr marL="1285875" indent="0">
              <a:buNone/>
              <a:defRPr sz="505"/>
            </a:lvl6pPr>
            <a:lvl7pPr marL="1543050" indent="0">
              <a:buNone/>
              <a:defRPr sz="505"/>
            </a:lvl7pPr>
            <a:lvl8pPr marL="1800225" indent="0">
              <a:buNone/>
              <a:defRPr sz="505"/>
            </a:lvl8pPr>
            <a:lvl9pPr marL="2057400" indent="0">
              <a:buNone/>
              <a:defRPr sz="50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7CDAE-CA19-4C6B-95A5-A03422EA0914}" type="datetimeFigureOut">
              <a:rPr lang="zh-CN" altLang="en-US"/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DEC40-FA83-49C2-82F9-B9B1D6C45D32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05AB0-6394-499D-890B-8963376395FC}" type="datetimeFigureOut">
              <a:rPr lang="zh-CN" altLang="en-US"/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3787F-EDE3-4D9F-B6DB-BFC54251C061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A4071-1200-4407-B318-966E060A0DE9}" type="datetimeFigureOut">
              <a:rPr lang="zh-CN" altLang="en-US"/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120A7-0342-421E-BB3E-BCCDBF0DC2F2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 hasCustomPrompt="1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 hasCustomPrompt="1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D510AA61-2E14-4648-AE1D-A3312C0E1D40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栏目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矩形 198"/>
          <p:cNvSpPr/>
          <p:nvPr userDrawn="1"/>
        </p:nvSpPr>
        <p:spPr>
          <a:xfrm>
            <a:off x="8325228" y="6545429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r>
              <a:rPr lang="en-US" altLang="zh-CN" sz="100">
                <a:solidFill>
                  <a:prstClr val="white"/>
                </a:solidFill>
                <a:latin typeface="Calibri" panose="020F0502020204030204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 panose="020F0502020204030204"/>
              </a:rPr>
              <a:t>模板下载：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</a:rPr>
              <a:t>www.1ppt.com/moban/     </a:t>
            </a:r>
            <a:r>
              <a:rPr lang="zh-CN" altLang="en-US" sz="100">
                <a:solidFill>
                  <a:prstClr val="white"/>
                </a:solidFill>
                <a:latin typeface="Calibri" panose="020F0502020204030204"/>
              </a:rPr>
              <a:t>行业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 panose="020F0502020204030204"/>
              </a:rPr>
              <a:t>模板：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</a:rPr>
              <a:t>www.1ppt.com/hangye/ </a:t>
            </a:r>
            <a:endParaRPr lang="en-US" altLang="zh-CN" sz="100">
              <a:solidFill>
                <a:prstClr val="white"/>
              </a:solidFill>
              <a:latin typeface="Calibri" panose="020F0502020204030204"/>
            </a:endParaRPr>
          </a:p>
          <a:p>
            <a:r>
              <a:rPr lang="zh-CN" altLang="en-US" sz="100">
                <a:solidFill>
                  <a:prstClr val="white"/>
                </a:solidFill>
                <a:latin typeface="Calibri" panose="020F0502020204030204"/>
              </a:rPr>
              <a:t>节日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 panose="020F0502020204030204"/>
              </a:rPr>
              <a:t>模板：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</a:rPr>
              <a:t>www.1ppt.com/jieri/           PPT</a:t>
            </a:r>
            <a:r>
              <a:rPr lang="zh-CN" altLang="en-US" sz="100">
                <a:solidFill>
                  <a:prstClr val="white"/>
                </a:solidFill>
                <a:latin typeface="Calibri" panose="020F0502020204030204"/>
              </a:rPr>
              <a:t>素材下载：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</a:rPr>
              <a:t>www.1ppt.com/sucai/</a:t>
            </a:r>
            <a:endParaRPr lang="en-US" altLang="zh-CN" sz="100">
              <a:solidFill>
                <a:prstClr val="white"/>
              </a:solidFill>
              <a:latin typeface="Calibri" panose="020F0502020204030204"/>
            </a:endParaRPr>
          </a:p>
          <a:p>
            <a:r>
              <a:rPr lang="en-US" altLang="zh-CN" sz="100">
                <a:solidFill>
                  <a:prstClr val="white"/>
                </a:solidFill>
                <a:latin typeface="Calibri" panose="020F0502020204030204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 panose="020F0502020204030204"/>
              </a:rPr>
              <a:t>背景图片：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</a:rPr>
              <a:t>www.1ppt.com/beijing/      PPT</a:t>
            </a:r>
            <a:r>
              <a:rPr lang="zh-CN" altLang="en-US" sz="100">
                <a:solidFill>
                  <a:prstClr val="white"/>
                </a:solidFill>
                <a:latin typeface="Calibri" panose="020F0502020204030204"/>
              </a:rPr>
              <a:t>图表下载：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</a:rPr>
              <a:t>www.1ppt.com/tubiao/      </a:t>
            </a:r>
            <a:endParaRPr lang="en-US" altLang="zh-CN" sz="100">
              <a:solidFill>
                <a:prstClr val="white"/>
              </a:solidFill>
              <a:latin typeface="Calibri" panose="020F0502020204030204"/>
            </a:endParaRPr>
          </a:p>
          <a:p>
            <a:r>
              <a:rPr lang="zh-CN" altLang="en-US" sz="100">
                <a:solidFill>
                  <a:prstClr val="white"/>
                </a:solidFill>
                <a:latin typeface="Calibri" panose="020F0502020204030204"/>
              </a:rPr>
              <a:t>优秀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 panose="020F0502020204030204"/>
              </a:rPr>
              <a:t>下载：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</a:rPr>
              <a:t>www.1ppt.com/xiazai/        PPT</a:t>
            </a:r>
            <a:r>
              <a:rPr lang="zh-CN" altLang="en-US" sz="100">
                <a:solidFill>
                  <a:prstClr val="white"/>
                </a:solidFill>
                <a:latin typeface="Calibri" panose="020F0502020204030204"/>
              </a:rPr>
              <a:t>教程： 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</a:rPr>
              <a:t>www.1ppt.com/powerpoint/      </a:t>
            </a:r>
            <a:endParaRPr lang="en-US" altLang="zh-CN" sz="100">
              <a:solidFill>
                <a:prstClr val="white"/>
              </a:solidFill>
              <a:latin typeface="Calibri" panose="020F0502020204030204"/>
            </a:endParaRPr>
          </a:p>
          <a:p>
            <a:r>
              <a:rPr lang="en-US" altLang="zh-CN" sz="100">
                <a:solidFill>
                  <a:prstClr val="white"/>
                </a:solidFill>
                <a:latin typeface="Calibri" panose="020F0502020204030204"/>
              </a:rPr>
              <a:t>Word</a:t>
            </a:r>
            <a:r>
              <a:rPr lang="zh-CN" altLang="en-US" sz="100">
                <a:solidFill>
                  <a:prstClr val="white"/>
                </a:solidFill>
                <a:latin typeface="Calibri" panose="020F0502020204030204"/>
              </a:rPr>
              <a:t>教程： 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</a:rPr>
              <a:t>www.1ppt.com/word/              Excel</a:t>
            </a:r>
            <a:r>
              <a:rPr lang="zh-CN" altLang="en-US" sz="100">
                <a:solidFill>
                  <a:prstClr val="white"/>
                </a:solidFill>
                <a:latin typeface="Calibri" panose="020F0502020204030204"/>
              </a:rPr>
              <a:t>教程：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</a:rPr>
              <a:t>www.1ppt.com/excel/  </a:t>
            </a:r>
            <a:endParaRPr lang="en-US" altLang="zh-CN" sz="100">
              <a:solidFill>
                <a:prstClr val="white"/>
              </a:solidFill>
              <a:latin typeface="Calibri" panose="020F0502020204030204"/>
            </a:endParaRPr>
          </a:p>
          <a:p>
            <a:r>
              <a:rPr lang="zh-CN" altLang="en-US" sz="100">
                <a:solidFill>
                  <a:prstClr val="white"/>
                </a:solidFill>
                <a:latin typeface="Calibri" panose="020F0502020204030204"/>
              </a:rPr>
              <a:t>资料下载：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</a:rPr>
              <a:t>www.1ppt.com/ziliao/                PPT</a:t>
            </a:r>
            <a:r>
              <a:rPr lang="zh-CN" altLang="en-US" sz="100">
                <a:solidFill>
                  <a:prstClr val="white"/>
                </a:solidFill>
                <a:latin typeface="Calibri" panose="020F0502020204030204"/>
              </a:rPr>
              <a:t>课件下载：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</a:rPr>
              <a:t>www.1ppt.com/kejian/ </a:t>
            </a:r>
            <a:endParaRPr lang="en-US" altLang="zh-CN" sz="100">
              <a:solidFill>
                <a:prstClr val="white"/>
              </a:solidFill>
              <a:latin typeface="Calibri" panose="020F0502020204030204"/>
            </a:endParaRPr>
          </a:p>
          <a:p>
            <a:r>
              <a:rPr lang="zh-CN" altLang="en-US" sz="100">
                <a:solidFill>
                  <a:prstClr val="white"/>
                </a:solidFill>
                <a:latin typeface="Calibri" panose="020F0502020204030204"/>
              </a:rPr>
              <a:t>范文下载：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</a:rPr>
              <a:t>www.1ppt.com/fanwen/             </a:t>
            </a:r>
            <a:r>
              <a:rPr lang="zh-CN" altLang="en-US" sz="100">
                <a:solidFill>
                  <a:prstClr val="white"/>
                </a:solidFill>
                <a:latin typeface="Calibri" panose="020F0502020204030204"/>
              </a:rPr>
              <a:t>试卷下载：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</a:rPr>
              <a:t>www.1ppt.com/shiti/  </a:t>
            </a:r>
            <a:endParaRPr lang="en-US" altLang="zh-CN" sz="100">
              <a:solidFill>
                <a:prstClr val="white"/>
              </a:solidFill>
              <a:latin typeface="Calibri" panose="020F0502020204030204"/>
            </a:endParaRPr>
          </a:p>
          <a:p>
            <a:r>
              <a:rPr lang="zh-CN" altLang="en-US" sz="100">
                <a:solidFill>
                  <a:prstClr val="white"/>
                </a:solidFill>
                <a:latin typeface="Calibri" panose="020F0502020204030204"/>
              </a:rPr>
              <a:t>教案下载：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</a:rPr>
              <a:t>www.1ppt.com/jiaoan/        </a:t>
            </a:r>
            <a:endParaRPr lang="en-US" altLang="zh-CN" sz="100">
              <a:solidFill>
                <a:prstClr val="white"/>
              </a:solidFill>
              <a:latin typeface="Calibri" panose="020F0502020204030204"/>
            </a:endParaRPr>
          </a:p>
          <a:p>
            <a:r>
              <a:rPr lang="zh-CN" altLang="en-US" sz="100">
                <a:solidFill>
                  <a:prstClr val="white"/>
                </a:solidFill>
                <a:latin typeface="Calibri" panose="020F0502020204030204"/>
              </a:rPr>
              <a:t>字体下载：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</a:rPr>
              <a:t>www.1ppt.com/ziti/</a:t>
            </a:r>
            <a:endParaRPr lang="en-US" altLang="zh-CN" sz="100">
              <a:solidFill>
                <a:prstClr val="white"/>
              </a:solidFill>
              <a:latin typeface="Calibri" panose="020F0502020204030204"/>
            </a:endParaRPr>
          </a:p>
          <a:p>
            <a:r>
              <a:rPr lang="en-US" altLang="zh-CN" sz="100">
                <a:solidFill>
                  <a:prstClr val="white"/>
                </a:solidFill>
                <a:latin typeface="Calibri" panose="020F0502020204030204"/>
              </a:rPr>
              <a:t> </a:t>
            </a:r>
            <a:endParaRPr lang="zh-CN" altLang="en-US" sz="1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텍스트 개체 틀 3"/>
          <p:cNvSpPr>
            <a:spLocks noGrp="1"/>
          </p:cNvSpPr>
          <p:nvPr>
            <p:ph type="body" sz="quarter" idx="10" hasCustomPrompt="1"/>
          </p:nvPr>
        </p:nvSpPr>
        <p:spPr>
          <a:xfrm>
            <a:off x="2255577" y="1493306"/>
            <a:ext cx="5723255" cy="601553"/>
          </a:xfrm>
          <a:prstGeom prst="rect">
            <a:avLst/>
          </a:prstGeom>
        </p:spPr>
        <p:txBody>
          <a:bodyPr lIns="0" tIns="0" rIns="0" bIns="0"/>
          <a:lstStyle>
            <a:defPPr/>
            <a:lvl1pPr marL="0" indent="0" algn="l">
              <a:buNone/>
              <a:defRPr sz="3735" b="1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/>
              <a:t>Contents title</a:t>
            </a:r>
            <a:endParaRPr lang="ko-KR" altLang="en-US"/>
          </a:p>
        </p:txBody>
      </p:sp>
      <p:sp>
        <p:nvSpPr>
          <p:cNvPr id="3" name="텍스트 개체 틀 3"/>
          <p:cNvSpPr>
            <a:spLocks noGrp="1"/>
          </p:cNvSpPr>
          <p:nvPr>
            <p:ph type="body" sz="quarter" idx="11" hasCustomPrompt="1"/>
          </p:nvPr>
        </p:nvSpPr>
        <p:spPr>
          <a:xfrm>
            <a:off x="2255577" y="2970546"/>
            <a:ext cx="5723255" cy="254087"/>
          </a:xfrm>
          <a:prstGeom prst="rect">
            <a:avLst/>
          </a:prstGeom>
        </p:spPr>
        <p:txBody>
          <a:bodyPr lIns="0" tIns="0" rIns="0" bIns="0"/>
          <a:lstStyle>
            <a:defPPr/>
            <a:lvl1pPr marL="0" indent="0" algn="l">
              <a:buNone/>
              <a:defRPr sz="2135" b="1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/>
              <a:t>01. Contents title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2" hasCustomPrompt="1"/>
          </p:nvPr>
        </p:nvSpPr>
        <p:spPr>
          <a:xfrm>
            <a:off x="2764689" y="3283498"/>
            <a:ext cx="5214139" cy="214129"/>
          </a:xfrm>
          <a:prstGeom prst="rect">
            <a:avLst/>
          </a:prstGeom>
        </p:spPr>
        <p:txBody>
          <a:bodyPr lIns="0" tIns="0" rIns="0" bIns="0"/>
          <a:lstStyle>
            <a:defPPr/>
            <a:lvl1pPr marL="0" indent="0" algn="l">
              <a:buNone/>
              <a:defRPr sz="1600" b="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/>
              <a:t>- Content sub title</a:t>
            </a:r>
            <a:endParaRPr lang="ko-KR" altLang="en-US"/>
          </a:p>
        </p:txBody>
      </p:sp>
      <p:sp>
        <p:nvSpPr>
          <p:cNvPr id="5" name="텍스트 개체 틀 3"/>
          <p:cNvSpPr>
            <a:spLocks noGrp="1"/>
          </p:cNvSpPr>
          <p:nvPr>
            <p:ph type="body" sz="quarter" idx="13" hasCustomPrompt="1"/>
          </p:nvPr>
        </p:nvSpPr>
        <p:spPr>
          <a:xfrm>
            <a:off x="2764689" y="3525260"/>
            <a:ext cx="5214139" cy="214129"/>
          </a:xfrm>
          <a:prstGeom prst="rect">
            <a:avLst/>
          </a:prstGeom>
        </p:spPr>
        <p:txBody>
          <a:bodyPr lIns="0" tIns="0" rIns="0" bIns="0"/>
          <a:lstStyle>
            <a:defPPr/>
            <a:lvl1pPr marL="0" indent="0" algn="l">
              <a:buNone/>
              <a:defRPr sz="1600" b="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/>
              <a:t>- Content sub title</a:t>
            </a:r>
            <a:endParaRPr lang="ko-KR" altLang="en-US"/>
          </a:p>
        </p:txBody>
      </p:sp>
      <p:sp>
        <p:nvSpPr>
          <p:cNvPr id="6" name="텍스트 개체 틀 3"/>
          <p:cNvSpPr>
            <a:spLocks noGrp="1"/>
          </p:cNvSpPr>
          <p:nvPr>
            <p:ph type="body" sz="quarter" idx="14" hasCustomPrompt="1"/>
          </p:nvPr>
        </p:nvSpPr>
        <p:spPr>
          <a:xfrm>
            <a:off x="2255577" y="4167338"/>
            <a:ext cx="5723255" cy="254087"/>
          </a:xfrm>
          <a:prstGeom prst="rect">
            <a:avLst/>
          </a:prstGeom>
        </p:spPr>
        <p:txBody>
          <a:bodyPr lIns="0" tIns="0" rIns="0" bIns="0"/>
          <a:lstStyle>
            <a:defPPr/>
            <a:lvl1pPr marL="0" indent="0" algn="l">
              <a:buNone/>
              <a:defRPr sz="2135" b="1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/>
              <a:t>02. Contents title</a:t>
            </a:r>
            <a:endParaRPr lang="ko-KR" altLang="en-US"/>
          </a:p>
        </p:txBody>
      </p:sp>
      <p:sp>
        <p:nvSpPr>
          <p:cNvPr id="7" name="텍스트 개체 틀 3"/>
          <p:cNvSpPr>
            <a:spLocks noGrp="1"/>
          </p:cNvSpPr>
          <p:nvPr>
            <p:ph type="body" sz="quarter" idx="15" hasCustomPrompt="1"/>
          </p:nvPr>
        </p:nvSpPr>
        <p:spPr>
          <a:xfrm>
            <a:off x="2764689" y="4480292"/>
            <a:ext cx="5214139" cy="214129"/>
          </a:xfrm>
          <a:prstGeom prst="rect">
            <a:avLst/>
          </a:prstGeom>
        </p:spPr>
        <p:txBody>
          <a:bodyPr lIns="0" tIns="0" rIns="0" bIns="0"/>
          <a:lstStyle>
            <a:defPPr/>
            <a:lvl1pPr marL="0" indent="0" algn="l">
              <a:buNone/>
              <a:defRPr sz="1600" b="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/>
              <a:t>- Content sub title</a:t>
            </a:r>
            <a:endParaRPr lang="ko-KR" altLang="en-US"/>
          </a:p>
        </p:txBody>
      </p:sp>
      <p:sp>
        <p:nvSpPr>
          <p:cNvPr id="8" name="텍스트 개체 틀 3"/>
          <p:cNvSpPr>
            <a:spLocks noGrp="1"/>
          </p:cNvSpPr>
          <p:nvPr>
            <p:ph type="body" sz="quarter" idx="16" hasCustomPrompt="1"/>
          </p:nvPr>
        </p:nvSpPr>
        <p:spPr>
          <a:xfrm>
            <a:off x="2764689" y="4722053"/>
            <a:ext cx="5214139" cy="214129"/>
          </a:xfrm>
          <a:prstGeom prst="rect">
            <a:avLst/>
          </a:prstGeom>
        </p:spPr>
        <p:txBody>
          <a:bodyPr lIns="0" tIns="0" rIns="0" bIns="0"/>
          <a:lstStyle>
            <a:defPPr/>
            <a:lvl1pPr marL="0" indent="0" algn="l">
              <a:buNone/>
              <a:defRPr sz="1600" b="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/>
              <a:t>- Content sub title</a:t>
            </a:r>
            <a:endParaRPr lang="ko-KR" altLang="en-US"/>
          </a:p>
        </p:txBody>
      </p:sp>
      <p:sp>
        <p:nvSpPr>
          <p:cNvPr id="9" name="텍스트 개체 틀 3"/>
          <p:cNvSpPr>
            <a:spLocks noGrp="1"/>
          </p:cNvSpPr>
          <p:nvPr>
            <p:ph type="body" sz="quarter" idx="17" hasCustomPrompt="1"/>
          </p:nvPr>
        </p:nvSpPr>
        <p:spPr>
          <a:xfrm>
            <a:off x="2255577" y="5349218"/>
            <a:ext cx="5723255" cy="254087"/>
          </a:xfrm>
          <a:prstGeom prst="rect">
            <a:avLst/>
          </a:prstGeom>
        </p:spPr>
        <p:txBody>
          <a:bodyPr lIns="0" tIns="0" rIns="0" bIns="0"/>
          <a:lstStyle>
            <a:defPPr/>
            <a:lvl1pPr marL="0" indent="0" algn="l">
              <a:buNone/>
              <a:defRPr sz="2135" b="1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/>
              <a:t>03. Contents title</a:t>
            </a:r>
            <a:endParaRPr lang="ko-KR" altLang="en-US"/>
          </a:p>
        </p:txBody>
      </p:sp>
      <p:sp>
        <p:nvSpPr>
          <p:cNvPr id="10" name="텍스트 개체 틀 3"/>
          <p:cNvSpPr>
            <a:spLocks noGrp="1"/>
          </p:cNvSpPr>
          <p:nvPr>
            <p:ph type="body" sz="quarter" idx="18" hasCustomPrompt="1"/>
          </p:nvPr>
        </p:nvSpPr>
        <p:spPr>
          <a:xfrm>
            <a:off x="2764689" y="5675569"/>
            <a:ext cx="5214139" cy="214129"/>
          </a:xfrm>
          <a:prstGeom prst="rect">
            <a:avLst/>
          </a:prstGeom>
        </p:spPr>
        <p:txBody>
          <a:bodyPr lIns="0" tIns="0" rIns="0" bIns="0"/>
          <a:lstStyle>
            <a:defPPr/>
            <a:lvl1pPr marL="0" indent="0" algn="l">
              <a:buNone/>
              <a:defRPr sz="1600" b="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/>
              <a:t>- Content sub title</a:t>
            </a:r>
            <a:endParaRPr lang="ko-KR" altLang="en-US"/>
          </a:p>
        </p:txBody>
      </p:sp>
      <p:sp>
        <p:nvSpPr>
          <p:cNvPr id="11" name="텍스트 개체 틀 3"/>
          <p:cNvSpPr>
            <a:spLocks noGrp="1"/>
          </p:cNvSpPr>
          <p:nvPr>
            <p:ph type="body" sz="quarter" idx="19" hasCustomPrompt="1"/>
          </p:nvPr>
        </p:nvSpPr>
        <p:spPr>
          <a:xfrm>
            <a:off x="2764689" y="5917330"/>
            <a:ext cx="5214139" cy="214129"/>
          </a:xfrm>
          <a:prstGeom prst="rect">
            <a:avLst/>
          </a:prstGeom>
        </p:spPr>
        <p:txBody>
          <a:bodyPr lIns="0" tIns="0" rIns="0" bIns="0"/>
          <a:lstStyle>
            <a:defPPr/>
            <a:lvl1pPr marL="0" indent="0" algn="l">
              <a:buNone/>
              <a:defRPr sz="1600" b="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/>
              <a:t>- Content sub title</a:t>
            </a:r>
            <a:endParaRPr lang="ko-KR" altLang="en-US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平行四边形 1"/>
          <p:cNvSpPr/>
          <p:nvPr userDrawn="1"/>
        </p:nvSpPr>
        <p:spPr>
          <a:xfrm>
            <a:off x="9457267" y="276225"/>
            <a:ext cx="745067" cy="203200"/>
          </a:xfrm>
          <a:prstGeom prst="parallelogram">
            <a:avLst>
              <a:gd name="adj" fmla="val 14184"/>
            </a:avLst>
          </a:prstGeom>
          <a:noFill/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zh-CN" altLang="en-US" sz="2400">
                <a:latin typeface="黑体" panose="02010609060101010101" charset="-122"/>
                <a:ea typeface="黑体" panose="02010609060101010101" charset="-122"/>
              </a:rPr>
              <a:t>课</a:t>
            </a:r>
            <a:endParaRPr lang="zh-CN" altLang="en-US" sz="24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平行四边形 2"/>
          <p:cNvSpPr/>
          <p:nvPr userDrawn="1"/>
        </p:nvSpPr>
        <p:spPr>
          <a:xfrm>
            <a:off x="10056284" y="377825"/>
            <a:ext cx="745067" cy="203200"/>
          </a:xfrm>
          <a:prstGeom prst="parallelogram">
            <a:avLst>
              <a:gd name="adj" fmla="val 14184"/>
            </a:avLst>
          </a:prstGeom>
          <a:noFill/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zh-CN" altLang="en-US" sz="2400">
                <a:latin typeface="黑体" panose="02010609060101010101" charset="-122"/>
                <a:ea typeface="黑体" panose="02010609060101010101" charset="-122"/>
              </a:rPr>
              <a:t>堂</a:t>
            </a:r>
            <a:endParaRPr lang="zh-CN" altLang="en-US" sz="24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平行四边形 3"/>
          <p:cNvSpPr/>
          <p:nvPr userDrawn="1"/>
        </p:nvSpPr>
        <p:spPr>
          <a:xfrm>
            <a:off x="10744200" y="265113"/>
            <a:ext cx="745067" cy="203200"/>
          </a:xfrm>
          <a:prstGeom prst="parallelogram">
            <a:avLst>
              <a:gd name="adj" fmla="val 14184"/>
            </a:avLst>
          </a:prstGeom>
          <a:noFill/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zh-CN" altLang="en-US" sz="2400">
                <a:latin typeface="黑体" panose="02010609060101010101" charset="-122"/>
                <a:ea typeface="黑体" panose="02010609060101010101" charset="-122"/>
              </a:rPr>
              <a:t>小</a:t>
            </a:r>
            <a:endParaRPr lang="zh-CN" altLang="en-US" sz="24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平行四边形 4"/>
          <p:cNvSpPr/>
          <p:nvPr userDrawn="1"/>
        </p:nvSpPr>
        <p:spPr>
          <a:xfrm>
            <a:off x="11408833" y="377825"/>
            <a:ext cx="745067" cy="203200"/>
          </a:xfrm>
          <a:prstGeom prst="parallelogram">
            <a:avLst>
              <a:gd name="adj" fmla="val 14184"/>
            </a:avLst>
          </a:prstGeom>
          <a:noFill/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zh-CN" altLang="en-US" sz="2400">
                <a:latin typeface="黑体" panose="02010609060101010101" charset="-122"/>
                <a:ea typeface="黑体" panose="02010609060101010101" charset="-122"/>
              </a:rPr>
              <a:t>结</a:t>
            </a:r>
            <a:endParaRPr lang="zh-CN" altLang="en-US" sz="240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>
    <p:pull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bg bwMode="auto">
      <p:bgPr>
        <a:blipFill dpi="0"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7"/>
          <p:cNvSpPr/>
          <p:nvPr userDrawn="1"/>
        </p:nvSpPr>
        <p:spPr bwMode="auto">
          <a:xfrm rot="16200000" flipH="1" flipV="1">
            <a:off x="4217411" y="-1822894"/>
            <a:ext cx="3757178" cy="10215691"/>
          </a:xfrm>
          <a:custGeom>
            <a:avLst/>
            <a:gdLst>
              <a:gd name="T0" fmla="*/ 6523036 w 8400"/>
              <a:gd name="T1" fmla="*/ 20432712 h 27354"/>
              <a:gd name="T2" fmla="*/ 0 w 8400"/>
              <a:gd name="T3" fmla="*/ 20431965 h 27354"/>
              <a:gd name="T4" fmla="*/ 0 w 8400"/>
              <a:gd name="T5" fmla="*/ 0 h 27354"/>
              <a:gd name="T6" fmla="*/ 7511646 w 8400"/>
              <a:gd name="T7" fmla="*/ 0 h 27354"/>
              <a:gd name="T8" fmla="*/ 7515225 w 8400"/>
              <a:gd name="T9" fmla="*/ 18453979 h 273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400" h="27353">
                <a:moveTo>
                  <a:pt x="7291" y="27354"/>
                </a:moveTo>
                <a:lnTo>
                  <a:pt x="0" y="27353"/>
                </a:lnTo>
                <a:lnTo>
                  <a:pt x="0" y="0"/>
                </a:lnTo>
                <a:lnTo>
                  <a:pt x="8396" y="0"/>
                </a:lnTo>
                <a:cubicBezTo>
                  <a:pt x="8396" y="2915"/>
                  <a:pt x="8400" y="21789"/>
                  <a:pt x="8400" y="24705"/>
                </a:cubicBezTo>
              </a:path>
            </a:pathLst>
          </a:custGeom>
          <a:noFill/>
          <a:ln w="12700" cap="flat" cmpd="sng" algn="ctr">
            <a:solidFill>
              <a:srgbClr val="4D78EE"/>
            </a:solidFill>
            <a:prstDash val="solid"/>
            <a:miter lim="800000"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 sz="900"/>
          </a:p>
        </p:txBody>
      </p:sp>
      <p:pic>
        <p:nvPicPr>
          <p:cNvPr id="5" name="图片 4" descr="化学小元素"/>
          <p:cNvPicPr>
            <a:picLocks noChangeAspect="1" noChangeArrowheads="1"/>
          </p:cNvPicPr>
          <p:nvPr userDrawn="1"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8154" y="4364996"/>
            <a:ext cx="931654" cy="1059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版权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:blinds dir="vert"/>
      </p:transition>
    </mc:Choice>
    <mc:Fallback>
      <p:transition spd="slow" advClick="0" advTm="5000">
        <p:blinds dir="vert"/>
      </p:transition>
    </mc:Fallback>
  </mc:AlternateContent>
  <p:hf sldNum="0" hd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3" name="灯片编号占位符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BD3B86-93CD-4388-B17F-F99F6F1EBF5C}" type="slidenum">
              <a:rPr lang="zh-CN" altLang="en-US"/>
            </a:fld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0E4B93-6A3A-486B-A9E1-105D9DAED06A}" type="datetime1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tags" Target="../tags/tag62.xml"/><Relationship Id="rId23" Type="http://schemas.openxmlformats.org/officeDocument/2006/relationships/tags" Target="../tags/tag61.xml"/><Relationship Id="rId22" Type="http://schemas.openxmlformats.org/officeDocument/2006/relationships/tags" Target="../tags/tag60.xml"/><Relationship Id="rId21" Type="http://schemas.openxmlformats.org/officeDocument/2006/relationships/tags" Target="../tags/tag59.xml"/><Relationship Id="rId20" Type="http://schemas.openxmlformats.org/officeDocument/2006/relationships/tags" Target="../tags/tag58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57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1.xml"/><Relationship Id="rId28" Type="http://schemas.openxmlformats.org/officeDocument/2006/relationships/theme" Target="../theme/theme2.xml"/><Relationship Id="rId27" Type="http://schemas.openxmlformats.org/officeDocument/2006/relationships/image" Target="../media/image6.png"/><Relationship Id="rId26" Type="http://schemas.openxmlformats.org/officeDocument/2006/relationships/image" Target="../media/image5.png"/><Relationship Id="rId25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0.xml"/><Relationship Id="rId21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0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6.xml"/><Relationship Id="rId26" Type="http://schemas.openxmlformats.org/officeDocument/2006/relationships/theme" Target="../theme/theme3.xml"/><Relationship Id="rId25" Type="http://schemas.openxmlformats.org/officeDocument/2006/relationships/image" Target="../media/image10.jpeg"/><Relationship Id="rId24" Type="http://schemas.openxmlformats.org/officeDocument/2006/relationships/slideLayout" Target="../slideLayouts/slideLayout67.xml"/><Relationship Id="rId23" Type="http://schemas.openxmlformats.org/officeDocument/2006/relationships/slideLayout" Target="../slideLayouts/slideLayout66.xml"/><Relationship Id="rId22" Type="http://schemas.openxmlformats.org/officeDocument/2006/relationships/slideLayout" Target="../slideLayouts/slideLayout65.xml"/><Relationship Id="rId21" Type="http://schemas.openxmlformats.org/officeDocument/2006/relationships/slideLayout" Target="../slideLayouts/slideLayout64.xml"/><Relationship Id="rId20" Type="http://schemas.openxmlformats.org/officeDocument/2006/relationships/slideLayout" Target="../slideLayouts/slideLayout63.xml"/><Relationship Id="rId2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62.xml"/><Relationship Id="rId18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3.xml"/><Relationship Id="rId1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2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4250D-5BB4-40C4-9F2F-F04C4CCD6FA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AFE74-D07E-440E-ACF7-82401D29D50C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3077" descr="校徽彩色"/>
          <p:cNvPicPr>
            <a:picLocks noChangeAspect="1" noChangeArrowheads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12" y="181586"/>
            <a:ext cx="1122732" cy="998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3076" descr="校名文字2"/>
          <p:cNvPicPr>
            <a:picLocks noChangeAspect="1" noChangeArrowheads="1"/>
          </p:cNvPicPr>
          <p:nvPr userDrawn="1"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84" b="63624"/>
          <a:stretch>
            <a:fillRect/>
          </a:stretch>
        </p:blipFill>
        <p:spPr bwMode="auto">
          <a:xfrm>
            <a:off x="1275144" y="424076"/>
            <a:ext cx="3815085" cy="513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87" r:id="rId20"/>
    <p:sldLayoutId id="2147483688" r:id="rId21"/>
    <p:sldLayoutId id="2147483689" r:id="rId22"/>
    <p:sldLayoutId id="2147483690" r:id="rId23"/>
    <p:sldLayoutId id="2147483691" r:id="rId24"/>
    <p:sldLayoutId id="2147483692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62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790">
                <a:ea typeface="楷体_GB2312" pitchFamily="49" charset="-122"/>
                <a:cs typeface="+mn-cs"/>
              </a:defRPr>
            </a:lvl1pPr>
          </a:lstStyle>
          <a:p>
            <a:pPr>
              <a:defRPr/>
            </a:pPr>
            <a:fld id="{5F0040A4-7F61-4ED4-8ACE-E5CB02D928F0}" type="datetimeFigureOut">
              <a:rPr lang="zh-CN" altLang="en-US"/>
            </a:fld>
            <a:endParaRPr lang="en-US" altLang="zh-CN"/>
          </a:p>
        </p:txBody>
      </p:sp>
      <p:sp>
        <p:nvSpPr>
          <p:cNvPr id="162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790">
                <a:ea typeface="楷体_GB2312" pitchFamily="49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2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790" smtClean="0"/>
            </a:lvl1pPr>
          </a:lstStyle>
          <a:p>
            <a:pPr>
              <a:defRPr/>
            </a:pPr>
            <a:fld id="{BE5F5149-79E5-44E2-883B-71327E49C6FD}" type="slidenum">
              <a:rPr lang="zh-CN" altLang="en-US"/>
            </a:fld>
            <a:endParaRPr lang="en-US" altLang="zh-CN"/>
          </a:p>
        </p:txBody>
      </p:sp>
      <p:pic>
        <p:nvPicPr>
          <p:cNvPr id="1031" name="Picture 11" descr="白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3" y="0"/>
            <a:ext cx="1220258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15" r:id="rId22"/>
    <p:sldLayoutId id="2147483716" r:id="rId23"/>
    <p:sldLayoutId id="2147483717" r:id="rId2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257175" algn="ctr" rtl="0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514350" algn="ctr" rtl="0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771525" algn="ctr" rtl="0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028700" algn="ctr" rtl="0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193040" indent="-19304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17830" indent="-160655" algn="l" rtl="0" eaLnBrk="0" fontAlgn="base" hangingPunct="0">
        <a:spcBef>
          <a:spcPct val="20000"/>
        </a:spcBef>
        <a:spcAft>
          <a:spcPct val="0"/>
        </a:spcAft>
        <a:buChar char="–"/>
        <a:defRPr sz="1575">
          <a:solidFill>
            <a:schemeClr val="tx1"/>
          </a:solidFill>
          <a:latin typeface="+mn-lt"/>
          <a:ea typeface="+mn-ea"/>
        </a:defRPr>
      </a:lvl2pPr>
      <a:lvl3pPr marL="643255" indent="-128905" algn="l" rtl="0" eaLnBrk="0" fontAlgn="base" hangingPunct="0">
        <a:spcBef>
          <a:spcPct val="20000"/>
        </a:spcBef>
        <a:spcAft>
          <a:spcPct val="0"/>
        </a:spcAft>
        <a:buChar char="•"/>
        <a:defRPr sz="1350">
          <a:solidFill>
            <a:schemeClr val="tx1"/>
          </a:solidFill>
          <a:latin typeface="+mn-lt"/>
          <a:ea typeface="+mn-ea"/>
        </a:defRPr>
      </a:lvl3pPr>
      <a:lvl4pPr marL="900430" indent="-128905" algn="l" rtl="0" eaLnBrk="0" fontAlgn="base" hangingPunct="0">
        <a:spcBef>
          <a:spcPct val="20000"/>
        </a:spcBef>
        <a:spcAft>
          <a:spcPct val="0"/>
        </a:spcAft>
        <a:buChar char="–"/>
        <a:defRPr sz="1125">
          <a:solidFill>
            <a:schemeClr val="tx1"/>
          </a:solidFill>
          <a:latin typeface="+mn-lt"/>
          <a:ea typeface="+mn-ea"/>
        </a:defRPr>
      </a:lvl4pPr>
      <a:lvl5pPr marL="1157605" indent="-128905" algn="l" rtl="0" eaLnBrk="0" fontAlgn="base" hangingPunct="0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  <a:ea typeface="+mn-ea"/>
        </a:defRPr>
      </a:lvl5pPr>
      <a:lvl6pPr marL="1414780" indent="-128905" algn="l" rtl="0" fontAlgn="base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  <a:ea typeface="+mn-ea"/>
        </a:defRPr>
      </a:lvl6pPr>
      <a:lvl7pPr marL="1671955" indent="-128905" algn="l" rtl="0" fontAlgn="base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  <a:ea typeface="+mn-ea"/>
        </a:defRPr>
      </a:lvl7pPr>
      <a:lvl8pPr marL="1929130" indent="-128905" algn="l" rtl="0" fontAlgn="base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  <a:ea typeface="+mn-ea"/>
        </a:defRPr>
      </a:lvl8pPr>
      <a:lvl9pPr marL="2186305" indent="-128905" algn="l" rtl="0" fontAlgn="base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81.xml"/><Relationship Id="rId8" Type="http://schemas.openxmlformats.org/officeDocument/2006/relationships/tags" Target="../tags/tag80.xml"/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6" Type="http://schemas.openxmlformats.org/officeDocument/2006/relationships/slideLayout" Target="../slideLayouts/slideLayout1.xml"/><Relationship Id="rId15" Type="http://schemas.openxmlformats.org/officeDocument/2006/relationships/tags" Target="../tags/tag87.xml"/><Relationship Id="rId14" Type="http://schemas.openxmlformats.org/officeDocument/2006/relationships/tags" Target="../tags/tag86.xml"/><Relationship Id="rId13" Type="http://schemas.openxmlformats.org/officeDocument/2006/relationships/tags" Target="../tags/tag85.xml"/><Relationship Id="rId12" Type="http://schemas.openxmlformats.org/officeDocument/2006/relationships/tags" Target="../tags/tag84.xml"/><Relationship Id="rId11" Type="http://schemas.openxmlformats.org/officeDocument/2006/relationships/tags" Target="../tags/tag83.xml"/><Relationship Id="rId10" Type="http://schemas.openxmlformats.org/officeDocument/2006/relationships/tags" Target="../tags/tag82.xml"/><Relationship Id="rId1" Type="http://schemas.openxmlformats.org/officeDocument/2006/relationships/tags" Target="../tags/tag7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96.xml"/><Relationship Id="rId8" Type="http://schemas.openxmlformats.org/officeDocument/2006/relationships/tags" Target="../tags/tag95.xml"/><Relationship Id="rId7" Type="http://schemas.openxmlformats.org/officeDocument/2006/relationships/tags" Target="../tags/tag94.xml"/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tags" Target="../tags/tag91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6" Type="http://schemas.openxmlformats.org/officeDocument/2006/relationships/slideLayout" Target="../slideLayouts/slideLayout1.xml"/><Relationship Id="rId15" Type="http://schemas.openxmlformats.org/officeDocument/2006/relationships/tags" Target="../tags/tag102.xml"/><Relationship Id="rId14" Type="http://schemas.openxmlformats.org/officeDocument/2006/relationships/tags" Target="../tags/tag101.xml"/><Relationship Id="rId13" Type="http://schemas.openxmlformats.org/officeDocument/2006/relationships/tags" Target="../tags/tag100.xml"/><Relationship Id="rId12" Type="http://schemas.openxmlformats.org/officeDocument/2006/relationships/tags" Target="../tags/tag99.xml"/><Relationship Id="rId11" Type="http://schemas.openxmlformats.org/officeDocument/2006/relationships/tags" Target="../tags/tag98.xml"/><Relationship Id="rId10" Type="http://schemas.openxmlformats.org/officeDocument/2006/relationships/tags" Target="../tags/tag97.xml"/><Relationship Id="rId1" Type="http://schemas.openxmlformats.org/officeDocument/2006/relationships/tags" Target="../tags/tag8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20.png"/><Relationship Id="rId7" Type="http://schemas.openxmlformats.org/officeDocument/2006/relationships/image" Target="../media/image19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25.png"/><Relationship Id="rId1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3.png"/><Relationship Id="rId1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37.wmf"/><Relationship Id="rId7" Type="http://schemas.openxmlformats.org/officeDocument/2006/relationships/oleObject" Target="../embeddings/oleObject4.bin"/><Relationship Id="rId6" Type="http://schemas.openxmlformats.org/officeDocument/2006/relationships/image" Target="../media/image36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5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34.png"/><Relationship Id="rId11" Type="http://schemas.openxmlformats.org/officeDocument/2006/relationships/notesSlide" Target="../notesSlides/notesSlide2.xml"/><Relationship Id="rId10" Type="http://schemas.openxmlformats.org/officeDocument/2006/relationships/vmlDrawing" Target="../drawings/vmlDrawing2.vml"/><Relationship Id="rId1" Type="http://schemas.openxmlformats.org/officeDocument/2006/relationships/tags" Target="../tags/tag103.xml"/></Relationships>
</file>

<file path=ppt/slides/_rels/slide3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9.png"/><Relationship Id="rId3" Type="http://schemas.openxmlformats.org/officeDocument/2006/relationships/tags" Target="../tags/tag105.xml"/><Relationship Id="rId2" Type="http://schemas.openxmlformats.org/officeDocument/2006/relationships/image" Target="../media/image38.png"/><Relationship Id="rId1" Type="http://schemas.openxmlformats.org/officeDocument/2006/relationships/tags" Target="../tags/tag10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0.png"/></Relationships>
</file>

<file path=ppt/slides/_rels/slide3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3.png"/><Relationship Id="rId3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image" Target="../media/image4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1" Type="http://schemas.openxmlformats.org/officeDocument/2006/relationships/image" Target="../media/image46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8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1.png"/><Relationship Id="rId1" Type="http://schemas.openxmlformats.org/officeDocument/2006/relationships/image" Target="../media/image5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3.png"/><Relationship Id="rId1" Type="http://schemas.openxmlformats.org/officeDocument/2006/relationships/image" Target="../media/image5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54.png"/><Relationship Id="rId7" Type="http://schemas.openxmlformats.org/officeDocument/2006/relationships/tags" Target="../tags/tag111.xml"/><Relationship Id="rId6" Type="http://schemas.openxmlformats.org/officeDocument/2006/relationships/image" Target="../media/image53.png"/><Relationship Id="rId5" Type="http://schemas.openxmlformats.org/officeDocument/2006/relationships/tags" Target="../tags/tag110.xml"/><Relationship Id="rId4" Type="http://schemas.openxmlformats.org/officeDocument/2006/relationships/tags" Target="../tags/tag109.xml"/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" Type="http://schemas.openxmlformats.org/officeDocument/2006/relationships/tags" Target="../tags/tag106.xml"/></Relationships>
</file>

<file path=ppt/slides/_rels/slide4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image" Target="../media/image55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8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72.xml"/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/Relationships>
</file>

<file path=ppt/slides/_rels/slide5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9.png"/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image" Target="../media/image55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0.png"/></Relationships>
</file>

<file path=ppt/slides/_rels/slide52.xml.rels><?xml version="1.0" encoding="UTF-8" standalone="yes"?>
<Relationships xmlns="http://schemas.openxmlformats.org/package/2006/relationships"><Relationship Id="rId9" Type="http://schemas.openxmlformats.org/officeDocument/2006/relationships/image" Target="../media/image66.wmf"/><Relationship Id="rId8" Type="http://schemas.openxmlformats.org/officeDocument/2006/relationships/oleObject" Target="../embeddings/oleObject7.bin"/><Relationship Id="rId7" Type="http://schemas.openxmlformats.org/officeDocument/2006/relationships/image" Target="../media/image65.wmf"/><Relationship Id="rId6" Type="http://schemas.openxmlformats.org/officeDocument/2006/relationships/oleObject" Target="../embeddings/oleObject6.bin"/><Relationship Id="rId5" Type="http://schemas.openxmlformats.org/officeDocument/2006/relationships/image" Target="../media/image64.wmf"/><Relationship Id="rId4" Type="http://schemas.openxmlformats.org/officeDocument/2006/relationships/oleObject" Target="../embeddings/oleObject5.bin"/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1" Type="http://schemas.openxmlformats.org/officeDocument/2006/relationships/vmlDrawing" Target="../drawings/vmlDrawing3.vml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61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7.emf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0.png"/><Relationship Id="rId1" Type="http://schemas.openxmlformats.org/officeDocument/2006/relationships/image" Target="../media/image69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2.png"/><Relationship Id="rId1" Type="http://schemas.openxmlformats.org/officeDocument/2006/relationships/image" Target="../media/image7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1"/>
          <p:cNvSpPr>
            <a:spLocks noGrp="1"/>
          </p:cNvSpPr>
          <p:nvPr/>
        </p:nvSpPr>
        <p:spPr>
          <a:xfrm>
            <a:off x="2974340" y="2734310"/>
            <a:ext cx="6464935" cy="1085215"/>
          </a:xfrm>
          <a:prstGeom prst="rect">
            <a:avLst/>
          </a:prstGeom>
          <a:noFill/>
        </p:spPr>
        <p:txBody>
          <a:bodyPr vert="horz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4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高考研究</a:t>
            </a:r>
            <a:endParaRPr lang="zh-CN" altLang="en-US" sz="40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9875" y="165735"/>
            <a:ext cx="6464935" cy="1085215"/>
          </a:xfrm>
          <a:noFill/>
        </p:spPr>
        <p:txBody>
          <a:bodyPr/>
          <a:lstStyle/>
          <a:p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一、稳中求新、稳中求变</a:t>
            </a:r>
            <a:endParaRPr lang="zh-CN" altLang="en-US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: 圆角 3"/>
          <p:cNvSpPr/>
          <p:nvPr/>
        </p:nvSpPr>
        <p:spPr>
          <a:xfrm>
            <a:off x="432486" y="1643449"/>
            <a:ext cx="3311611" cy="65490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黑体" panose="02010609060101010101" charset="-122"/>
                <a:ea typeface="黑体" panose="02010609060101010101" charset="-122"/>
              </a:rPr>
              <a:t>5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~</a:t>
            </a:r>
            <a:r>
              <a:rPr lang="en-US" altLang="zh-CN" dirty="0">
                <a:latin typeface="黑体" panose="02010609060101010101" charset="-122"/>
                <a:ea typeface="黑体" panose="02010609060101010101" charset="-122"/>
              </a:rPr>
              <a:t>7</a:t>
            </a:r>
            <a:r>
              <a:rPr lang="zh-CN" altLang="en-US" dirty="0">
                <a:latin typeface="黑体" panose="02010609060101010101" charset="-122"/>
                <a:ea typeface="黑体" panose="02010609060101010101" charset="-122"/>
              </a:rPr>
              <a:t>题 项目化：中国化学科学技术贡献</a:t>
            </a:r>
            <a:endParaRPr lang="zh-CN" altLang="en-US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矩形: 圆角 4"/>
          <p:cNvSpPr/>
          <p:nvPr/>
        </p:nvSpPr>
        <p:spPr>
          <a:xfrm>
            <a:off x="432485" y="2603157"/>
            <a:ext cx="3311611" cy="65490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黑体" panose="02010609060101010101" charset="-122"/>
                <a:ea typeface="黑体" panose="02010609060101010101" charset="-122"/>
              </a:rPr>
              <a:t>11</a:t>
            </a:r>
            <a:r>
              <a:rPr lang="zh-CN" altLang="en-US" dirty="0">
                <a:latin typeface="黑体" panose="02010609060101010101" charset="-122"/>
                <a:ea typeface="黑体" panose="02010609060101010101" charset="-122"/>
              </a:rPr>
              <a:t>题：化学实验现象与结论</a:t>
            </a:r>
            <a:endParaRPr lang="zh-CN" altLang="en-US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矩形: 圆角 5"/>
          <p:cNvSpPr/>
          <p:nvPr/>
        </p:nvSpPr>
        <p:spPr>
          <a:xfrm>
            <a:off x="432485" y="3562865"/>
            <a:ext cx="3311611" cy="65490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黑体" panose="02010609060101010101" charset="-122"/>
                <a:ea typeface="黑体" panose="02010609060101010101" charset="-122"/>
              </a:rPr>
              <a:t>11</a:t>
            </a:r>
            <a:r>
              <a:rPr lang="zh-CN" altLang="en-US" dirty="0"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lang="en-US" altLang="zh-CN" dirty="0">
                <a:latin typeface="黑体" panose="02010609060101010101" charset="-122"/>
                <a:ea typeface="黑体" panose="02010609060101010101" charset="-122"/>
              </a:rPr>
              <a:t>12</a:t>
            </a:r>
            <a:r>
              <a:rPr lang="zh-CN" altLang="en-US" dirty="0">
                <a:latin typeface="黑体" panose="02010609060101010101" charset="-122"/>
                <a:ea typeface="黑体" panose="02010609060101010101" charset="-122"/>
              </a:rPr>
              <a:t>题 离子浓度对比分析</a:t>
            </a:r>
            <a:endParaRPr lang="zh-CN" altLang="en-US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矩形: 圆角 6"/>
          <p:cNvSpPr/>
          <p:nvPr/>
        </p:nvSpPr>
        <p:spPr>
          <a:xfrm>
            <a:off x="432485" y="4522573"/>
            <a:ext cx="3311611" cy="65490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黑体" panose="02010609060101010101" charset="-122"/>
                <a:ea typeface="黑体" panose="02010609060101010101" charset="-122"/>
              </a:rPr>
              <a:t>14(2)</a:t>
            </a:r>
            <a:r>
              <a:rPr lang="zh-CN" altLang="en-US" dirty="0">
                <a:latin typeface="黑体" panose="02010609060101010101" charset="-122"/>
                <a:ea typeface="黑体" panose="02010609060101010101" charset="-122"/>
              </a:rPr>
              <a:t>：晶胞分析：原子替换、电性关系</a:t>
            </a:r>
            <a:endParaRPr lang="zh-CN" altLang="en-US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432485" y="5544065"/>
            <a:ext cx="3311611" cy="65490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15(4)</a:t>
            </a:r>
            <a:r>
              <a:rPr lang="zh-CN" altLang="en-US" dirty="0"/>
              <a:t>同分异构体：物质的量、</a:t>
            </a:r>
            <a:r>
              <a:rPr lang="en-US" altLang="zh-CN" b="1" dirty="0">
                <a:solidFill>
                  <a:srgbClr val="FF0000"/>
                </a:solidFill>
                <a:highlight>
                  <a:srgbClr val="FFFF00"/>
                </a:highlight>
              </a:rPr>
              <a:t>M(60)</a:t>
            </a:r>
            <a:endParaRPr lang="en-US" altLang="zh-CN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9" name="矩形: 圆角 8"/>
          <p:cNvSpPr/>
          <p:nvPr/>
        </p:nvSpPr>
        <p:spPr>
          <a:xfrm>
            <a:off x="7673546" y="1643450"/>
            <a:ext cx="4085970" cy="50250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黑体" panose="02010609060101010101" charset="-122"/>
                <a:ea typeface="黑体" panose="02010609060101010101" charset="-122"/>
              </a:rPr>
              <a:t>14(2)②</a:t>
            </a:r>
            <a:r>
              <a:rPr lang="zh-CN" altLang="en-US" dirty="0">
                <a:latin typeface="黑体" panose="02010609060101010101" charset="-122"/>
                <a:ea typeface="黑体" panose="02010609060101010101" charset="-122"/>
              </a:rPr>
              <a:t>化学计算与平衡常数相结合</a:t>
            </a:r>
            <a:endParaRPr lang="zh-CN" altLang="en-US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" name="矩形: 圆角 9"/>
          <p:cNvSpPr/>
          <p:nvPr/>
        </p:nvSpPr>
        <p:spPr>
          <a:xfrm>
            <a:off x="7673543" y="2276390"/>
            <a:ext cx="4085970" cy="50250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黑体" panose="02010609060101010101" charset="-122"/>
                <a:ea typeface="黑体" panose="02010609060101010101" charset="-122"/>
              </a:rPr>
              <a:t>15(1)</a:t>
            </a:r>
            <a:r>
              <a:rPr lang="zh-CN" altLang="en-US" dirty="0">
                <a:latin typeface="黑体" panose="02010609060101010101" charset="-122"/>
                <a:ea typeface="黑体" panose="02010609060101010101" charset="-122"/>
              </a:rPr>
              <a:t>键的极性判断与信息相结合</a:t>
            </a:r>
            <a:endParaRPr lang="zh-CN" altLang="en-US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" name="矩形: 圆角 10"/>
          <p:cNvSpPr/>
          <p:nvPr/>
        </p:nvSpPr>
        <p:spPr>
          <a:xfrm>
            <a:off x="7673543" y="2909331"/>
            <a:ext cx="4085970" cy="50250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黑体" panose="02010609060101010101" charset="-122"/>
                <a:ea typeface="黑体" panose="02010609060101010101" charset="-122"/>
              </a:rPr>
              <a:t>15(5)</a:t>
            </a:r>
            <a:r>
              <a:rPr lang="zh-CN" altLang="en-US" dirty="0">
                <a:latin typeface="黑体" panose="02010609060101010101" charset="-122"/>
                <a:ea typeface="黑体" panose="02010609060101010101" charset="-122"/>
              </a:rPr>
              <a:t>有机合成与</a:t>
            </a:r>
            <a:r>
              <a:rPr lang="zh-CN" altLang="en-US" b="1" dirty="0">
                <a:solidFill>
                  <a:srgbClr val="FF0000"/>
                </a:solidFill>
                <a:highlight>
                  <a:srgbClr val="FFFF00"/>
                </a:highlight>
                <a:latin typeface="黑体" panose="02010609060101010101" charset="-122"/>
                <a:ea typeface="黑体" panose="02010609060101010101" charset="-122"/>
              </a:rPr>
              <a:t>聚合物</a:t>
            </a:r>
            <a:r>
              <a:rPr lang="zh-CN" altLang="en-US" dirty="0">
                <a:latin typeface="黑体" panose="02010609060101010101" charset="-122"/>
                <a:ea typeface="黑体" panose="02010609060101010101" charset="-122"/>
              </a:rPr>
              <a:t>相结合</a:t>
            </a:r>
            <a:endParaRPr lang="zh-CN" altLang="en-US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2" name="矩形: 圆角 11"/>
          <p:cNvSpPr/>
          <p:nvPr/>
        </p:nvSpPr>
        <p:spPr>
          <a:xfrm>
            <a:off x="7673544" y="3542272"/>
            <a:ext cx="4085970" cy="50250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黑体" panose="02010609060101010101" charset="-122"/>
                <a:ea typeface="黑体" panose="02010609060101010101" charset="-122"/>
              </a:rPr>
              <a:t>16(2)</a:t>
            </a:r>
            <a:r>
              <a:rPr lang="zh-CN" altLang="en-US" dirty="0">
                <a:latin typeface="黑体" panose="02010609060101010101" charset="-122"/>
                <a:ea typeface="黑体" panose="02010609060101010101" charset="-122"/>
              </a:rPr>
              <a:t>②实验现象描述与机理图相结合</a:t>
            </a:r>
            <a:endParaRPr lang="zh-CN" altLang="en-US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3" name="矩形: 圆角 12"/>
          <p:cNvSpPr/>
          <p:nvPr/>
        </p:nvSpPr>
        <p:spPr>
          <a:xfrm>
            <a:off x="7673544" y="4175213"/>
            <a:ext cx="4085970" cy="50250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黑体" panose="02010609060101010101" charset="-122"/>
                <a:ea typeface="黑体" panose="02010609060101010101" charset="-122"/>
              </a:rPr>
              <a:t>16(3)</a:t>
            </a:r>
            <a:r>
              <a:rPr lang="zh-CN" altLang="en-US" dirty="0">
                <a:latin typeface="黑体" panose="02010609060101010101" charset="-122"/>
                <a:ea typeface="黑体" panose="02010609060101010101" charset="-122"/>
              </a:rPr>
              <a:t>实验方案设计与</a:t>
            </a:r>
            <a:r>
              <a:rPr lang="zh-CN" altLang="en-US" b="1" dirty="0">
                <a:solidFill>
                  <a:srgbClr val="FF0000"/>
                </a:solidFill>
                <a:highlight>
                  <a:srgbClr val="FFFF00"/>
                </a:highlight>
                <a:latin typeface="黑体" panose="02010609060101010101" charset="-122"/>
                <a:ea typeface="黑体" panose="02010609060101010101" charset="-122"/>
              </a:rPr>
              <a:t>对比试验</a:t>
            </a:r>
            <a:r>
              <a:rPr lang="zh-CN" altLang="en-US" dirty="0">
                <a:latin typeface="黑体" panose="02010609060101010101" charset="-122"/>
                <a:ea typeface="黑体" panose="02010609060101010101" charset="-122"/>
              </a:rPr>
              <a:t>相结合</a:t>
            </a:r>
            <a:endParaRPr lang="zh-CN" altLang="en-US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4" name="矩形: 圆角 13"/>
          <p:cNvSpPr/>
          <p:nvPr/>
        </p:nvSpPr>
        <p:spPr>
          <a:xfrm>
            <a:off x="7673543" y="4808154"/>
            <a:ext cx="4085970" cy="50250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黑体" panose="02010609060101010101" charset="-122"/>
                <a:ea typeface="黑体" panose="02010609060101010101" charset="-122"/>
              </a:rPr>
              <a:t>17(1)</a:t>
            </a:r>
            <a:r>
              <a:rPr lang="el-GR" altLang="zh-CN" dirty="0">
                <a:latin typeface="黑体" panose="02010609060101010101" charset="-122"/>
                <a:ea typeface="黑体" panose="02010609060101010101" charset="-122"/>
              </a:rPr>
              <a:t>Δ</a:t>
            </a:r>
            <a:r>
              <a:rPr lang="en-US" altLang="zh-CN" dirty="0">
                <a:latin typeface="黑体" panose="02010609060101010101" charset="-122"/>
                <a:ea typeface="黑体" panose="02010609060101010101" charset="-122"/>
              </a:rPr>
              <a:t>H</a:t>
            </a:r>
            <a:r>
              <a:rPr lang="zh-CN" altLang="en-US" dirty="0">
                <a:latin typeface="黑体" panose="02010609060101010101" charset="-122"/>
                <a:ea typeface="黑体" panose="02010609060101010101" charset="-122"/>
              </a:rPr>
              <a:t>计算与键能数据相结合</a:t>
            </a:r>
            <a:endParaRPr lang="zh-CN" altLang="en-US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5" name="矩形: 圆角 14"/>
          <p:cNvSpPr/>
          <p:nvPr/>
        </p:nvSpPr>
        <p:spPr>
          <a:xfrm>
            <a:off x="7673543" y="5441093"/>
            <a:ext cx="4085970" cy="50250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黑体" panose="02010609060101010101" charset="-122"/>
                <a:ea typeface="黑体" panose="02010609060101010101" charset="-122"/>
              </a:rPr>
              <a:t>17(3)③</a:t>
            </a:r>
            <a:r>
              <a:rPr lang="zh-CN" altLang="en-US" dirty="0">
                <a:latin typeface="黑体" panose="02010609060101010101" charset="-122"/>
                <a:ea typeface="黑体" panose="02010609060101010101" charset="-122"/>
              </a:rPr>
              <a:t>价值分析与图文结合</a:t>
            </a:r>
            <a:endParaRPr lang="zh-CN" altLang="en-US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6" name="矩形: 圆角 15"/>
          <p:cNvSpPr/>
          <p:nvPr/>
        </p:nvSpPr>
        <p:spPr>
          <a:xfrm>
            <a:off x="4843849" y="3429000"/>
            <a:ext cx="1445740" cy="74621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黑体" panose="02010609060101010101" charset="-122"/>
                <a:ea typeface="黑体" panose="02010609060101010101" charset="-122"/>
              </a:rPr>
              <a:t>2025</a:t>
            </a:r>
            <a:r>
              <a:rPr lang="zh-CN" altLang="en-US" dirty="0">
                <a:latin typeface="黑体" panose="02010609060101010101" charset="-122"/>
                <a:ea typeface="黑体" panose="02010609060101010101" charset="-122"/>
              </a:rPr>
              <a:t>江苏</a:t>
            </a:r>
            <a:endParaRPr lang="zh-CN" altLang="en-US" dirty="0">
              <a:latin typeface="黑体" panose="02010609060101010101" charset="-122"/>
              <a:ea typeface="黑体" panose="02010609060101010101" charset="-122"/>
            </a:endParaRPr>
          </a:p>
          <a:p>
            <a:pPr algn="ctr"/>
            <a:r>
              <a:rPr lang="zh-CN" altLang="en-US" dirty="0">
                <a:latin typeface="黑体" panose="02010609060101010101" charset="-122"/>
                <a:ea typeface="黑体" panose="02010609060101010101" charset="-122"/>
              </a:rPr>
              <a:t>高考化学</a:t>
            </a:r>
            <a:endParaRPr lang="zh-CN" altLang="en-US" dirty="0"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19" name="连接符: 曲线 18"/>
          <p:cNvCxnSpPr>
            <a:stCxn id="16" idx="1"/>
            <a:endCxn id="4" idx="3"/>
          </p:cNvCxnSpPr>
          <p:nvPr/>
        </p:nvCxnSpPr>
        <p:spPr>
          <a:xfrm rot="10800000">
            <a:off x="3744097" y="1970903"/>
            <a:ext cx="1099752" cy="1831204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连接符: 曲线 20"/>
          <p:cNvCxnSpPr>
            <a:stCxn id="16" idx="1"/>
            <a:endCxn id="5" idx="3"/>
          </p:cNvCxnSpPr>
          <p:nvPr/>
        </p:nvCxnSpPr>
        <p:spPr>
          <a:xfrm rot="10800000">
            <a:off x="3744097" y="2930611"/>
            <a:ext cx="1099753" cy="871496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连接符: 曲线 22"/>
          <p:cNvCxnSpPr>
            <a:stCxn id="16" idx="1"/>
            <a:endCxn id="6" idx="3"/>
          </p:cNvCxnSpPr>
          <p:nvPr/>
        </p:nvCxnSpPr>
        <p:spPr>
          <a:xfrm rot="10800000" flipV="1">
            <a:off x="3744097" y="3802107"/>
            <a:ext cx="1099753" cy="88212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连接符: 曲线 24"/>
          <p:cNvCxnSpPr>
            <a:stCxn id="16" idx="1"/>
            <a:endCxn id="7" idx="3"/>
          </p:cNvCxnSpPr>
          <p:nvPr/>
        </p:nvCxnSpPr>
        <p:spPr>
          <a:xfrm rot="10800000" flipV="1">
            <a:off x="3744097" y="3802107"/>
            <a:ext cx="1099753" cy="1047920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连接符: 曲线 26"/>
          <p:cNvCxnSpPr>
            <a:stCxn id="16" idx="1"/>
            <a:endCxn id="8" idx="3"/>
          </p:cNvCxnSpPr>
          <p:nvPr/>
        </p:nvCxnSpPr>
        <p:spPr>
          <a:xfrm rot="10800000" flipV="1">
            <a:off x="3744097" y="3802107"/>
            <a:ext cx="1099753" cy="2069412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连接符: 曲线 33"/>
          <p:cNvCxnSpPr>
            <a:stCxn id="16" idx="3"/>
            <a:endCxn id="9" idx="1"/>
          </p:cNvCxnSpPr>
          <p:nvPr/>
        </p:nvCxnSpPr>
        <p:spPr>
          <a:xfrm flipV="1">
            <a:off x="6289589" y="1894704"/>
            <a:ext cx="1383957" cy="1907403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连接符: 曲线 35"/>
          <p:cNvCxnSpPr>
            <a:stCxn id="16" idx="3"/>
            <a:endCxn id="10" idx="1"/>
          </p:cNvCxnSpPr>
          <p:nvPr/>
        </p:nvCxnSpPr>
        <p:spPr>
          <a:xfrm flipV="1">
            <a:off x="6289589" y="2527644"/>
            <a:ext cx="1383954" cy="1274463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连接符: 曲线 37"/>
          <p:cNvCxnSpPr>
            <a:stCxn id="16" idx="3"/>
            <a:endCxn id="11" idx="1"/>
          </p:cNvCxnSpPr>
          <p:nvPr/>
        </p:nvCxnSpPr>
        <p:spPr>
          <a:xfrm flipV="1">
            <a:off x="6289589" y="3160585"/>
            <a:ext cx="1383954" cy="641522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连接符: 曲线 39"/>
          <p:cNvCxnSpPr>
            <a:stCxn id="16" idx="3"/>
            <a:endCxn id="12" idx="1"/>
          </p:cNvCxnSpPr>
          <p:nvPr/>
        </p:nvCxnSpPr>
        <p:spPr>
          <a:xfrm flipV="1">
            <a:off x="6289589" y="3793526"/>
            <a:ext cx="1383955" cy="8581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连接符: 曲线 41"/>
          <p:cNvCxnSpPr>
            <a:stCxn id="16" idx="3"/>
            <a:endCxn id="13" idx="1"/>
          </p:cNvCxnSpPr>
          <p:nvPr/>
        </p:nvCxnSpPr>
        <p:spPr>
          <a:xfrm>
            <a:off x="6289589" y="3802107"/>
            <a:ext cx="1383955" cy="624360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连接符: 曲线 43"/>
          <p:cNvCxnSpPr>
            <a:stCxn id="16" idx="3"/>
            <a:endCxn id="14" idx="1"/>
          </p:cNvCxnSpPr>
          <p:nvPr/>
        </p:nvCxnSpPr>
        <p:spPr>
          <a:xfrm>
            <a:off x="6289589" y="3802107"/>
            <a:ext cx="1383954" cy="1257301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连接符: 曲线 45"/>
          <p:cNvCxnSpPr>
            <a:stCxn id="16" idx="3"/>
            <a:endCxn id="15" idx="1"/>
          </p:cNvCxnSpPr>
          <p:nvPr/>
        </p:nvCxnSpPr>
        <p:spPr>
          <a:xfrm>
            <a:off x="6289589" y="3802107"/>
            <a:ext cx="1383954" cy="1890240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矩形: 圆角 56"/>
          <p:cNvSpPr/>
          <p:nvPr/>
        </p:nvSpPr>
        <p:spPr>
          <a:xfrm>
            <a:off x="4738026" y="2949146"/>
            <a:ext cx="451809" cy="458336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rgbClr val="FF0000"/>
                </a:solidFill>
                <a:highlight>
                  <a:srgbClr val="FFFF00"/>
                </a:highlight>
                <a:latin typeface="黑体" panose="02010609060101010101" charset="-122"/>
                <a:ea typeface="黑体" panose="02010609060101010101" charset="-122"/>
              </a:rPr>
              <a:t>变</a:t>
            </a:r>
            <a:endParaRPr lang="zh-CN" altLang="en-US" sz="2000" dirty="0">
              <a:solidFill>
                <a:srgbClr val="FF0000"/>
              </a:solidFill>
              <a:highlight>
                <a:srgbClr val="FFFF00"/>
              </a:highligh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8" name="矩形: 圆角 57"/>
          <p:cNvSpPr/>
          <p:nvPr/>
        </p:nvSpPr>
        <p:spPr>
          <a:xfrm>
            <a:off x="5957859" y="2949146"/>
            <a:ext cx="451809" cy="458336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rgbClr val="FF0000"/>
                </a:solidFill>
                <a:highlight>
                  <a:srgbClr val="FFFF00"/>
                </a:highlight>
                <a:latin typeface="黑体" panose="02010609060101010101" charset="-122"/>
                <a:ea typeface="黑体" panose="02010609060101010101" charset="-122"/>
              </a:rPr>
              <a:t>新</a:t>
            </a:r>
            <a:endParaRPr lang="zh-CN" altLang="en-US" sz="2000" dirty="0">
              <a:solidFill>
                <a:srgbClr val="FF0000"/>
              </a:solidFill>
              <a:highlight>
                <a:srgbClr val="FFFF00"/>
              </a:highlight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1"/>
          <p:cNvSpPr>
            <a:spLocks noGrp="1"/>
          </p:cNvSpPr>
          <p:nvPr/>
        </p:nvSpPr>
        <p:spPr>
          <a:xfrm>
            <a:off x="2974340" y="2734310"/>
            <a:ext cx="6464935" cy="1085215"/>
          </a:xfrm>
          <a:prstGeom prst="rect">
            <a:avLst/>
          </a:prstGeom>
          <a:noFill/>
        </p:spPr>
        <p:txBody>
          <a:bodyPr vert="horz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二、全面考查、突出主干</a:t>
            </a:r>
            <a:endParaRPr lang="zh-CN" altLang="en-US" sz="40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>
            <a:off x="5230729" y="3276218"/>
            <a:ext cx="1602203" cy="810508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2025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江苏</a:t>
            </a:r>
            <a:endParaRPr lang="en-US" altLang="zh-CN" sz="2000" dirty="0">
              <a:latin typeface="黑体" panose="02010609060101010101" charset="-122"/>
              <a:ea typeface="黑体" panose="02010609060101010101" charset="-122"/>
            </a:endParaRPr>
          </a:p>
          <a:p>
            <a:pPr algn="ctr"/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高考化学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矩形: 圆角 4"/>
          <p:cNvSpPr/>
          <p:nvPr/>
        </p:nvSpPr>
        <p:spPr>
          <a:xfrm>
            <a:off x="7417556" y="1713716"/>
            <a:ext cx="4320000" cy="519357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2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题：化学用语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矩形: 圆角 5"/>
          <p:cNvSpPr/>
          <p:nvPr/>
        </p:nvSpPr>
        <p:spPr>
          <a:xfrm>
            <a:off x="7417556" y="2446577"/>
            <a:ext cx="4320000" cy="519357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3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题：滴定实验装置与操作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矩形: 圆角 6"/>
          <p:cNvSpPr/>
          <p:nvPr/>
        </p:nvSpPr>
        <p:spPr>
          <a:xfrm>
            <a:off x="7417556" y="3179438"/>
            <a:ext cx="4320000" cy="519357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4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题：性质比较、极性、离子键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7417556" y="3912299"/>
            <a:ext cx="4320000" cy="519357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5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题：键角、互补配对、稳定性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9" name="矩形: 圆角 8"/>
          <p:cNvSpPr/>
          <p:nvPr/>
        </p:nvSpPr>
        <p:spPr>
          <a:xfrm>
            <a:off x="7417556" y="980855"/>
            <a:ext cx="4320000" cy="519357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1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题：资源利用可持续发展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10" name="连接符: 曲线 9"/>
          <p:cNvCxnSpPr>
            <a:stCxn id="4" idx="1"/>
            <a:endCxn id="21" idx="3"/>
          </p:cNvCxnSpPr>
          <p:nvPr/>
        </p:nvCxnSpPr>
        <p:spPr>
          <a:xfrm rot="10800000">
            <a:off x="4672935" y="2989008"/>
            <a:ext cx="557794" cy="692465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矩形: 圆角 13"/>
          <p:cNvSpPr/>
          <p:nvPr/>
        </p:nvSpPr>
        <p:spPr>
          <a:xfrm>
            <a:off x="326106" y="963532"/>
            <a:ext cx="4320000" cy="519357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8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题：电子转移、</a:t>
            </a:r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pH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、离子移动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5" name="矩形: 圆角 14"/>
          <p:cNvSpPr/>
          <p:nvPr/>
        </p:nvSpPr>
        <p:spPr>
          <a:xfrm>
            <a:off x="7417556" y="5378021"/>
            <a:ext cx="4320000" cy="519357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7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题：性质、实验方法逻辑判断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6" name="矩形: 圆角 15"/>
          <p:cNvSpPr/>
          <p:nvPr/>
        </p:nvSpPr>
        <p:spPr>
          <a:xfrm>
            <a:off x="7417556" y="4645160"/>
            <a:ext cx="4320000" cy="519357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6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题：化学反应方程式判断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1" name="矩形: 圆角 20"/>
          <p:cNvSpPr/>
          <p:nvPr/>
        </p:nvSpPr>
        <p:spPr>
          <a:xfrm>
            <a:off x="352935" y="2729328"/>
            <a:ext cx="4320000" cy="519357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10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题：反应机理、键、催化剂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2" name="矩形: 圆角 21"/>
          <p:cNvSpPr/>
          <p:nvPr/>
        </p:nvSpPr>
        <p:spPr>
          <a:xfrm>
            <a:off x="326106" y="5378020"/>
            <a:ext cx="4320000" cy="519357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13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题：转化率、物质变化分析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3" name="矩形: 圆角 22"/>
          <p:cNvSpPr/>
          <p:nvPr/>
        </p:nvSpPr>
        <p:spPr>
          <a:xfrm>
            <a:off x="352935" y="4495124"/>
            <a:ext cx="4320000" cy="519357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12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题：离子浓度分析、平衡常数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4" name="矩形: 圆角 23"/>
          <p:cNvSpPr/>
          <p:nvPr/>
        </p:nvSpPr>
        <p:spPr>
          <a:xfrm>
            <a:off x="352935" y="3612226"/>
            <a:ext cx="4320000" cy="519357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11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题：实验现象与结论分析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26" name="连接符: 曲线 25"/>
          <p:cNvCxnSpPr>
            <a:stCxn id="4" idx="1"/>
            <a:endCxn id="24" idx="3"/>
          </p:cNvCxnSpPr>
          <p:nvPr/>
        </p:nvCxnSpPr>
        <p:spPr>
          <a:xfrm rot="10800000" flipV="1">
            <a:off x="4672935" y="3681471"/>
            <a:ext cx="557794" cy="190433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连接符: 曲线 26"/>
          <p:cNvCxnSpPr>
            <a:stCxn id="4" idx="1"/>
            <a:endCxn id="23" idx="3"/>
          </p:cNvCxnSpPr>
          <p:nvPr/>
        </p:nvCxnSpPr>
        <p:spPr>
          <a:xfrm rot="10800000" flipV="1">
            <a:off x="4672935" y="3681471"/>
            <a:ext cx="557794" cy="1073331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连接符: 曲线 27"/>
          <p:cNvCxnSpPr>
            <a:stCxn id="4" idx="1"/>
            <a:endCxn id="22" idx="3"/>
          </p:cNvCxnSpPr>
          <p:nvPr/>
        </p:nvCxnSpPr>
        <p:spPr>
          <a:xfrm rot="10800000" flipV="1">
            <a:off x="4646107" y="3681471"/>
            <a:ext cx="584623" cy="1956227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连接符: 曲线 28"/>
          <p:cNvCxnSpPr>
            <a:stCxn id="4" idx="1"/>
            <a:endCxn id="14" idx="3"/>
          </p:cNvCxnSpPr>
          <p:nvPr/>
        </p:nvCxnSpPr>
        <p:spPr>
          <a:xfrm rot="10800000">
            <a:off x="4646107" y="1223212"/>
            <a:ext cx="584623" cy="2458261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连接符: 曲线 29"/>
          <p:cNvCxnSpPr>
            <a:stCxn id="4" idx="3"/>
            <a:endCxn id="15" idx="1"/>
          </p:cNvCxnSpPr>
          <p:nvPr/>
        </p:nvCxnSpPr>
        <p:spPr>
          <a:xfrm>
            <a:off x="6832932" y="3681472"/>
            <a:ext cx="584624" cy="1956228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连接符: 曲线 30"/>
          <p:cNvCxnSpPr>
            <a:stCxn id="4" idx="3"/>
            <a:endCxn id="16" idx="1"/>
          </p:cNvCxnSpPr>
          <p:nvPr/>
        </p:nvCxnSpPr>
        <p:spPr>
          <a:xfrm>
            <a:off x="6832932" y="3681472"/>
            <a:ext cx="584624" cy="1223367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连接符: 曲线 31"/>
          <p:cNvCxnSpPr>
            <a:stCxn id="4" idx="3"/>
            <a:endCxn id="8" idx="1"/>
          </p:cNvCxnSpPr>
          <p:nvPr/>
        </p:nvCxnSpPr>
        <p:spPr>
          <a:xfrm>
            <a:off x="6832932" y="3681472"/>
            <a:ext cx="584624" cy="490506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连接符: 曲线 32"/>
          <p:cNvCxnSpPr>
            <a:stCxn id="4" idx="3"/>
            <a:endCxn id="7" idx="1"/>
          </p:cNvCxnSpPr>
          <p:nvPr/>
        </p:nvCxnSpPr>
        <p:spPr>
          <a:xfrm flipV="1">
            <a:off x="6832932" y="3439117"/>
            <a:ext cx="584624" cy="242355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连接符: 曲线 33"/>
          <p:cNvCxnSpPr>
            <a:stCxn id="4" idx="3"/>
            <a:endCxn id="6" idx="1"/>
          </p:cNvCxnSpPr>
          <p:nvPr/>
        </p:nvCxnSpPr>
        <p:spPr>
          <a:xfrm flipV="1">
            <a:off x="6832932" y="2706256"/>
            <a:ext cx="584624" cy="975216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连接符: 曲线 34"/>
          <p:cNvCxnSpPr>
            <a:stCxn id="4" idx="3"/>
            <a:endCxn id="5" idx="1"/>
          </p:cNvCxnSpPr>
          <p:nvPr/>
        </p:nvCxnSpPr>
        <p:spPr>
          <a:xfrm flipV="1">
            <a:off x="6832932" y="1973395"/>
            <a:ext cx="584624" cy="1708077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连接符: 曲线 35"/>
          <p:cNvCxnSpPr>
            <a:stCxn id="4" idx="3"/>
            <a:endCxn id="9" idx="1"/>
          </p:cNvCxnSpPr>
          <p:nvPr/>
        </p:nvCxnSpPr>
        <p:spPr>
          <a:xfrm flipV="1">
            <a:off x="6832932" y="1240534"/>
            <a:ext cx="584624" cy="2440938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矩形: 圆角 36"/>
          <p:cNvSpPr/>
          <p:nvPr/>
        </p:nvSpPr>
        <p:spPr>
          <a:xfrm>
            <a:off x="352933" y="1846430"/>
            <a:ext cx="4320000" cy="519357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9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题：加成、杂化、平面、褪色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38" name="连接符: 曲线 37"/>
          <p:cNvCxnSpPr>
            <a:stCxn id="4" idx="1"/>
            <a:endCxn id="37" idx="3"/>
          </p:cNvCxnSpPr>
          <p:nvPr/>
        </p:nvCxnSpPr>
        <p:spPr>
          <a:xfrm rot="10800000">
            <a:off x="4672933" y="2106110"/>
            <a:ext cx="557796" cy="1575363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矩形: 圆角 38"/>
          <p:cNvSpPr/>
          <p:nvPr/>
        </p:nvSpPr>
        <p:spPr>
          <a:xfrm>
            <a:off x="5230729" y="4229460"/>
            <a:ext cx="1602203" cy="405254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选择题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>
            <a:off x="5158345" y="1632558"/>
            <a:ext cx="1602203" cy="810508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2025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江苏</a:t>
            </a:r>
            <a:endParaRPr lang="en-US" altLang="zh-CN" sz="2000" dirty="0">
              <a:latin typeface="黑体" panose="02010609060101010101" charset="-122"/>
              <a:ea typeface="黑体" panose="02010609060101010101" charset="-122"/>
            </a:endParaRPr>
          </a:p>
          <a:p>
            <a:pPr algn="ctr"/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高考化学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矩形: 圆角 4"/>
          <p:cNvSpPr/>
          <p:nvPr/>
        </p:nvSpPr>
        <p:spPr>
          <a:xfrm>
            <a:off x="1533280" y="383453"/>
            <a:ext cx="2777478" cy="553366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水多催化活性下降原因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矩形: 圆角 5"/>
          <p:cNvSpPr/>
          <p:nvPr/>
        </p:nvSpPr>
        <p:spPr>
          <a:xfrm>
            <a:off x="4437850" y="383453"/>
            <a:ext cx="1012659" cy="553366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化学式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矩形: 圆角 6"/>
          <p:cNvSpPr/>
          <p:nvPr/>
        </p:nvSpPr>
        <p:spPr>
          <a:xfrm>
            <a:off x="5577601" y="383453"/>
            <a:ext cx="1012659" cy="553366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原理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6717352" y="383453"/>
            <a:ext cx="1012659" cy="553366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原因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9" name="矩形: 圆角 8"/>
          <p:cNvSpPr/>
          <p:nvPr/>
        </p:nvSpPr>
        <p:spPr>
          <a:xfrm>
            <a:off x="393529" y="383453"/>
            <a:ext cx="1012659" cy="553366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键能数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" name="矩形: 圆角 9"/>
          <p:cNvSpPr/>
          <p:nvPr/>
        </p:nvSpPr>
        <p:spPr>
          <a:xfrm>
            <a:off x="7857103" y="383453"/>
            <a:ext cx="1012659" cy="553366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总体积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" name="矩形: 圆角 10"/>
          <p:cNvSpPr/>
          <p:nvPr/>
        </p:nvSpPr>
        <p:spPr>
          <a:xfrm>
            <a:off x="8996854" y="383453"/>
            <a:ext cx="1012659" cy="553366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化学式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2" name="矩形: 圆角 11"/>
          <p:cNvSpPr/>
          <p:nvPr/>
        </p:nvSpPr>
        <p:spPr>
          <a:xfrm>
            <a:off x="10136604" y="383453"/>
            <a:ext cx="1012659" cy="553366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价值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14" name="连接符: 肘形 13"/>
          <p:cNvCxnSpPr>
            <a:stCxn id="4" idx="0"/>
            <a:endCxn id="9" idx="2"/>
          </p:cNvCxnSpPr>
          <p:nvPr/>
        </p:nvCxnSpPr>
        <p:spPr>
          <a:xfrm rot="16200000" flipV="1">
            <a:off x="3081784" y="-1245105"/>
            <a:ext cx="695739" cy="5059588"/>
          </a:xfrm>
          <a:prstGeom prst="bent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连接符: 肘形 14"/>
          <p:cNvCxnSpPr>
            <a:stCxn id="4" idx="0"/>
            <a:endCxn id="12" idx="2"/>
          </p:cNvCxnSpPr>
          <p:nvPr/>
        </p:nvCxnSpPr>
        <p:spPr>
          <a:xfrm rot="5400000" flipH="1" flipV="1">
            <a:off x="7953321" y="-1057054"/>
            <a:ext cx="695739" cy="4683487"/>
          </a:xfrm>
          <a:prstGeom prst="bent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连接符: 肘形 17"/>
          <p:cNvCxnSpPr>
            <a:stCxn id="4" idx="0"/>
            <a:endCxn id="11" idx="2"/>
          </p:cNvCxnSpPr>
          <p:nvPr/>
        </p:nvCxnSpPr>
        <p:spPr>
          <a:xfrm rot="5400000" flipH="1" flipV="1">
            <a:off x="7383446" y="-487179"/>
            <a:ext cx="695739" cy="3543737"/>
          </a:xfrm>
          <a:prstGeom prst="bent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连接符: 肘形 20"/>
          <p:cNvCxnSpPr>
            <a:stCxn id="4" idx="0"/>
            <a:endCxn id="5" idx="2"/>
          </p:cNvCxnSpPr>
          <p:nvPr/>
        </p:nvCxnSpPr>
        <p:spPr>
          <a:xfrm rot="16200000" flipV="1">
            <a:off x="4092864" y="-234025"/>
            <a:ext cx="695739" cy="3037428"/>
          </a:xfrm>
          <a:prstGeom prst="bent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连接符: 肘形 21"/>
          <p:cNvCxnSpPr>
            <a:stCxn id="4" idx="0"/>
            <a:endCxn id="6" idx="2"/>
          </p:cNvCxnSpPr>
          <p:nvPr/>
        </p:nvCxnSpPr>
        <p:spPr>
          <a:xfrm rot="16200000" flipV="1">
            <a:off x="5103945" y="777055"/>
            <a:ext cx="695739" cy="1015267"/>
          </a:xfrm>
          <a:prstGeom prst="bent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连接符: 肘形 22"/>
          <p:cNvCxnSpPr>
            <a:stCxn id="4" idx="0"/>
            <a:endCxn id="7" idx="2"/>
          </p:cNvCxnSpPr>
          <p:nvPr/>
        </p:nvCxnSpPr>
        <p:spPr>
          <a:xfrm rot="5400000" flipH="1" flipV="1">
            <a:off x="5673820" y="1222447"/>
            <a:ext cx="695739" cy="124484"/>
          </a:xfrm>
          <a:prstGeom prst="bent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连接符: 肘形 23"/>
          <p:cNvCxnSpPr>
            <a:stCxn id="4" idx="0"/>
            <a:endCxn id="8" idx="2"/>
          </p:cNvCxnSpPr>
          <p:nvPr/>
        </p:nvCxnSpPr>
        <p:spPr>
          <a:xfrm rot="5400000" flipH="1" flipV="1">
            <a:off x="6243695" y="652572"/>
            <a:ext cx="695739" cy="1264235"/>
          </a:xfrm>
          <a:prstGeom prst="bent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连接符: 肘形 24"/>
          <p:cNvCxnSpPr>
            <a:stCxn id="4" idx="0"/>
            <a:endCxn id="10" idx="2"/>
          </p:cNvCxnSpPr>
          <p:nvPr/>
        </p:nvCxnSpPr>
        <p:spPr>
          <a:xfrm rot="5400000" flipH="1" flipV="1">
            <a:off x="6813571" y="82696"/>
            <a:ext cx="695739" cy="2403986"/>
          </a:xfrm>
          <a:prstGeom prst="bent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矩形: 圆角 46"/>
          <p:cNvSpPr/>
          <p:nvPr/>
        </p:nvSpPr>
        <p:spPr>
          <a:xfrm>
            <a:off x="5482876" y="1093312"/>
            <a:ext cx="748467" cy="405254"/>
          </a:xfrm>
          <a:prstGeom prst="roundRect">
            <a:avLst/>
          </a:prstGeom>
          <a:solidFill>
            <a:srgbClr val="00B050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17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题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8" name="矩形: 圆角 47"/>
          <p:cNvSpPr/>
          <p:nvPr/>
        </p:nvSpPr>
        <p:spPr>
          <a:xfrm>
            <a:off x="6331534" y="3114292"/>
            <a:ext cx="748467" cy="405254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14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题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9" name="矩形: 圆角 48"/>
          <p:cNvSpPr/>
          <p:nvPr/>
        </p:nvSpPr>
        <p:spPr>
          <a:xfrm>
            <a:off x="7681492" y="2109611"/>
            <a:ext cx="4320000" cy="519357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化学计算过程（关联</a:t>
            </a:r>
            <a:r>
              <a:rPr lang="en-US" altLang="zh-CN" sz="2000" b="1" i="1" dirty="0">
                <a:latin typeface="黑体" panose="02010609060101010101" charset="-122"/>
                <a:ea typeface="黑体" panose="02010609060101010101" charset="-122"/>
              </a:rPr>
              <a:t>K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）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0" name="矩形: 圆角 49"/>
          <p:cNvSpPr/>
          <p:nvPr/>
        </p:nvSpPr>
        <p:spPr>
          <a:xfrm>
            <a:off x="7681492" y="2720328"/>
            <a:ext cx="4320000" cy="519357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氧化物化学式（关联水解）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1" name="矩形: 圆角 50"/>
          <p:cNvSpPr/>
          <p:nvPr/>
        </p:nvSpPr>
        <p:spPr>
          <a:xfrm>
            <a:off x="7681492" y="3331045"/>
            <a:ext cx="4320000" cy="519357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离子符号（晶胞分析）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2" name="矩形: 圆角 51"/>
          <p:cNvSpPr/>
          <p:nvPr/>
        </p:nvSpPr>
        <p:spPr>
          <a:xfrm>
            <a:off x="7681492" y="3941762"/>
            <a:ext cx="4320000" cy="519357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区域电性（晶胞分析）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3" name="矩形: 圆角 52"/>
          <p:cNvSpPr/>
          <p:nvPr/>
        </p:nvSpPr>
        <p:spPr>
          <a:xfrm>
            <a:off x="7681492" y="1498894"/>
            <a:ext cx="4320000" cy="519357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提高浸出率的原因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4" name="矩形: 圆角 53"/>
          <p:cNvSpPr/>
          <p:nvPr/>
        </p:nvSpPr>
        <p:spPr>
          <a:xfrm>
            <a:off x="7681492" y="5163199"/>
            <a:ext cx="4320000" cy="519357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回收率下降的原因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5" name="矩形: 圆角 54"/>
          <p:cNvSpPr/>
          <p:nvPr/>
        </p:nvSpPr>
        <p:spPr>
          <a:xfrm>
            <a:off x="7681492" y="4552479"/>
            <a:ext cx="4320000" cy="519357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离子方程式书写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72" name="连接符: 曲线 71"/>
          <p:cNvCxnSpPr>
            <a:stCxn id="4" idx="3"/>
            <a:endCxn id="53" idx="1"/>
          </p:cNvCxnSpPr>
          <p:nvPr/>
        </p:nvCxnSpPr>
        <p:spPr>
          <a:xfrm flipV="1">
            <a:off x="6760548" y="1758573"/>
            <a:ext cx="920944" cy="279239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连接符: 曲线 74"/>
          <p:cNvCxnSpPr>
            <a:stCxn id="4" idx="3"/>
            <a:endCxn id="49" idx="1"/>
          </p:cNvCxnSpPr>
          <p:nvPr/>
        </p:nvCxnSpPr>
        <p:spPr>
          <a:xfrm>
            <a:off x="6760548" y="2037812"/>
            <a:ext cx="920944" cy="331478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连接符: 曲线 77"/>
          <p:cNvCxnSpPr>
            <a:stCxn id="4" idx="3"/>
            <a:endCxn id="54" idx="1"/>
          </p:cNvCxnSpPr>
          <p:nvPr/>
        </p:nvCxnSpPr>
        <p:spPr>
          <a:xfrm>
            <a:off x="6760548" y="2037812"/>
            <a:ext cx="920944" cy="3385066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连接符: 曲线 80"/>
          <p:cNvCxnSpPr>
            <a:stCxn id="4" idx="3"/>
            <a:endCxn id="55" idx="1"/>
          </p:cNvCxnSpPr>
          <p:nvPr/>
        </p:nvCxnSpPr>
        <p:spPr>
          <a:xfrm>
            <a:off x="6760548" y="2037812"/>
            <a:ext cx="920944" cy="2774346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连接符: 曲线 82"/>
          <p:cNvCxnSpPr>
            <a:stCxn id="4" idx="3"/>
            <a:endCxn id="52" idx="1"/>
          </p:cNvCxnSpPr>
          <p:nvPr/>
        </p:nvCxnSpPr>
        <p:spPr>
          <a:xfrm>
            <a:off x="6760548" y="2037812"/>
            <a:ext cx="920944" cy="2163629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连接符: 曲线 84"/>
          <p:cNvCxnSpPr>
            <a:stCxn id="4" idx="3"/>
            <a:endCxn id="51" idx="1"/>
          </p:cNvCxnSpPr>
          <p:nvPr/>
        </p:nvCxnSpPr>
        <p:spPr>
          <a:xfrm>
            <a:off x="6760548" y="2037812"/>
            <a:ext cx="920944" cy="1552912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连接符: 曲线 86"/>
          <p:cNvCxnSpPr>
            <a:stCxn id="4" idx="3"/>
            <a:endCxn id="50" idx="1"/>
          </p:cNvCxnSpPr>
          <p:nvPr/>
        </p:nvCxnSpPr>
        <p:spPr>
          <a:xfrm>
            <a:off x="6760548" y="2037812"/>
            <a:ext cx="920944" cy="942195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连接符: 肘形 92"/>
          <p:cNvCxnSpPr>
            <a:stCxn id="4" idx="2"/>
            <a:endCxn id="115" idx="0"/>
          </p:cNvCxnSpPr>
          <p:nvPr/>
        </p:nvCxnSpPr>
        <p:spPr>
          <a:xfrm rot="5400000">
            <a:off x="1721345" y="1949906"/>
            <a:ext cx="3744943" cy="4731263"/>
          </a:xfrm>
          <a:prstGeom prst="bentConnector3">
            <a:avLst>
              <a:gd name="adj1" fmla="val 94034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连接符: 肘形 93"/>
          <p:cNvCxnSpPr>
            <a:stCxn id="4" idx="2"/>
            <a:endCxn id="113" idx="0"/>
          </p:cNvCxnSpPr>
          <p:nvPr/>
        </p:nvCxnSpPr>
        <p:spPr>
          <a:xfrm rot="16200000" flipH="1">
            <a:off x="4734569" y="3667943"/>
            <a:ext cx="3744943" cy="1295187"/>
          </a:xfrm>
          <a:prstGeom prst="bentConnector3">
            <a:avLst>
              <a:gd name="adj1" fmla="val 94561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连接符: 肘形 94"/>
          <p:cNvCxnSpPr>
            <a:stCxn id="4" idx="2"/>
            <a:endCxn id="112" idx="0"/>
          </p:cNvCxnSpPr>
          <p:nvPr/>
        </p:nvCxnSpPr>
        <p:spPr>
          <a:xfrm rot="5400000">
            <a:off x="3969577" y="4198138"/>
            <a:ext cx="3744943" cy="234798"/>
          </a:xfrm>
          <a:prstGeom prst="bentConnector3">
            <a:avLst>
              <a:gd name="adj1" fmla="val 94416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连接符: 肘形 99"/>
          <p:cNvCxnSpPr>
            <a:stCxn id="4" idx="2"/>
            <a:endCxn id="111" idx="0"/>
          </p:cNvCxnSpPr>
          <p:nvPr/>
        </p:nvCxnSpPr>
        <p:spPr>
          <a:xfrm rot="5400000">
            <a:off x="2927542" y="3156103"/>
            <a:ext cx="3744943" cy="2318868"/>
          </a:xfrm>
          <a:prstGeom prst="bentConnector3">
            <a:avLst>
              <a:gd name="adj1" fmla="val 94171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矩形: 圆角 100"/>
          <p:cNvSpPr/>
          <p:nvPr/>
        </p:nvSpPr>
        <p:spPr>
          <a:xfrm>
            <a:off x="5218747" y="5585487"/>
            <a:ext cx="748467" cy="405254"/>
          </a:xfrm>
          <a:prstGeom prst="roundRect">
            <a:avLst/>
          </a:prstGeom>
          <a:solidFill>
            <a:srgbClr val="00B050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15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题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1" name="矩形: 圆角 110"/>
          <p:cNvSpPr/>
          <p:nvPr/>
        </p:nvSpPr>
        <p:spPr>
          <a:xfrm>
            <a:off x="2251840" y="6188009"/>
            <a:ext cx="2777478" cy="553366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副产物结构式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2" name="矩形: 圆角 111"/>
          <p:cNvSpPr/>
          <p:nvPr/>
        </p:nvSpPr>
        <p:spPr>
          <a:xfrm>
            <a:off x="5218319" y="6188009"/>
            <a:ext cx="1012659" cy="553366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官能团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3" name="矩形: 圆角 112"/>
          <p:cNvSpPr/>
          <p:nvPr/>
        </p:nvSpPr>
        <p:spPr>
          <a:xfrm>
            <a:off x="6419979" y="6188009"/>
            <a:ext cx="1669310" cy="553366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手性原子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4" name="矩形: 圆角 113"/>
          <p:cNvSpPr/>
          <p:nvPr/>
        </p:nvSpPr>
        <p:spPr>
          <a:xfrm>
            <a:off x="8278290" y="6188009"/>
            <a:ext cx="1669310" cy="553366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同分异构体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5" name="矩形: 圆角 114"/>
          <p:cNvSpPr/>
          <p:nvPr/>
        </p:nvSpPr>
        <p:spPr>
          <a:xfrm>
            <a:off x="393529" y="6188009"/>
            <a:ext cx="1669310" cy="553366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极性大小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6" name="矩形: 圆角 115"/>
          <p:cNvSpPr/>
          <p:nvPr/>
        </p:nvSpPr>
        <p:spPr>
          <a:xfrm>
            <a:off x="10136603" y="6188009"/>
            <a:ext cx="1669310" cy="553366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合成路线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121" name="连接符: 肘形 120"/>
          <p:cNvCxnSpPr>
            <a:endCxn id="114" idx="0"/>
          </p:cNvCxnSpPr>
          <p:nvPr/>
        </p:nvCxnSpPr>
        <p:spPr>
          <a:xfrm rot="16200000" flipH="1">
            <a:off x="5639660" y="2714724"/>
            <a:ext cx="3793070" cy="3153500"/>
          </a:xfrm>
          <a:prstGeom prst="bentConnector3">
            <a:avLst>
              <a:gd name="adj1" fmla="val 94598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连接符: 肘形 122"/>
          <p:cNvCxnSpPr>
            <a:stCxn id="4" idx="2"/>
            <a:endCxn id="116" idx="0"/>
          </p:cNvCxnSpPr>
          <p:nvPr/>
        </p:nvCxnSpPr>
        <p:spPr>
          <a:xfrm rot="16200000" flipH="1">
            <a:off x="6592881" y="1809631"/>
            <a:ext cx="3744943" cy="5011811"/>
          </a:xfrm>
          <a:prstGeom prst="bentConnector3">
            <a:avLst>
              <a:gd name="adj1" fmla="val 94357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3" name="矩形: 圆角 192"/>
          <p:cNvSpPr/>
          <p:nvPr/>
        </p:nvSpPr>
        <p:spPr>
          <a:xfrm>
            <a:off x="278957" y="1778606"/>
            <a:ext cx="4320000" cy="519357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化学式书写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94" name="矩形: 圆角 193"/>
          <p:cNvSpPr/>
          <p:nvPr/>
        </p:nvSpPr>
        <p:spPr>
          <a:xfrm>
            <a:off x="278957" y="2389324"/>
            <a:ext cx="4320000" cy="519357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碱性溶液空气吸氧腐蚀 蚀差异原因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95" name="矩形: 圆角 194"/>
          <p:cNvSpPr/>
          <p:nvPr/>
        </p:nvSpPr>
        <p:spPr>
          <a:xfrm>
            <a:off x="278957" y="3000042"/>
            <a:ext cx="4320000" cy="519357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离子方程式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96" name="矩形: 圆角 195"/>
          <p:cNvSpPr/>
          <p:nvPr/>
        </p:nvSpPr>
        <p:spPr>
          <a:xfrm>
            <a:off x="278957" y="3610760"/>
            <a:ext cx="4320000" cy="519357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根据机理实验现象的预测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97" name="矩形: 圆角 196"/>
          <p:cNvSpPr/>
          <p:nvPr/>
        </p:nvSpPr>
        <p:spPr>
          <a:xfrm>
            <a:off x="278957" y="4832194"/>
            <a:ext cx="4320000" cy="519357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补充实验方案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98" name="矩形: 圆角 197"/>
          <p:cNvSpPr/>
          <p:nvPr/>
        </p:nvSpPr>
        <p:spPr>
          <a:xfrm>
            <a:off x="278957" y="4221478"/>
            <a:ext cx="4320000" cy="519357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阳离子符号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202" name="连接符: 曲线 201"/>
          <p:cNvCxnSpPr>
            <a:stCxn id="4" idx="1"/>
            <a:endCxn id="193" idx="3"/>
          </p:cNvCxnSpPr>
          <p:nvPr/>
        </p:nvCxnSpPr>
        <p:spPr>
          <a:xfrm rot="10800000" flipV="1">
            <a:off x="4598957" y="2037811"/>
            <a:ext cx="559388" cy="473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" name="连接符: 曲线 204"/>
          <p:cNvCxnSpPr>
            <a:stCxn id="4" idx="1"/>
            <a:endCxn id="194" idx="3"/>
          </p:cNvCxnSpPr>
          <p:nvPr/>
        </p:nvCxnSpPr>
        <p:spPr>
          <a:xfrm rot="10800000" flipV="1">
            <a:off x="4598957" y="2037811"/>
            <a:ext cx="559388" cy="611191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8" name="连接符: 曲线 207"/>
          <p:cNvCxnSpPr>
            <a:stCxn id="4" idx="1"/>
            <a:endCxn id="195" idx="3"/>
          </p:cNvCxnSpPr>
          <p:nvPr/>
        </p:nvCxnSpPr>
        <p:spPr>
          <a:xfrm rot="10800000" flipV="1">
            <a:off x="4598957" y="2037811"/>
            <a:ext cx="559388" cy="1221909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0" name="连接符: 曲线 209"/>
          <p:cNvCxnSpPr>
            <a:stCxn id="4" idx="1"/>
            <a:endCxn id="196" idx="3"/>
          </p:cNvCxnSpPr>
          <p:nvPr/>
        </p:nvCxnSpPr>
        <p:spPr>
          <a:xfrm rot="10800000" flipV="1">
            <a:off x="4598957" y="2037811"/>
            <a:ext cx="559388" cy="1832627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2" name="连接符: 曲线 211"/>
          <p:cNvCxnSpPr>
            <a:stCxn id="4" idx="1"/>
            <a:endCxn id="198" idx="3"/>
          </p:cNvCxnSpPr>
          <p:nvPr/>
        </p:nvCxnSpPr>
        <p:spPr>
          <a:xfrm rot="10800000" flipV="1">
            <a:off x="4598957" y="2037811"/>
            <a:ext cx="559388" cy="2443345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5" name="连接符: 曲线 214"/>
          <p:cNvCxnSpPr>
            <a:stCxn id="4" idx="1"/>
            <a:endCxn id="197" idx="3"/>
          </p:cNvCxnSpPr>
          <p:nvPr/>
        </p:nvCxnSpPr>
        <p:spPr>
          <a:xfrm rot="10800000" flipV="1">
            <a:off x="4598957" y="2037811"/>
            <a:ext cx="559388" cy="3054061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2" name="矩形: 圆角 221"/>
          <p:cNvSpPr/>
          <p:nvPr/>
        </p:nvSpPr>
        <p:spPr>
          <a:xfrm>
            <a:off x="5037276" y="3092199"/>
            <a:ext cx="748467" cy="405254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16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题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/>
        </p:nvSpPr>
        <p:spPr>
          <a:xfrm>
            <a:off x="5294898" y="2618492"/>
            <a:ext cx="1602203" cy="810508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2025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江苏</a:t>
            </a:r>
            <a:endParaRPr lang="en-US" altLang="zh-CN" sz="2000" dirty="0">
              <a:latin typeface="黑体" panose="02010609060101010101" charset="-122"/>
              <a:ea typeface="黑体" panose="02010609060101010101" charset="-122"/>
            </a:endParaRPr>
          </a:p>
          <a:p>
            <a:pPr algn="ctr"/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高考化学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矩形: 圆角 2"/>
          <p:cNvSpPr/>
          <p:nvPr/>
        </p:nvSpPr>
        <p:spPr>
          <a:xfrm>
            <a:off x="7481725" y="1055990"/>
            <a:ext cx="4320000" cy="519357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2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题：</a:t>
            </a:r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H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矩形: 圆角 3"/>
          <p:cNvSpPr/>
          <p:nvPr/>
        </p:nvSpPr>
        <p:spPr>
          <a:xfrm>
            <a:off x="7481725" y="1788851"/>
            <a:ext cx="4320000" cy="519357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3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题：</a:t>
            </a:r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Cl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F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Na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矩形: 圆角 4"/>
          <p:cNvSpPr/>
          <p:nvPr/>
        </p:nvSpPr>
        <p:spPr>
          <a:xfrm>
            <a:off x="7481725" y="2521712"/>
            <a:ext cx="4320000" cy="519357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4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题：</a:t>
            </a:r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H</a:t>
            </a:r>
            <a:r>
              <a:rPr lang="en-US" altLang="zh-CN" sz="2000" baseline="-25000" dirty="0">
                <a:latin typeface="黑体" panose="02010609060101010101" charset="-122"/>
                <a:ea typeface="黑体" panose="02010609060101010101" charset="-122"/>
              </a:rPr>
              <a:t>2</a:t>
            </a:r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C</a:t>
            </a:r>
            <a:r>
              <a:rPr lang="en-US" altLang="zh-CN" sz="2000" baseline="-25000" dirty="0">
                <a:latin typeface="黑体" panose="02010609060101010101" charset="-122"/>
                <a:ea typeface="黑体" panose="02010609060101010101" charset="-122"/>
              </a:rPr>
              <a:t>2</a:t>
            </a:r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O</a:t>
            </a:r>
            <a:r>
              <a:rPr lang="en-US" altLang="zh-CN" sz="2000" baseline="-25000" dirty="0">
                <a:latin typeface="黑体" panose="02010609060101010101" charset="-122"/>
                <a:ea typeface="黑体" panose="02010609060101010101" charset="-122"/>
              </a:rPr>
              <a:t>4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NaOH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矩形: 圆角 5"/>
          <p:cNvSpPr/>
          <p:nvPr/>
        </p:nvSpPr>
        <p:spPr>
          <a:xfrm>
            <a:off x="7481725" y="3254573"/>
            <a:ext cx="4320000" cy="519357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5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题：</a:t>
            </a:r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C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N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S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矩形: 圆角 6"/>
          <p:cNvSpPr/>
          <p:nvPr/>
        </p:nvSpPr>
        <p:spPr>
          <a:xfrm>
            <a:off x="7481725" y="323129"/>
            <a:ext cx="4320000" cy="519357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1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题：</a:t>
            </a:r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N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S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Fe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Cu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8" name="连接符: 曲线 7"/>
          <p:cNvCxnSpPr>
            <a:stCxn id="2" idx="1"/>
            <a:endCxn id="19" idx="3"/>
          </p:cNvCxnSpPr>
          <p:nvPr/>
        </p:nvCxnSpPr>
        <p:spPr>
          <a:xfrm rot="10800000">
            <a:off x="4710274" y="582808"/>
            <a:ext cx="584624" cy="2440938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连接符: 曲线 8"/>
          <p:cNvCxnSpPr>
            <a:stCxn id="2" idx="1"/>
            <a:endCxn id="15" idx="3"/>
          </p:cNvCxnSpPr>
          <p:nvPr/>
        </p:nvCxnSpPr>
        <p:spPr>
          <a:xfrm rot="10800000" flipV="1">
            <a:off x="4710274" y="3023746"/>
            <a:ext cx="584624" cy="789726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连接符: 曲线 9"/>
          <p:cNvCxnSpPr>
            <a:stCxn id="2" idx="1"/>
            <a:endCxn id="16" idx="3"/>
          </p:cNvCxnSpPr>
          <p:nvPr/>
        </p:nvCxnSpPr>
        <p:spPr>
          <a:xfrm rot="10800000" flipV="1">
            <a:off x="4710274" y="3023746"/>
            <a:ext cx="584624" cy="1597392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连接符: 曲线 10"/>
          <p:cNvCxnSpPr>
            <a:stCxn id="2" idx="1"/>
            <a:endCxn id="17" idx="3"/>
          </p:cNvCxnSpPr>
          <p:nvPr/>
        </p:nvCxnSpPr>
        <p:spPr>
          <a:xfrm rot="10800000" flipV="1">
            <a:off x="4710274" y="3023746"/>
            <a:ext cx="584624" cy="2405058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矩形: 圆角 11"/>
          <p:cNvSpPr/>
          <p:nvPr/>
        </p:nvSpPr>
        <p:spPr>
          <a:xfrm>
            <a:off x="7481725" y="5453156"/>
            <a:ext cx="4320000" cy="519357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8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题：</a:t>
            </a:r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H</a:t>
            </a:r>
            <a:r>
              <a:rPr lang="en-US" altLang="zh-CN" sz="2000" baseline="-25000" dirty="0">
                <a:latin typeface="黑体" panose="02010609060101010101" charset="-122"/>
                <a:ea typeface="黑体" panose="02010609060101010101" charset="-122"/>
              </a:rPr>
              <a:t>2</a:t>
            </a:r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SO</a:t>
            </a:r>
            <a:r>
              <a:rPr lang="en-US" altLang="zh-CN" sz="2000" baseline="-25000" dirty="0">
                <a:latin typeface="黑体" panose="02010609060101010101" charset="-122"/>
                <a:ea typeface="黑体" panose="02010609060101010101" charset="-122"/>
              </a:rPr>
              <a:t>4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3" name="矩形: 圆角 12"/>
          <p:cNvSpPr/>
          <p:nvPr/>
        </p:nvSpPr>
        <p:spPr>
          <a:xfrm>
            <a:off x="7481725" y="4720295"/>
            <a:ext cx="4320000" cy="519357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7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题：</a:t>
            </a:r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 C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N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S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Cl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4" name="矩形: 圆角 13"/>
          <p:cNvSpPr/>
          <p:nvPr/>
        </p:nvSpPr>
        <p:spPr>
          <a:xfrm>
            <a:off x="7481725" y="3987434"/>
            <a:ext cx="4320000" cy="519357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6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题：</a:t>
            </a:r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 C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N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S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Cl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5" name="矩形: 圆角 14"/>
          <p:cNvSpPr/>
          <p:nvPr/>
        </p:nvSpPr>
        <p:spPr>
          <a:xfrm>
            <a:off x="390274" y="3553793"/>
            <a:ext cx="4320000" cy="519357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14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题：</a:t>
            </a:r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Zn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Fe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S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Cd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As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6" name="矩形: 圆角 15"/>
          <p:cNvSpPr/>
          <p:nvPr/>
        </p:nvSpPr>
        <p:spPr>
          <a:xfrm>
            <a:off x="390274" y="4361459"/>
            <a:ext cx="4320000" cy="519357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15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题：</a:t>
            </a:r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C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H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O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X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7" name="矩形: 圆角 16"/>
          <p:cNvSpPr/>
          <p:nvPr/>
        </p:nvSpPr>
        <p:spPr>
          <a:xfrm>
            <a:off x="390274" y="5169125"/>
            <a:ext cx="4320000" cy="519357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16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题：</a:t>
            </a:r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Fe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Na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S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Cl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8" name="矩形: 圆角 17"/>
          <p:cNvSpPr/>
          <p:nvPr/>
        </p:nvSpPr>
        <p:spPr>
          <a:xfrm>
            <a:off x="390274" y="5976788"/>
            <a:ext cx="4320000" cy="519357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17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题：</a:t>
            </a:r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 C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H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O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Cr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Fe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9" name="矩形: 圆角 18"/>
          <p:cNvSpPr/>
          <p:nvPr/>
        </p:nvSpPr>
        <p:spPr>
          <a:xfrm>
            <a:off x="390274" y="323129"/>
            <a:ext cx="4320000" cy="519357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10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题：</a:t>
            </a:r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CO</a:t>
            </a:r>
            <a:r>
              <a:rPr lang="en-US" altLang="zh-CN" sz="2000" baseline="-25000" dirty="0">
                <a:latin typeface="黑体" panose="02010609060101010101" charset="-122"/>
                <a:ea typeface="黑体" panose="02010609060101010101" charset="-122"/>
              </a:rPr>
              <a:t>2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NO</a:t>
            </a:r>
            <a:r>
              <a:rPr lang="en-US" altLang="zh-CN" sz="2000" baseline="-25000" dirty="0">
                <a:latin typeface="黑体" panose="02010609060101010101" charset="-122"/>
                <a:ea typeface="黑体" panose="02010609060101010101" charset="-122"/>
              </a:rPr>
              <a:t>3</a:t>
            </a:r>
            <a:r>
              <a:rPr lang="en-US" altLang="zh-CN" sz="2000" baseline="30000" dirty="0">
                <a:latin typeface="黑体" panose="02010609060101010101" charset="-122"/>
                <a:ea typeface="黑体" panose="02010609060101010101" charset="-122"/>
              </a:rPr>
              <a:t>-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0" name="矩形: 圆角 19"/>
          <p:cNvSpPr/>
          <p:nvPr/>
        </p:nvSpPr>
        <p:spPr>
          <a:xfrm>
            <a:off x="390274" y="2746127"/>
            <a:ext cx="4320000" cy="519357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13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题：</a:t>
            </a:r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C</a:t>
            </a:r>
            <a:r>
              <a:rPr lang="en-US" altLang="zh-CN" sz="2000" baseline="-25000" dirty="0">
                <a:latin typeface="黑体" panose="02010609060101010101" charset="-122"/>
                <a:ea typeface="黑体" panose="02010609060101010101" charset="-122"/>
              </a:rPr>
              <a:t>3</a:t>
            </a:r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H</a:t>
            </a:r>
            <a:r>
              <a:rPr lang="en-US" altLang="zh-CN" sz="2000" baseline="-25000" dirty="0">
                <a:latin typeface="黑体" panose="02010609060101010101" charset="-122"/>
                <a:ea typeface="黑体" panose="02010609060101010101" charset="-122"/>
              </a:rPr>
              <a:t>8</a:t>
            </a:r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O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H</a:t>
            </a:r>
            <a:r>
              <a:rPr lang="en-US" altLang="zh-CN" sz="2000" baseline="-25000" dirty="0">
                <a:latin typeface="黑体" panose="02010609060101010101" charset="-122"/>
                <a:ea typeface="黑体" panose="02010609060101010101" charset="-122"/>
              </a:rPr>
              <a:t>2</a:t>
            </a:r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O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1" name="矩形: 圆角 20"/>
          <p:cNvSpPr/>
          <p:nvPr/>
        </p:nvSpPr>
        <p:spPr>
          <a:xfrm>
            <a:off x="390274" y="1938461"/>
            <a:ext cx="4320000" cy="519357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12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题：</a:t>
            </a:r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H</a:t>
            </a:r>
            <a:r>
              <a:rPr lang="en-US" altLang="zh-CN" sz="2000" baseline="-25000" dirty="0">
                <a:latin typeface="黑体" panose="02010609060101010101" charset="-122"/>
                <a:ea typeface="黑体" panose="02010609060101010101" charset="-122"/>
              </a:rPr>
              <a:t>2</a:t>
            </a:r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SO</a:t>
            </a:r>
            <a:r>
              <a:rPr lang="en-US" altLang="zh-CN" sz="2000" baseline="-25000" dirty="0">
                <a:latin typeface="黑体" panose="02010609060101010101" charset="-122"/>
                <a:ea typeface="黑体" panose="02010609060101010101" charset="-122"/>
              </a:rPr>
              <a:t>4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Cu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(NH</a:t>
            </a:r>
            <a:r>
              <a:rPr lang="en-US" altLang="zh-CN" sz="2000" baseline="-25000" dirty="0">
                <a:latin typeface="黑体" panose="02010609060101010101" charset="-122"/>
                <a:ea typeface="黑体" panose="02010609060101010101" charset="-122"/>
              </a:rPr>
              <a:t>4</a:t>
            </a:r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)</a:t>
            </a:r>
            <a:r>
              <a:rPr lang="en-US" altLang="zh-CN" sz="2000" baseline="-25000" dirty="0">
                <a:latin typeface="黑体" panose="02010609060101010101" charset="-122"/>
                <a:ea typeface="黑体" panose="02010609060101010101" charset="-122"/>
              </a:rPr>
              <a:t>2</a:t>
            </a:r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C</a:t>
            </a:r>
            <a:r>
              <a:rPr lang="en-US" altLang="zh-CN" sz="2000" baseline="-25000" dirty="0">
                <a:latin typeface="黑体" panose="02010609060101010101" charset="-122"/>
                <a:ea typeface="黑体" panose="02010609060101010101" charset="-122"/>
              </a:rPr>
              <a:t>2</a:t>
            </a:r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O</a:t>
            </a:r>
            <a:r>
              <a:rPr lang="en-US" altLang="zh-CN" sz="2000" baseline="-25000" dirty="0">
                <a:latin typeface="黑体" panose="02010609060101010101" charset="-122"/>
                <a:ea typeface="黑体" panose="02010609060101010101" charset="-122"/>
              </a:rPr>
              <a:t>4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Ni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2" name="矩形: 圆角 21"/>
          <p:cNvSpPr/>
          <p:nvPr/>
        </p:nvSpPr>
        <p:spPr>
          <a:xfrm>
            <a:off x="390274" y="1130795"/>
            <a:ext cx="4320000" cy="519357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11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题：</a:t>
            </a:r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CuSO</a:t>
            </a:r>
            <a:r>
              <a:rPr lang="en-US" altLang="zh-CN" sz="2000" baseline="-25000" dirty="0">
                <a:latin typeface="黑体" panose="02010609060101010101" charset="-122"/>
                <a:ea typeface="黑体" panose="02010609060101010101" charset="-122"/>
              </a:rPr>
              <a:t>4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NH</a:t>
            </a:r>
            <a:r>
              <a:rPr lang="en-US" altLang="zh-CN" sz="2000" baseline="-25000" dirty="0">
                <a:latin typeface="黑体" panose="02010609060101010101" charset="-122"/>
                <a:ea typeface="黑体" panose="02010609060101010101" charset="-122"/>
              </a:rPr>
              <a:t>3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23" name="连接符: 曲线 22"/>
          <p:cNvCxnSpPr>
            <a:stCxn id="2" idx="1"/>
            <a:endCxn id="18" idx="3"/>
          </p:cNvCxnSpPr>
          <p:nvPr/>
        </p:nvCxnSpPr>
        <p:spPr>
          <a:xfrm rot="10800000" flipV="1">
            <a:off x="4710274" y="3023745"/>
            <a:ext cx="584624" cy="3212721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连接符: 曲线 23"/>
          <p:cNvCxnSpPr>
            <a:stCxn id="2" idx="1"/>
            <a:endCxn id="22" idx="3"/>
          </p:cNvCxnSpPr>
          <p:nvPr/>
        </p:nvCxnSpPr>
        <p:spPr>
          <a:xfrm rot="10800000">
            <a:off x="4710274" y="1390474"/>
            <a:ext cx="584624" cy="1633272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连接符: 曲线 24"/>
          <p:cNvCxnSpPr>
            <a:stCxn id="2" idx="1"/>
            <a:endCxn id="21" idx="3"/>
          </p:cNvCxnSpPr>
          <p:nvPr/>
        </p:nvCxnSpPr>
        <p:spPr>
          <a:xfrm rot="10800000">
            <a:off x="4710274" y="2198140"/>
            <a:ext cx="584624" cy="825606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连接符: 曲线 25"/>
          <p:cNvCxnSpPr>
            <a:stCxn id="2" idx="1"/>
            <a:endCxn id="20" idx="3"/>
          </p:cNvCxnSpPr>
          <p:nvPr/>
        </p:nvCxnSpPr>
        <p:spPr>
          <a:xfrm rot="10800000">
            <a:off x="4710274" y="3005806"/>
            <a:ext cx="584624" cy="17940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连接符: 曲线 26"/>
          <p:cNvCxnSpPr>
            <a:stCxn id="2" idx="3"/>
            <a:endCxn id="12" idx="1"/>
          </p:cNvCxnSpPr>
          <p:nvPr/>
        </p:nvCxnSpPr>
        <p:spPr>
          <a:xfrm>
            <a:off x="6897101" y="3023746"/>
            <a:ext cx="584624" cy="2689089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连接符: 曲线 27"/>
          <p:cNvCxnSpPr>
            <a:stCxn id="2" idx="3"/>
            <a:endCxn id="13" idx="1"/>
          </p:cNvCxnSpPr>
          <p:nvPr/>
        </p:nvCxnSpPr>
        <p:spPr>
          <a:xfrm>
            <a:off x="6897101" y="3023746"/>
            <a:ext cx="584624" cy="1956228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连接符: 曲线 28"/>
          <p:cNvCxnSpPr>
            <a:stCxn id="2" idx="3"/>
            <a:endCxn id="14" idx="1"/>
          </p:cNvCxnSpPr>
          <p:nvPr/>
        </p:nvCxnSpPr>
        <p:spPr>
          <a:xfrm>
            <a:off x="6897101" y="3023746"/>
            <a:ext cx="584624" cy="1223367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连接符: 曲线 29"/>
          <p:cNvCxnSpPr>
            <a:stCxn id="2" idx="3"/>
            <a:endCxn id="6" idx="1"/>
          </p:cNvCxnSpPr>
          <p:nvPr/>
        </p:nvCxnSpPr>
        <p:spPr>
          <a:xfrm>
            <a:off x="6897101" y="3023746"/>
            <a:ext cx="584624" cy="490506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连接符: 曲线 30"/>
          <p:cNvCxnSpPr>
            <a:stCxn id="2" idx="3"/>
            <a:endCxn id="5" idx="1"/>
          </p:cNvCxnSpPr>
          <p:nvPr/>
        </p:nvCxnSpPr>
        <p:spPr>
          <a:xfrm flipV="1">
            <a:off x="6897101" y="2781391"/>
            <a:ext cx="584624" cy="242355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连接符: 曲线 31"/>
          <p:cNvCxnSpPr>
            <a:stCxn id="2" idx="3"/>
            <a:endCxn id="4" idx="1"/>
          </p:cNvCxnSpPr>
          <p:nvPr/>
        </p:nvCxnSpPr>
        <p:spPr>
          <a:xfrm flipV="1">
            <a:off x="6897101" y="2048530"/>
            <a:ext cx="584624" cy="975216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连接符: 曲线 32"/>
          <p:cNvCxnSpPr>
            <a:stCxn id="2" idx="3"/>
            <a:endCxn id="3" idx="1"/>
          </p:cNvCxnSpPr>
          <p:nvPr/>
        </p:nvCxnSpPr>
        <p:spPr>
          <a:xfrm flipV="1">
            <a:off x="6897101" y="1315669"/>
            <a:ext cx="584624" cy="1708077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连接符: 曲线 33"/>
          <p:cNvCxnSpPr>
            <a:stCxn id="2" idx="3"/>
            <a:endCxn id="7" idx="1"/>
          </p:cNvCxnSpPr>
          <p:nvPr/>
        </p:nvCxnSpPr>
        <p:spPr>
          <a:xfrm flipV="1">
            <a:off x="6897101" y="582808"/>
            <a:ext cx="584624" cy="2440938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矩形: 圆角 34"/>
          <p:cNvSpPr/>
          <p:nvPr/>
        </p:nvSpPr>
        <p:spPr>
          <a:xfrm>
            <a:off x="7508552" y="6186016"/>
            <a:ext cx="4320000" cy="519357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9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题：</a:t>
            </a:r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C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H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O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Br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36" name="连接符: 曲线 35"/>
          <p:cNvCxnSpPr>
            <a:stCxn id="2" idx="3"/>
            <a:endCxn id="35" idx="1"/>
          </p:cNvCxnSpPr>
          <p:nvPr/>
        </p:nvCxnSpPr>
        <p:spPr>
          <a:xfrm>
            <a:off x="6897101" y="3023746"/>
            <a:ext cx="611451" cy="3421949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矩形: 圆角 36"/>
          <p:cNvSpPr/>
          <p:nvPr/>
        </p:nvSpPr>
        <p:spPr>
          <a:xfrm>
            <a:off x="5294898" y="3571734"/>
            <a:ext cx="1602203" cy="405254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主干元素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1"/>
          <p:cNvSpPr>
            <a:spLocks noGrp="1"/>
          </p:cNvSpPr>
          <p:nvPr/>
        </p:nvSpPr>
        <p:spPr>
          <a:xfrm>
            <a:off x="179070" y="0"/>
            <a:ext cx="7482840" cy="1085215"/>
          </a:xfrm>
          <a:prstGeom prst="rect">
            <a:avLst/>
          </a:prstGeom>
          <a:noFill/>
        </p:spPr>
        <p:txBody>
          <a:bodyPr vert="horz" lIns="90000" tIns="46800" rIns="90000" bIns="46800" rtlCol="0" anchor="ctr" anchorCtr="0">
            <a:no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9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三、关联课标、适度延展</a:t>
            </a:r>
            <a:endParaRPr lang="zh-CN" altLang="en-US" sz="39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62965" y="892175"/>
            <a:ext cx="10069830" cy="193802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321945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</a:rPr>
              <a:t>3.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</a:rPr>
              <a:t>情境素材建议</a:t>
            </a:r>
            <a:endParaRPr lang="zh-CN" altLang="en-US" sz="20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31750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</a:rPr>
              <a:t>●有关化学发现的故事：</a:t>
            </a:r>
            <a:r>
              <a:rPr lang="zh-CN" altLang="en-US" sz="2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青蒿素的提取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</a:rPr>
              <a:t>等。</a:t>
            </a:r>
            <a:endParaRPr lang="zh-CN" altLang="en-US" sz="20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31750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</a:rPr>
              <a:t>●化学研究技术及应用：波谱、色谱、</a:t>
            </a:r>
            <a:r>
              <a:rPr lang="en-US" altLang="zh-CN" sz="2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X</a:t>
            </a:r>
            <a:r>
              <a:rPr lang="zh-CN" altLang="en-US" sz="2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射线衍射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</a:rPr>
              <a:t>、飞秒化学、原子示踪技术等；汽车尾气中氮氧化物等污染物的测定、食物中亚硝酸盐等含量的测定等。</a:t>
            </a:r>
            <a:endParaRPr lang="zh-CN" altLang="en-US" sz="20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16000" y="2759075"/>
            <a:ext cx="9558020" cy="101473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32004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</a:rPr>
              <a:t>3.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</a:rPr>
              <a:t>情境素材建议</a:t>
            </a:r>
            <a:endParaRPr lang="zh-CN" altLang="en-US" sz="20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31877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</a:rPr>
              <a:t>●氢键与生命的密切关系，如</a:t>
            </a:r>
            <a:r>
              <a:rPr lang="en-US" altLang="zh-CN" sz="2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DNA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</a:rPr>
              <a:t>蛋白质结构中的</a:t>
            </a:r>
            <a:r>
              <a:rPr lang="zh-CN" altLang="en-US" sz="2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氢键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16000" y="3677285"/>
            <a:ext cx="10380345" cy="101473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32004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</a:rPr>
              <a:t>【学业要求】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31877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</a:rPr>
              <a:t>4.</a:t>
            </a:r>
            <a:r>
              <a:rPr lang="zh-CN" altLang="en-US" sz="2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能基于氢键分析碱基的配对原理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16000" y="4692015"/>
            <a:ext cx="10100310" cy="147637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32004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</a:rPr>
              <a:t>【学业要求】</a:t>
            </a:r>
            <a:endParaRPr lang="zh-CN" altLang="en-US" sz="20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31877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</a:rPr>
              <a:t>3.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</a:rPr>
              <a:t>能举例说明物质在原子、分子、</a:t>
            </a:r>
            <a:r>
              <a:rPr lang="zh-CN" altLang="en-US" sz="2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超分子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</a:rPr>
              <a:t>、聚集态等不同尺度上的结构特点对物质性质的影响，能举例说明结构研究对于发现、制备新物质的作用。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: 圆角 16"/>
          <p:cNvSpPr/>
          <p:nvPr/>
        </p:nvSpPr>
        <p:spPr>
          <a:xfrm>
            <a:off x="1373244" y="3163854"/>
            <a:ext cx="1602203" cy="901132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2025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江苏</a:t>
            </a:r>
            <a:endParaRPr lang="en-US" altLang="zh-CN" sz="2000" dirty="0">
              <a:latin typeface="黑体" panose="02010609060101010101" charset="-122"/>
              <a:ea typeface="黑体" panose="02010609060101010101" charset="-122"/>
            </a:endParaRPr>
          </a:p>
          <a:p>
            <a:pPr algn="ctr"/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高考化学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8" name="矩形: 圆角 17"/>
          <p:cNvSpPr/>
          <p:nvPr/>
        </p:nvSpPr>
        <p:spPr>
          <a:xfrm>
            <a:off x="4399546" y="1181134"/>
            <a:ext cx="1211676" cy="75799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14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题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9" name="矩形: 圆角 18"/>
          <p:cNvSpPr/>
          <p:nvPr/>
        </p:nvSpPr>
        <p:spPr>
          <a:xfrm>
            <a:off x="4399546" y="2405382"/>
            <a:ext cx="1211676" cy="75799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15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题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0" name="矩形: 圆角 19"/>
          <p:cNvSpPr/>
          <p:nvPr/>
        </p:nvSpPr>
        <p:spPr>
          <a:xfrm>
            <a:off x="4399546" y="3629630"/>
            <a:ext cx="1211676" cy="75799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16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题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1" name="矩形: 圆角 20"/>
          <p:cNvSpPr/>
          <p:nvPr/>
        </p:nvSpPr>
        <p:spPr>
          <a:xfrm>
            <a:off x="4399546" y="4853876"/>
            <a:ext cx="1211676" cy="75799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17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题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22" name="连接符: 曲线 21"/>
          <p:cNvCxnSpPr>
            <a:stCxn id="17" idx="3"/>
            <a:endCxn id="19" idx="1"/>
          </p:cNvCxnSpPr>
          <p:nvPr/>
        </p:nvCxnSpPr>
        <p:spPr>
          <a:xfrm flipV="1">
            <a:off x="2975610" y="2784475"/>
            <a:ext cx="1423670" cy="829945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连接符: 曲线 22"/>
          <p:cNvCxnSpPr>
            <a:stCxn id="17" idx="3"/>
            <a:endCxn id="20" idx="1"/>
          </p:cNvCxnSpPr>
          <p:nvPr/>
        </p:nvCxnSpPr>
        <p:spPr>
          <a:xfrm>
            <a:off x="2975610" y="3614420"/>
            <a:ext cx="1423670" cy="394335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连接符: 曲线 23"/>
          <p:cNvCxnSpPr>
            <a:stCxn id="17" idx="3"/>
            <a:endCxn id="21" idx="1"/>
          </p:cNvCxnSpPr>
          <p:nvPr/>
        </p:nvCxnSpPr>
        <p:spPr>
          <a:xfrm>
            <a:off x="2975610" y="3614420"/>
            <a:ext cx="1423670" cy="1618615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矩形: 圆角 24"/>
          <p:cNvSpPr/>
          <p:nvPr/>
        </p:nvSpPr>
        <p:spPr>
          <a:xfrm>
            <a:off x="6411448" y="1181132"/>
            <a:ext cx="4416972" cy="75799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平衡移动、平衡常数、晶胞分析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6" name="矩形: 圆角 25"/>
          <p:cNvSpPr/>
          <p:nvPr/>
        </p:nvSpPr>
        <p:spPr>
          <a:xfrm>
            <a:off x="6411448" y="2405380"/>
            <a:ext cx="4416972" cy="75799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极性大小、手性原子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7" name="矩形: 圆角 26"/>
          <p:cNvSpPr/>
          <p:nvPr/>
        </p:nvSpPr>
        <p:spPr>
          <a:xfrm>
            <a:off x="6398289" y="3629628"/>
            <a:ext cx="4416972" cy="75799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吸氧腐蚀、胶体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8" name="矩形: 圆角 27"/>
          <p:cNvSpPr/>
          <p:nvPr/>
        </p:nvSpPr>
        <p:spPr>
          <a:xfrm>
            <a:off x="6398288" y="4853876"/>
            <a:ext cx="4416972" cy="75799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碳酸氢盐、化合价、</a:t>
            </a:r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X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射线衍射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29" name="连接符: 曲线 28"/>
          <p:cNvCxnSpPr>
            <a:stCxn id="19" idx="3"/>
            <a:endCxn id="26" idx="1"/>
          </p:cNvCxnSpPr>
          <p:nvPr/>
        </p:nvCxnSpPr>
        <p:spPr>
          <a:xfrm flipV="1">
            <a:off x="5611222" y="2784375"/>
            <a:ext cx="800226" cy="2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连接符: 曲线 29"/>
          <p:cNvCxnSpPr>
            <a:stCxn id="20" idx="3"/>
            <a:endCxn id="27" idx="1"/>
          </p:cNvCxnSpPr>
          <p:nvPr/>
        </p:nvCxnSpPr>
        <p:spPr>
          <a:xfrm flipV="1">
            <a:off x="5611222" y="4008623"/>
            <a:ext cx="787067" cy="2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连接符: 曲线 30"/>
          <p:cNvCxnSpPr>
            <a:stCxn id="21" idx="3"/>
            <a:endCxn id="28" idx="1"/>
          </p:cNvCxnSpPr>
          <p:nvPr/>
        </p:nvCxnSpPr>
        <p:spPr>
          <a:xfrm>
            <a:off x="5611222" y="5232871"/>
            <a:ext cx="787066" cy="12700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连接符: 曲线 37"/>
          <p:cNvCxnSpPr>
            <a:stCxn id="17" idx="3"/>
            <a:endCxn id="18" idx="1"/>
          </p:cNvCxnSpPr>
          <p:nvPr/>
        </p:nvCxnSpPr>
        <p:spPr>
          <a:xfrm flipV="1">
            <a:off x="2975610" y="1560195"/>
            <a:ext cx="1423670" cy="2054225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连接符: 曲线 40"/>
          <p:cNvCxnSpPr>
            <a:stCxn id="18" idx="3"/>
            <a:endCxn id="25" idx="1"/>
          </p:cNvCxnSpPr>
          <p:nvPr/>
        </p:nvCxnSpPr>
        <p:spPr>
          <a:xfrm flipV="1">
            <a:off x="5611222" y="1560127"/>
            <a:ext cx="800226" cy="2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标题 1"/>
          <p:cNvSpPr>
            <a:spLocks noGrp="1"/>
          </p:cNvSpPr>
          <p:nvPr/>
        </p:nvSpPr>
        <p:spPr>
          <a:xfrm>
            <a:off x="179070" y="136525"/>
            <a:ext cx="7482840" cy="1085215"/>
          </a:xfrm>
          <a:prstGeom prst="rect">
            <a:avLst/>
          </a:prstGeom>
          <a:noFill/>
        </p:spPr>
        <p:txBody>
          <a:bodyPr vert="horz" lIns="90000" tIns="46800" rIns="90000" bIns="46800" rtlCol="0" anchor="ctr" anchorCtr="0">
            <a:no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9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四、注重模块融合、能力立意</a:t>
            </a:r>
            <a:endParaRPr lang="zh-CN" altLang="en-US" sz="39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1"/>
          <p:cNvSpPr>
            <a:spLocks noGrp="1"/>
          </p:cNvSpPr>
          <p:nvPr/>
        </p:nvSpPr>
        <p:spPr>
          <a:xfrm>
            <a:off x="2305685" y="2666365"/>
            <a:ext cx="8373110" cy="1085215"/>
          </a:xfrm>
          <a:prstGeom prst="rect">
            <a:avLst/>
          </a:prstGeom>
          <a:noFill/>
        </p:spPr>
        <p:txBody>
          <a:bodyPr vert="horz" lIns="90000" tIns="46800" rIns="90000" bIns="46800" rtlCol="0" anchor="ctr" anchorCtr="0">
            <a:no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五、突出情境应用、彰显顶层设计</a:t>
            </a:r>
            <a:endParaRPr lang="zh-CN" altLang="en-US" sz="40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/>
        </p:nvSpPr>
        <p:spPr>
          <a:xfrm>
            <a:off x="5294898" y="2618492"/>
            <a:ext cx="1602203" cy="810508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2025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江苏</a:t>
            </a:r>
            <a:endParaRPr lang="en-US" altLang="zh-CN" sz="2000" dirty="0">
              <a:latin typeface="黑体" panose="02010609060101010101" charset="-122"/>
              <a:ea typeface="黑体" panose="02010609060101010101" charset="-122"/>
            </a:endParaRPr>
          </a:p>
          <a:p>
            <a:pPr algn="ctr"/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高考化学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7481725" y="1055990"/>
            <a:ext cx="4320000" cy="519357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2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题：核反应发现氚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9" name="矩形: 圆角 8"/>
          <p:cNvSpPr/>
          <p:nvPr/>
        </p:nvSpPr>
        <p:spPr>
          <a:xfrm>
            <a:off x="7481725" y="1788851"/>
            <a:ext cx="4320000" cy="519357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3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题：草酸滴定</a:t>
            </a:r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NaOH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溶液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" name="矩形: 圆角 9"/>
          <p:cNvSpPr/>
          <p:nvPr/>
        </p:nvSpPr>
        <p:spPr>
          <a:xfrm>
            <a:off x="7481725" y="2521712"/>
            <a:ext cx="4320000" cy="519357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4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题：苄氯与</a:t>
            </a:r>
            <a:r>
              <a:rPr lang="en-US" altLang="zh-CN" sz="2000" dirty="0" err="1">
                <a:latin typeface="黑体" panose="02010609060101010101" charset="-122"/>
                <a:ea typeface="黑体" panose="02010609060101010101" charset="-122"/>
              </a:rPr>
              <a:t>NaF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反应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" name="矩形: 圆角 10"/>
          <p:cNvSpPr/>
          <p:nvPr/>
        </p:nvSpPr>
        <p:spPr>
          <a:xfrm>
            <a:off x="7481725" y="3254573"/>
            <a:ext cx="4320000" cy="519357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5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题：中国化学科学技术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2" name="矩形: 圆角 11"/>
          <p:cNvSpPr/>
          <p:nvPr/>
        </p:nvSpPr>
        <p:spPr>
          <a:xfrm>
            <a:off x="7481725" y="323129"/>
            <a:ext cx="4320000" cy="519357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1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题：大气中的氮资源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13" name="连接符: 曲线 12"/>
          <p:cNvCxnSpPr>
            <a:stCxn id="2" idx="1"/>
            <a:endCxn id="76" idx="3"/>
          </p:cNvCxnSpPr>
          <p:nvPr/>
        </p:nvCxnSpPr>
        <p:spPr>
          <a:xfrm rot="10800000">
            <a:off x="4710274" y="582808"/>
            <a:ext cx="584624" cy="2440938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连接符: 曲线 15"/>
          <p:cNvCxnSpPr>
            <a:stCxn id="2" idx="1"/>
            <a:endCxn id="72" idx="3"/>
          </p:cNvCxnSpPr>
          <p:nvPr/>
        </p:nvCxnSpPr>
        <p:spPr>
          <a:xfrm rot="10800000" flipV="1">
            <a:off x="4710274" y="3023746"/>
            <a:ext cx="584624" cy="789726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连接符: 曲线 16"/>
          <p:cNvCxnSpPr>
            <a:stCxn id="2" idx="1"/>
            <a:endCxn id="73" idx="3"/>
          </p:cNvCxnSpPr>
          <p:nvPr/>
        </p:nvCxnSpPr>
        <p:spPr>
          <a:xfrm rot="10800000" flipV="1">
            <a:off x="4710274" y="3023746"/>
            <a:ext cx="584624" cy="1597392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连接符: 曲线 21"/>
          <p:cNvCxnSpPr>
            <a:stCxn id="2" idx="1"/>
            <a:endCxn id="74" idx="3"/>
          </p:cNvCxnSpPr>
          <p:nvPr/>
        </p:nvCxnSpPr>
        <p:spPr>
          <a:xfrm rot="10800000" flipV="1">
            <a:off x="4710274" y="3023746"/>
            <a:ext cx="584624" cy="2405058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矩形: 圆角 64"/>
          <p:cNvSpPr/>
          <p:nvPr/>
        </p:nvSpPr>
        <p:spPr>
          <a:xfrm>
            <a:off x="7481725" y="5453156"/>
            <a:ext cx="4320000" cy="519357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8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题：光解水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6" name="矩形: 圆角 65"/>
          <p:cNvSpPr/>
          <p:nvPr/>
        </p:nvSpPr>
        <p:spPr>
          <a:xfrm>
            <a:off x="7481725" y="4720295"/>
            <a:ext cx="4320000" cy="519357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7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题：中国化学科学技术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7" name="矩形: 圆角 66"/>
          <p:cNvSpPr/>
          <p:nvPr/>
        </p:nvSpPr>
        <p:spPr>
          <a:xfrm>
            <a:off x="7481725" y="3987434"/>
            <a:ext cx="4320000" cy="519357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6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题：中国化学科学技术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2" name="矩形: 圆角 71"/>
          <p:cNvSpPr/>
          <p:nvPr/>
        </p:nvSpPr>
        <p:spPr>
          <a:xfrm>
            <a:off x="390274" y="3553793"/>
            <a:ext cx="4320000" cy="519357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14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题：制光学材料回收砷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3" name="矩形: 圆角 72"/>
          <p:cNvSpPr/>
          <p:nvPr/>
        </p:nvSpPr>
        <p:spPr>
          <a:xfrm>
            <a:off x="390274" y="4361459"/>
            <a:ext cx="4320000" cy="519357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15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题：制四环素中间体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4" name="矩形: 圆角 73"/>
          <p:cNvSpPr/>
          <p:nvPr/>
        </p:nvSpPr>
        <p:spPr>
          <a:xfrm>
            <a:off x="390274" y="5169125"/>
            <a:ext cx="4320000" cy="519357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16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题：海洋出水铁质相关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5" name="矩形: 圆角 74"/>
          <p:cNvSpPr/>
          <p:nvPr/>
        </p:nvSpPr>
        <p:spPr>
          <a:xfrm>
            <a:off x="390274" y="5976788"/>
            <a:ext cx="4320000" cy="519357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17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题：合成气（</a:t>
            </a:r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CO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和</a:t>
            </a:r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H</a:t>
            </a:r>
            <a:r>
              <a:rPr lang="en-US" altLang="zh-CN" sz="2000" baseline="-25000" dirty="0">
                <a:latin typeface="黑体" panose="02010609060101010101" charset="-122"/>
                <a:ea typeface="黑体" panose="02010609060101010101" charset="-122"/>
              </a:rPr>
              <a:t>2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）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6" name="矩形: 圆角 75"/>
          <p:cNvSpPr/>
          <p:nvPr/>
        </p:nvSpPr>
        <p:spPr>
          <a:xfrm>
            <a:off x="390274" y="323129"/>
            <a:ext cx="4320000" cy="519357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10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题：电催化反应尿素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7" name="矩形: 圆角 76"/>
          <p:cNvSpPr/>
          <p:nvPr/>
        </p:nvSpPr>
        <p:spPr>
          <a:xfrm>
            <a:off x="390274" y="2746127"/>
            <a:ext cx="4320000" cy="519357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13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题：甘油水重整制氢气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8" name="矩形: 圆角 77"/>
          <p:cNvSpPr/>
          <p:nvPr/>
        </p:nvSpPr>
        <p:spPr>
          <a:xfrm>
            <a:off x="390274" y="1938461"/>
            <a:ext cx="4320000" cy="519357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12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题：废渣提取铜和镍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9" name="矩形: 圆角 78"/>
          <p:cNvSpPr/>
          <p:nvPr/>
        </p:nvSpPr>
        <p:spPr>
          <a:xfrm>
            <a:off x="390274" y="1130795"/>
            <a:ext cx="4320000" cy="519357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11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题：探究含铜化合物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88" name="连接符: 曲线 87"/>
          <p:cNvCxnSpPr>
            <a:stCxn id="2" idx="1"/>
            <a:endCxn id="75" idx="3"/>
          </p:cNvCxnSpPr>
          <p:nvPr/>
        </p:nvCxnSpPr>
        <p:spPr>
          <a:xfrm rot="10800000" flipV="1">
            <a:off x="4710274" y="3023745"/>
            <a:ext cx="584624" cy="3212721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连接符: 曲线 88"/>
          <p:cNvCxnSpPr>
            <a:stCxn id="2" idx="1"/>
            <a:endCxn id="79" idx="3"/>
          </p:cNvCxnSpPr>
          <p:nvPr/>
        </p:nvCxnSpPr>
        <p:spPr>
          <a:xfrm rot="10800000">
            <a:off x="4710274" y="1390474"/>
            <a:ext cx="584624" cy="1633272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连接符: 曲线 89"/>
          <p:cNvCxnSpPr>
            <a:stCxn id="2" idx="1"/>
            <a:endCxn id="78" idx="3"/>
          </p:cNvCxnSpPr>
          <p:nvPr/>
        </p:nvCxnSpPr>
        <p:spPr>
          <a:xfrm rot="10800000">
            <a:off x="4710274" y="2198140"/>
            <a:ext cx="584624" cy="825606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连接符: 曲线 90"/>
          <p:cNvCxnSpPr>
            <a:stCxn id="2" idx="1"/>
            <a:endCxn id="77" idx="3"/>
          </p:cNvCxnSpPr>
          <p:nvPr/>
        </p:nvCxnSpPr>
        <p:spPr>
          <a:xfrm rot="10800000">
            <a:off x="4710274" y="3005806"/>
            <a:ext cx="584624" cy="17940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连接符: 曲线 92"/>
          <p:cNvCxnSpPr>
            <a:stCxn id="2" idx="3"/>
            <a:endCxn id="65" idx="1"/>
          </p:cNvCxnSpPr>
          <p:nvPr/>
        </p:nvCxnSpPr>
        <p:spPr>
          <a:xfrm>
            <a:off x="6897101" y="3023746"/>
            <a:ext cx="584624" cy="2689089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连接符: 曲线 93"/>
          <p:cNvCxnSpPr>
            <a:stCxn id="2" idx="3"/>
            <a:endCxn id="66" idx="1"/>
          </p:cNvCxnSpPr>
          <p:nvPr/>
        </p:nvCxnSpPr>
        <p:spPr>
          <a:xfrm>
            <a:off x="6897101" y="3023746"/>
            <a:ext cx="584624" cy="1956228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连接符: 曲线 94"/>
          <p:cNvCxnSpPr>
            <a:stCxn id="2" idx="3"/>
            <a:endCxn id="67" idx="1"/>
          </p:cNvCxnSpPr>
          <p:nvPr/>
        </p:nvCxnSpPr>
        <p:spPr>
          <a:xfrm>
            <a:off x="6897101" y="3023746"/>
            <a:ext cx="584624" cy="1223367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连接符: 曲线 95"/>
          <p:cNvCxnSpPr>
            <a:stCxn id="2" idx="3"/>
            <a:endCxn id="11" idx="1"/>
          </p:cNvCxnSpPr>
          <p:nvPr/>
        </p:nvCxnSpPr>
        <p:spPr>
          <a:xfrm>
            <a:off x="6897101" y="3023746"/>
            <a:ext cx="584624" cy="490506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连接符: 曲线 96"/>
          <p:cNvCxnSpPr>
            <a:stCxn id="2" idx="3"/>
            <a:endCxn id="10" idx="1"/>
          </p:cNvCxnSpPr>
          <p:nvPr/>
        </p:nvCxnSpPr>
        <p:spPr>
          <a:xfrm flipV="1">
            <a:off x="6897101" y="2781391"/>
            <a:ext cx="584624" cy="242355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连接符: 曲线 97"/>
          <p:cNvCxnSpPr>
            <a:stCxn id="2" idx="3"/>
            <a:endCxn id="9" idx="1"/>
          </p:cNvCxnSpPr>
          <p:nvPr/>
        </p:nvCxnSpPr>
        <p:spPr>
          <a:xfrm flipV="1">
            <a:off x="6897101" y="2048530"/>
            <a:ext cx="584624" cy="975216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连接符: 曲线 98"/>
          <p:cNvCxnSpPr>
            <a:stCxn id="2" idx="3"/>
            <a:endCxn id="8" idx="1"/>
          </p:cNvCxnSpPr>
          <p:nvPr/>
        </p:nvCxnSpPr>
        <p:spPr>
          <a:xfrm flipV="1">
            <a:off x="6897101" y="1315669"/>
            <a:ext cx="584624" cy="1708077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连接符: 曲线 99"/>
          <p:cNvCxnSpPr>
            <a:stCxn id="2" idx="3"/>
            <a:endCxn id="12" idx="1"/>
          </p:cNvCxnSpPr>
          <p:nvPr/>
        </p:nvCxnSpPr>
        <p:spPr>
          <a:xfrm flipV="1">
            <a:off x="6897101" y="582808"/>
            <a:ext cx="584624" cy="2440938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5" name="矩形: 圆角 124"/>
          <p:cNvSpPr/>
          <p:nvPr/>
        </p:nvSpPr>
        <p:spPr>
          <a:xfrm>
            <a:off x="7508552" y="6186016"/>
            <a:ext cx="4320000" cy="519357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9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题：生理活性有机物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126" name="连接符: 曲线 125"/>
          <p:cNvCxnSpPr>
            <a:stCxn id="2" idx="3"/>
            <a:endCxn id="125" idx="1"/>
          </p:cNvCxnSpPr>
          <p:nvPr/>
        </p:nvCxnSpPr>
        <p:spPr>
          <a:xfrm>
            <a:off x="6897101" y="3023746"/>
            <a:ext cx="611451" cy="3421949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5" name="矩形: 圆角 174"/>
          <p:cNvSpPr/>
          <p:nvPr/>
        </p:nvSpPr>
        <p:spPr>
          <a:xfrm>
            <a:off x="5294898" y="3571734"/>
            <a:ext cx="1602203" cy="405254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情景呈现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/>
        </p:nvSpPr>
        <p:spPr>
          <a:xfrm>
            <a:off x="1259422" y="3009519"/>
            <a:ext cx="1602203" cy="901132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2025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江苏</a:t>
            </a:r>
            <a:endParaRPr lang="en-US" altLang="zh-CN" sz="2000" dirty="0">
              <a:latin typeface="黑体" panose="02010609060101010101" charset="-122"/>
              <a:ea typeface="黑体" panose="02010609060101010101" charset="-122"/>
            </a:endParaRPr>
          </a:p>
          <a:p>
            <a:pPr algn="ctr"/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高考化学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矩形: 圆角 3"/>
          <p:cNvSpPr/>
          <p:nvPr>
            <p:custDataLst>
              <p:tags r:id="rId1"/>
            </p:custDataLst>
          </p:nvPr>
        </p:nvSpPr>
        <p:spPr>
          <a:xfrm>
            <a:off x="4418471" y="1901720"/>
            <a:ext cx="1211676" cy="75799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14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题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矩形: 圆角 4"/>
          <p:cNvSpPr/>
          <p:nvPr>
            <p:custDataLst>
              <p:tags r:id="rId2"/>
            </p:custDataLst>
          </p:nvPr>
        </p:nvSpPr>
        <p:spPr>
          <a:xfrm>
            <a:off x="4431631" y="3085599"/>
            <a:ext cx="1211676" cy="75799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15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题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矩形: 圆角 5"/>
          <p:cNvSpPr/>
          <p:nvPr>
            <p:custDataLst>
              <p:tags r:id="rId3"/>
            </p:custDataLst>
          </p:nvPr>
        </p:nvSpPr>
        <p:spPr>
          <a:xfrm>
            <a:off x="4431630" y="4265455"/>
            <a:ext cx="1211676" cy="75799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16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题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矩形: 圆角 6"/>
          <p:cNvSpPr/>
          <p:nvPr>
            <p:custDataLst>
              <p:tags r:id="rId4"/>
            </p:custDataLst>
          </p:nvPr>
        </p:nvSpPr>
        <p:spPr>
          <a:xfrm>
            <a:off x="4431631" y="5438808"/>
            <a:ext cx="1211676" cy="75799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17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题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矩形: 圆角 7"/>
          <p:cNvSpPr/>
          <p:nvPr>
            <p:custDataLst>
              <p:tags r:id="rId5"/>
            </p:custDataLst>
          </p:nvPr>
        </p:nvSpPr>
        <p:spPr>
          <a:xfrm>
            <a:off x="4418471" y="741288"/>
            <a:ext cx="1211676" cy="75799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选择题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9" name="连接符: 曲线 8"/>
          <p:cNvCxnSpPr>
            <a:stCxn id="3" idx="3"/>
            <a:endCxn id="8" idx="1"/>
          </p:cNvCxnSpPr>
          <p:nvPr/>
        </p:nvCxnSpPr>
        <p:spPr>
          <a:xfrm flipV="1">
            <a:off x="2861625" y="1120283"/>
            <a:ext cx="1556846" cy="2339802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连接符: 曲线 9"/>
          <p:cNvCxnSpPr>
            <a:stCxn id="3" idx="3"/>
            <a:endCxn id="4" idx="1"/>
          </p:cNvCxnSpPr>
          <p:nvPr/>
        </p:nvCxnSpPr>
        <p:spPr>
          <a:xfrm flipV="1">
            <a:off x="2861625" y="2280715"/>
            <a:ext cx="1556846" cy="1179370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连接符: 曲线 10"/>
          <p:cNvCxnSpPr>
            <a:stCxn id="3" idx="3"/>
            <a:endCxn id="5" idx="1"/>
          </p:cNvCxnSpPr>
          <p:nvPr/>
        </p:nvCxnSpPr>
        <p:spPr>
          <a:xfrm>
            <a:off x="2861625" y="3460085"/>
            <a:ext cx="1570006" cy="4509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连接符: 曲线 11"/>
          <p:cNvCxnSpPr>
            <a:stCxn id="3" idx="3"/>
            <a:endCxn id="6" idx="1"/>
          </p:cNvCxnSpPr>
          <p:nvPr/>
        </p:nvCxnSpPr>
        <p:spPr>
          <a:xfrm>
            <a:off x="2861625" y="3460085"/>
            <a:ext cx="1570005" cy="1184365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连接符: 曲线 12"/>
          <p:cNvCxnSpPr>
            <a:stCxn id="3" idx="3"/>
            <a:endCxn id="7" idx="1"/>
          </p:cNvCxnSpPr>
          <p:nvPr/>
        </p:nvCxnSpPr>
        <p:spPr>
          <a:xfrm>
            <a:off x="2861625" y="3460085"/>
            <a:ext cx="1570006" cy="2357718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矩形: 圆角 13"/>
          <p:cNvSpPr/>
          <p:nvPr>
            <p:custDataLst>
              <p:tags r:id="rId6"/>
            </p:custDataLst>
          </p:nvPr>
        </p:nvSpPr>
        <p:spPr>
          <a:xfrm>
            <a:off x="6684164" y="741063"/>
            <a:ext cx="4176341" cy="75799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覆盖全面、基础性强、友好性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5" name="矩形: 圆角 14"/>
          <p:cNvSpPr/>
          <p:nvPr>
            <p:custDataLst>
              <p:tags r:id="rId7"/>
            </p:custDataLst>
          </p:nvPr>
        </p:nvSpPr>
        <p:spPr>
          <a:xfrm>
            <a:off x="6671004" y="1901234"/>
            <a:ext cx="4176341" cy="75799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化学过程计算、氧化物（水解）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6" name="矩形: 圆角 15"/>
          <p:cNvSpPr/>
          <p:nvPr>
            <p:custDataLst>
              <p:tags r:id="rId8"/>
            </p:custDataLst>
          </p:nvPr>
        </p:nvSpPr>
        <p:spPr>
          <a:xfrm>
            <a:off x="6684164" y="3081090"/>
            <a:ext cx="4176341" cy="75799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极性大小、手性原子、官能团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7" name="矩形: 圆角 16"/>
          <p:cNvSpPr/>
          <p:nvPr>
            <p:custDataLst>
              <p:tags r:id="rId9"/>
            </p:custDataLst>
          </p:nvPr>
        </p:nvSpPr>
        <p:spPr>
          <a:xfrm>
            <a:off x="6671004" y="4258952"/>
            <a:ext cx="4176341" cy="75799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化学式书写、实验方案原理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8" name="矩形: 圆角 17"/>
          <p:cNvSpPr/>
          <p:nvPr>
            <p:custDataLst>
              <p:tags r:id="rId10"/>
            </p:custDataLst>
          </p:nvPr>
        </p:nvSpPr>
        <p:spPr>
          <a:xfrm>
            <a:off x="6671004" y="5438808"/>
            <a:ext cx="4176341" cy="75799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碳酸氢盐、化合价、选择性转化率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19" name="连接符: 曲线 18"/>
          <p:cNvCxnSpPr>
            <a:stCxn id="8" idx="3"/>
            <a:endCxn id="14" idx="1"/>
          </p:cNvCxnSpPr>
          <p:nvPr>
            <p:custDataLst>
              <p:tags r:id="rId11"/>
            </p:custDataLst>
          </p:nvPr>
        </p:nvCxnSpPr>
        <p:spPr>
          <a:xfrm>
            <a:off x="5629910" y="1120140"/>
            <a:ext cx="1054100" cy="3175"/>
          </a:xfrm>
          <a:prstGeom prst="curvedConnector2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连接符: 曲线 19"/>
          <p:cNvCxnSpPr>
            <a:stCxn id="4" idx="3"/>
            <a:endCxn id="15" idx="1"/>
          </p:cNvCxnSpPr>
          <p:nvPr>
            <p:custDataLst>
              <p:tags r:id="rId12"/>
            </p:custDataLst>
          </p:nvPr>
        </p:nvCxnSpPr>
        <p:spPr>
          <a:xfrm flipV="1">
            <a:off x="5630147" y="2280229"/>
            <a:ext cx="1040857" cy="486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连接符: 曲线 20"/>
          <p:cNvCxnSpPr>
            <a:stCxn id="5" idx="3"/>
            <a:endCxn id="16" idx="1"/>
          </p:cNvCxnSpPr>
          <p:nvPr>
            <p:custDataLst>
              <p:tags r:id="rId13"/>
            </p:custDataLst>
          </p:nvPr>
        </p:nvCxnSpPr>
        <p:spPr>
          <a:xfrm flipV="1">
            <a:off x="5643307" y="3460085"/>
            <a:ext cx="1040857" cy="4509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连接符: 曲线 21"/>
          <p:cNvCxnSpPr>
            <a:stCxn id="6" idx="3"/>
            <a:endCxn id="17" idx="1"/>
          </p:cNvCxnSpPr>
          <p:nvPr>
            <p:custDataLst>
              <p:tags r:id="rId14"/>
            </p:custDataLst>
          </p:nvPr>
        </p:nvCxnSpPr>
        <p:spPr>
          <a:xfrm flipV="1">
            <a:off x="5643306" y="4637947"/>
            <a:ext cx="1027698" cy="6503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连接符: 曲线 22"/>
          <p:cNvCxnSpPr>
            <a:stCxn id="7" idx="3"/>
            <a:endCxn id="18" idx="1"/>
          </p:cNvCxnSpPr>
          <p:nvPr>
            <p:custDataLst>
              <p:tags r:id="rId15"/>
            </p:custDataLst>
          </p:nvPr>
        </p:nvCxnSpPr>
        <p:spPr>
          <a:xfrm>
            <a:off x="5643307" y="5817803"/>
            <a:ext cx="1027697" cy="12700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/>
        </p:nvSpPr>
        <p:spPr>
          <a:xfrm>
            <a:off x="189230" y="-106045"/>
            <a:ext cx="10243185" cy="1085215"/>
          </a:xfrm>
          <a:prstGeom prst="rect">
            <a:avLst/>
          </a:prstGeom>
          <a:noFill/>
        </p:spPr>
        <p:txBody>
          <a:bodyPr vert="horz" lIns="90000" tIns="46800" rIns="90000" bIns="46800" rtlCol="0" anchor="ctr" anchorCtr="0">
            <a:no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六、体现四基（知识、概理、技能、思法）</a:t>
            </a:r>
            <a:endParaRPr lang="zh-CN" altLang="en-US" sz="40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41935" y="2902585"/>
            <a:ext cx="11707495" cy="376174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355600" defTabSz="266700">
              <a:lnSpc>
                <a:spcPct val="115000"/>
              </a:lnSpc>
              <a:spcAft>
                <a:spcPts val="800"/>
              </a:spcAft>
            </a:pP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355600" defTabSz="266700">
              <a:lnSpc>
                <a:spcPct val="115000"/>
              </a:lnSpc>
              <a:spcAft>
                <a:spcPts val="800"/>
              </a:spcAft>
            </a:pP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355600" defTabSz="266700">
              <a:lnSpc>
                <a:spcPct val="115000"/>
              </a:lnSpc>
              <a:spcAft>
                <a:spcPts val="800"/>
              </a:spcAft>
            </a:pP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　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深化考试内容和形式改革。坚持立德树人，将习近平新时代中国特色社会主义思想有机融入试题，构建引导学生德智体美劳全面发展的考试内容体系。加强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关键能力、学科素养和思维品质考查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(2023\2024\2025)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，引导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创新能力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(2024\2025)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培养。注重考查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基础知识、基本技能、基本方法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(2025)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，引导学生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融会贯通、灵活运用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(2023\2025)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4" name="图片 3" descr="screenshot_20250312_095411(1)"/>
          <p:cNvPicPr>
            <a:picLocks noChangeAspect="1"/>
          </p:cNvPicPr>
          <p:nvPr/>
        </p:nvPicPr>
        <p:blipFill>
          <a:blip r:embed="rId1"/>
          <a:srcRect t="39273" b="1985"/>
          <a:stretch>
            <a:fillRect/>
          </a:stretch>
        </p:blipFill>
        <p:spPr>
          <a:xfrm>
            <a:off x="60960" y="2148840"/>
            <a:ext cx="12035790" cy="25596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b="25686"/>
          <a:stretch>
            <a:fillRect/>
          </a:stretch>
        </p:blipFill>
        <p:spPr>
          <a:xfrm>
            <a:off x="635" y="0"/>
            <a:ext cx="12192000" cy="28384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/>
        </p:nvSpPr>
        <p:spPr>
          <a:xfrm>
            <a:off x="4399547" y="3075071"/>
            <a:ext cx="3392905" cy="707857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信息呈现方式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矩形: 圆角 2"/>
          <p:cNvSpPr/>
          <p:nvPr/>
        </p:nvSpPr>
        <p:spPr>
          <a:xfrm>
            <a:off x="1066803" y="665747"/>
            <a:ext cx="2133600" cy="75799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文字信息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矩形: 圆角 3"/>
          <p:cNvSpPr/>
          <p:nvPr/>
        </p:nvSpPr>
        <p:spPr>
          <a:xfrm>
            <a:off x="5029199" y="5502441"/>
            <a:ext cx="2133600" cy="75799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其他信息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矩形: 圆角 4"/>
          <p:cNvSpPr/>
          <p:nvPr/>
        </p:nvSpPr>
        <p:spPr>
          <a:xfrm>
            <a:off x="1066803" y="1604465"/>
            <a:ext cx="2133600" cy="75799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已知信息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矩形: 圆角 5"/>
          <p:cNvSpPr/>
          <p:nvPr/>
        </p:nvSpPr>
        <p:spPr>
          <a:xfrm>
            <a:off x="1066803" y="2579017"/>
            <a:ext cx="2133600" cy="75799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数据信息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矩形: 圆角 6"/>
          <p:cNvSpPr/>
          <p:nvPr/>
        </p:nvSpPr>
        <p:spPr>
          <a:xfrm>
            <a:off x="1066802" y="3517735"/>
            <a:ext cx="2133600" cy="75799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试剂信息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1066802" y="4544177"/>
            <a:ext cx="2133600" cy="75799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流程信息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9" name="矩形: 圆角 8"/>
          <p:cNvSpPr/>
          <p:nvPr/>
        </p:nvSpPr>
        <p:spPr>
          <a:xfrm>
            <a:off x="8991599" y="1605970"/>
            <a:ext cx="2133600" cy="75799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物质结构信息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" name="矩形: 圆角 9"/>
          <p:cNvSpPr/>
          <p:nvPr/>
        </p:nvSpPr>
        <p:spPr>
          <a:xfrm>
            <a:off x="8991599" y="2579017"/>
            <a:ext cx="2133600" cy="75799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电化学</a:t>
            </a:r>
            <a:endParaRPr lang="en-US" altLang="zh-CN" sz="2400" dirty="0">
              <a:latin typeface="黑体" panose="02010609060101010101" charset="-122"/>
              <a:ea typeface="黑体" panose="02010609060101010101" charset="-122"/>
            </a:endParaRPr>
          </a:p>
          <a:p>
            <a:pPr algn="ctr"/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装置信息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" name="矩形: 圆角 10"/>
          <p:cNvSpPr/>
          <p:nvPr/>
        </p:nvSpPr>
        <p:spPr>
          <a:xfrm>
            <a:off x="8991599" y="3517735"/>
            <a:ext cx="2133600" cy="75799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曲线图信息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2" name="矩形: 圆角 11"/>
          <p:cNvSpPr/>
          <p:nvPr/>
        </p:nvSpPr>
        <p:spPr>
          <a:xfrm>
            <a:off x="8991599" y="4544177"/>
            <a:ext cx="2133600" cy="75799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合成路线信息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3" name="矩形: 圆角 12"/>
          <p:cNvSpPr/>
          <p:nvPr/>
        </p:nvSpPr>
        <p:spPr>
          <a:xfrm>
            <a:off x="1066802" y="5570619"/>
            <a:ext cx="2133600" cy="75799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方程式信息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4" name="矩形: 圆角 13"/>
          <p:cNvSpPr/>
          <p:nvPr/>
        </p:nvSpPr>
        <p:spPr>
          <a:xfrm>
            <a:off x="8991599" y="5570619"/>
            <a:ext cx="2133600" cy="75799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反应机理信息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5" name="矩形: 圆角 14"/>
          <p:cNvSpPr/>
          <p:nvPr/>
        </p:nvSpPr>
        <p:spPr>
          <a:xfrm>
            <a:off x="8991599" y="665747"/>
            <a:ext cx="2133600" cy="75799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实验装置信息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16" name="连接符: 曲线 15"/>
          <p:cNvCxnSpPr>
            <a:stCxn id="2" idx="0"/>
            <a:endCxn id="3" idx="3"/>
          </p:cNvCxnSpPr>
          <p:nvPr/>
        </p:nvCxnSpPr>
        <p:spPr>
          <a:xfrm rot="16200000" flipV="1">
            <a:off x="3633038" y="612108"/>
            <a:ext cx="2030329" cy="2895597"/>
          </a:xfrm>
          <a:prstGeom prst="curvedConnector2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连接符: 曲线 20"/>
          <p:cNvCxnSpPr>
            <a:stCxn id="2" idx="0"/>
            <a:endCxn id="15" idx="1"/>
          </p:cNvCxnSpPr>
          <p:nvPr/>
        </p:nvCxnSpPr>
        <p:spPr>
          <a:xfrm rot="5400000" flipH="1" flipV="1">
            <a:off x="6528635" y="612108"/>
            <a:ext cx="2030329" cy="2895599"/>
          </a:xfrm>
          <a:prstGeom prst="curvedConnector2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连接符: 曲线 21"/>
          <p:cNvCxnSpPr>
            <a:stCxn id="2" idx="0"/>
            <a:endCxn id="9" idx="1"/>
          </p:cNvCxnSpPr>
          <p:nvPr/>
        </p:nvCxnSpPr>
        <p:spPr>
          <a:xfrm rot="5400000" flipH="1" flipV="1">
            <a:off x="6998746" y="1082219"/>
            <a:ext cx="1090106" cy="2895599"/>
          </a:xfrm>
          <a:prstGeom prst="curvedConnector2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连接符: 曲线 22"/>
          <p:cNvCxnSpPr>
            <a:stCxn id="2" idx="0"/>
            <a:endCxn id="5" idx="3"/>
          </p:cNvCxnSpPr>
          <p:nvPr/>
        </p:nvCxnSpPr>
        <p:spPr>
          <a:xfrm rot="16200000" flipV="1">
            <a:off x="4102397" y="1081467"/>
            <a:ext cx="1091611" cy="2895597"/>
          </a:xfrm>
          <a:prstGeom prst="curvedConnector2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连接符: 曲线 23"/>
          <p:cNvCxnSpPr>
            <a:stCxn id="2" idx="0"/>
            <a:endCxn id="6" idx="3"/>
          </p:cNvCxnSpPr>
          <p:nvPr/>
        </p:nvCxnSpPr>
        <p:spPr>
          <a:xfrm rot="16200000" flipV="1">
            <a:off x="4589673" y="1568743"/>
            <a:ext cx="117059" cy="2895597"/>
          </a:xfrm>
          <a:prstGeom prst="curvedConnector2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连接符: 曲线 24"/>
          <p:cNvCxnSpPr>
            <a:stCxn id="2" idx="0"/>
            <a:endCxn id="10" idx="1"/>
          </p:cNvCxnSpPr>
          <p:nvPr/>
        </p:nvCxnSpPr>
        <p:spPr>
          <a:xfrm rot="5400000" flipH="1" flipV="1">
            <a:off x="7485270" y="1568743"/>
            <a:ext cx="117059" cy="2895599"/>
          </a:xfrm>
          <a:prstGeom prst="curvedConnector2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连接符: 曲线 25"/>
          <p:cNvCxnSpPr>
            <a:stCxn id="2" idx="2"/>
            <a:endCxn id="7" idx="3"/>
          </p:cNvCxnSpPr>
          <p:nvPr/>
        </p:nvCxnSpPr>
        <p:spPr>
          <a:xfrm rot="5400000">
            <a:off x="4591300" y="2392030"/>
            <a:ext cx="113802" cy="2895598"/>
          </a:xfrm>
          <a:prstGeom prst="curvedConnector2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连接符: 曲线 26"/>
          <p:cNvCxnSpPr>
            <a:stCxn id="2" idx="2"/>
            <a:endCxn id="11" idx="1"/>
          </p:cNvCxnSpPr>
          <p:nvPr/>
        </p:nvCxnSpPr>
        <p:spPr>
          <a:xfrm rot="16200000" flipH="1">
            <a:off x="7486898" y="2392029"/>
            <a:ext cx="113802" cy="2895599"/>
          </a:xfrm>
          <a:prstGeom prst="curvedConnector2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连接符: 曲线 27"/>
          <p:cNvCxnSpPr>
            <a:stCxn id="2" idx="2"/>
            <a:endCxn id="14" idx="1"/>
          </p:cNvCxnSpPr>
          <p:nvPr/>
        </p:nvCxnSpPr>
        <p:spPr>
          <a:xfrm rot="16200000" flipH="1">
            <a:off x="6460456" y="3418471"/>
            <a:ext cx="2166686" cy="2895599"/>
          </a:xfrm>
          <a:prstGeom prst="curvedConnector2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连接符: 曲线 28"/>
          <p:cNvCxnSpPr>
            <a:stCxn id="2" idx="2"/>
            <a:endCxn id="13" idx="3"/>
          </p:cNvCxnSpPr>
          <p:nvPr/>
        </p:nvCxnSpPr>
        <p:spPr>
          <a:xfrm rot="5400000">
            <a:off x="3564858" y="3418472"/>
            <a:ext cx="2166686" cy="2895598"/>
          </a:xfrm>
          <a:prstGeom prst="curvedConnector2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连接符: 曲线 29"/>
          <p:cNvCxnSpPr>
            <a:stCxn id="2" idx="2"/>
            <a:endCxn id="12" idx="1"/>
          </p:cNvCxnSpPr>
          <p:nvPr/>
        </p:nvCxnSpPr>
        <p:spPr>
          <a:xfrm rot="16200000" flipH="1">
            <a:off x="6973677" y="2905250"/>
            <a:ext cx="1140244" cy="2895599"/>
          </a:xfrm>
          <a:prstGeom prst="curvedConnector2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连接符: 曲线 30"/>
          <p:cNvCxnSpPr>
            <a:stCxn id="2" idx="2"/>
            <a:endCxn id="8" idx="3"/>
          </p:cNvCxnSpPr>
          <p:nvPr/>
        </p:nvCxnSpPr>
        <p:spPr>
          <a:xfrm rot="5400000">
            <a:off x="4078079" y="2905251"/>
            <a:ext cx="1140244" cy="2895598"/>
          </a:xfrm>
          <a:prstGeom prst="curvedConnector2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连接符: 曲线 31"/>
          <p:cNvCxnSpPr>
            <a:stCxn id="2" idx="2"/>
            <a:endCxn id="4" idx="0"/>
          </p:cNvCxnSpPr>
          <p:nvPr/>
        </p:nvCxnSpPr>
        <p:spPr>
          <a:xfrm rot="5400000">
            <a:off x="5236244" y="4642684"/>
            <a:ext cx="1719513" cy="1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标题 1"/>
          <p:cNvSpPr>
            <a:spLocks noGrp="1"/>
          </p:cNvSpPr>
          <p:nvPr/>
        </p:nvSpPr>
        <p:spPr>
          <a:xfrm>
            <a:off x="130810" y="-173355"/>
            <a:ext cx="9429115" cy="1085215"/>
          </a:xfrm>
          <a:prstGeom prst="rect">
            <a:avLst/>
          </a:prstGeom>
          <a:noFill/>
        </p:spPr>
        <p:txBody>
          <a:bodyPr vert="horz" lIns="90000" tIns="46800" rIns="90000" bIns="46800" rtlCol="0" anchor="ctr" anchorCtr="0">
            <a:no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七、信息：多角度、多维度、多层次</a:t>
            </a:r>
            <a:endParaRPr lang="zh-CN" altLang="en-US" sz="40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/>
        </p:nvSpPr>
        <p:spPr>
          <a:xfrm>
            <a:off x="344905" y="3035968"/>
            <a:ext cx="2133600" cy="1134979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</a:rPr>
              <a:t>2025江苏</a:t>
            </a:r>
            <a:endParaRPr lang="zh-CN" altLang="en-US" sz="2800" dirty="0">
              <a:latin typeface="黑体" panose="02010609060101010101" charset="-122"/>
              <a:ea typeface="黑体" panose="02010609060101010101" charset="-122"/>
            </a:endParaRPr>
          </a:p>
          <a:p>
            <a:pPr algn="ctr"/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</a:rPr>
              <a:t>高考化学</a:t>
            </a:r>
            <a:endParaRPr lang="zh-CN" altLang="en-US" sz="36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矩形: 圆角 2"/>
          <p:cNvSpPr/>
          <p:nvPr>
            <p:custDataLst>
              <p:tags r:id="rId1"/>
            </p:custDataLst>
          </p:nvPr>
        </p:nvSpPr>
        <p:spPr>
          <a:xfrm>
            <a:off x="3962400" y="1272106"/>
            <a:ext cx="2133600" cy="75799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</a:rPr>
              <a:t>溯因分析</a:t>
            </a:r>
            <a:endParaRPr lang="zh-CN" altLang="en-US" sz="28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矩形: 圆角 3"/>
          <p:cNvSpPr/>
          <p:nvPr>
            <p:custDataLst>
              <p:tags r:id="rId2"/>
            </p:custDataLst>
          </p:nvPr>
        </p:nvSpPr>
        <p:spPr>
          <a:xfrm>
            <a:off x="3962400" y="2390206"/>
            <a:ext cx="2133600" cy="75799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</a:rPr>
              <a:t>实验方案</a:t>
            </a:r>
            <a:endParaRPr lang="zh-CN" altLang="en-US" sz="36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矩形: 圆角 4"/>
          <p:cNvSpPr/>
          <p:nvPr>
            <p:custDataLst>
              <p:tags r:id="rId3"/>
            </p:custDataLst>
          </p:nvPr>
        </p:nvSpPr>
        <p:spPr>
          <a:xfrm>
            <a:off x="3962400" y="4606087"/>
            <a:ext cx="2133600" cy="75799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</a:rPr>
              <a:t>原理简述</a:t>
            </a:r>
            <a:endParaRPr lang="zh-CN" altLang="en-US" sz="28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矩形: 圆角 5"/>
          <p:cNvSpPr/>
          <p:nvPr>
            <p:custDataLst>
              <p:tags r:id="rId4"/>
            </p:custDataLst>
          </p:nvPr>
        </p:nvSpPr>
        <p:spPr>
          <a:xfrm>
            <a:off x="3962400" y="5682913"/>
            <a:ext cx="2133600" cy="75799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</a:rPr>
              <a:t>价值评价</a:t>
            </a:r>
            <a:endParaRPr lang="zh-CN" altLang="en-US" sz="36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矩形: 圆角 6"/>
          <p:cNvSpPr/>
          <p:nvPr>
            <p:custDataLst>
              <p:tags r:id="rId5"/>
            </p:custDataLst>
          </p:nvPr>
        </p:nvSpPr>
        <p:spPr>
          <a:xfrm>
            <a:off x="3962400" y="3413692"/>
            <a:ext cx="2133600" cy="75799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</a:rPr>
              <a:t>合成路线</a:t>
            </a:r>
            <a:endParaRPr lang="zh-CN" altLang="en-US" sz="28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3" name="矩形: 圆角 12"/>
          <p:cNvSpPr/>
          <p:nvPr>
            <p:custDataLst>
              <p:tags r:id="rId6"/>
            </p:custDataLst>
          </p:nvPr>
        </p:nvSpPr>
        <p:spPr>
          <a:xfrm>
            <a:off x="7026443" y="1271970"/>
            <a:ext cx="4812631" cy="75799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</a:rPr>
              <a:t>学科理解、溯因推理</a:t>
            </a:r>
            <a:endParaRPr lang="zh-CN" altLang="en-US" sz="28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4" name="矩形: 圆角 13"/>
          <p:cNvSpPr/>
          <p:nvPr>
            <p:custDataLst>
              <p:tags r:id="rId7"/>
            </p:custDataLst>
          </p:nvPr>
        </p:nvSpPr>
        <p:spPr>
          <a:xfrm>
            <a:off x="7026439" y="2390206"/>
            <a:ext cx="4812631" cy="75799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</a:rPr>
              <a:t>学科理解分析、实验操作</a:t>
            </a:r>
            <a:endParaRPr lang="zh-CN" altLang="en-US" sz="28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5" name="矩形: 圆角 14"/>
          <p:cNvSpPr/>
          <p:nvPr>
            <p:custDataLst>
              <p:tags r:id="rId8"/>
            </p:custDataLst>
          </p:nvPr>
        </p:nvSpPr>
        <p:spPr>
          <a:xfrm>
            <a:off x="7026439" y="3413692"/>
            <a:ext cx="4812631" cy="75799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</a:rPr>
              <a:t>信息：分析读取应用迁移</a:t>
            </a:r>
            <a:endParaRPr lang="zh-CN" altLang="en-US" sz="28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6" name="矩形: 圆角 15"/>
          <p:cNvSpPr/>
          <p:nvPr>
            <p:custDataLst>
              <p:tags r:id="rId9"/>
            </p:custDataLst>
          </p:nvPr>
        </p:nvSpPr>
        <p:spPr>
          <a:xfrm>
            <a:off x="7026440" y="4606087"/>
            <a:ext cx="4812631" cy="75799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</a:rPr>
              <a:t>化学原理、学科理解</a:t>
            </a:r>
            <a:endParaRPr lang="zh-CN" altLang="en-US" sz="28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7" name="矩形: 圆角 16"/>
          <p:cNvSpPr/>
          <p:nvPr>
            <p:custDataLst>
              <p:tags r:id="rId10"/>
            </p:custDataLst>
          </p:nvPr>
        </p:nvSpPr>
        <p:spPr>
          <a:xfrm>
            <a:off x="7026441" y="5670883"/>
            <a:ext cx="4812631" cy="75799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</a:rPr>
              <a:t>学科综合分析、批判性思维</a:t>
            </a:r>
            <a:endParaRPr lang="zh-CN" altLang="en-US" sz="2800" dirty="0"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18" name="连接符: 曲线 17"/>
          <p:cNvCxnSpPr>
            <a:stCxn id="2" idx="0"/>
            <a:endCxn id="3" idx="1"/>
          </p:cNvCxnSpPr>
          <p:nvPr/>
        </p:nvCxnSpPr>
        <p:spPr>
          <a:xfrm rot="16200000">
            <a:off x="1994535" y="1068070"/>
            <a:ext cx="1384935" cy="2550795"/>
          </a:xfrm>
          <a:prstGeom prst="curvedConnector2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连接符: 曲线 25"/>
          <p:cNvCxnSpPr>
            <a:endCxn id="4" idx="1"/>
          </p:cNvCxnSpPr>
          <p:nvPr/>
        </p:nvCxnSpPr>
        <p:spPr>
          <a:xfrm flipV="1">
            <a:off x="2509520" y="2769235"/>
            <a:ext cx="1452880" cy="799465"/>
          </a:xfrm>
          <a:prstGeom prst="curvedConnector3">
            <a:avLst>
              <a:gd name="adj1" fmla="val 50044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连接符: 曲线 28"/>
          <p:cNvCxnSpPr>
            <a:stCxn id="2" idx="3"/>
            <a:endCxn id="7" idx="1"/>
          </p:cNvCxnSpPr>
          <p:nvPr/>
        </p:nvCxnSpPr>
        <p:spPr>
          <a:xfrm>
            <a:off x="2478405" y="3603625"/>
            <a:ext cx="1483995" cy="189230"/>
          </a:xfrm>
          <a:prstGeom prst="curvedConnector3">
            <a:avLst>
              <a:gd name="adj1" fmla="val 50021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连接符: 曲线 31"/>
          <p:cNvCxnSpPr>
            <a:stCxn id="2" idx="3"/>
            <a:endCxn id="5" idx="1"/>
          </p:cNvCxnSpPr>
          <p:nvPr/>
        </p:nvCxnSpPr>
        <p:spPr>
          <a:xfrm>
            <a:off x="2478405" y="3603625"/>
            <a:ext cx="1483995" cy="1381760"/>
          </a:xfrm>
          <a:prstGeom prst="curvedConnector3">
            <a:avLst>
              <a:gd name="adj1" fmla="val 50021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连接符: 曲线 34"/>
          <p:cNvCxnSpPr>
            <a:stCxn id="2" idx="2"/>
            <a:endCxn id="6" idx="1"/>
          </p:cNvCxnSpPr>
          <p:nvPr/>
        </p:nvCxnSpPr>
        <p:spPr>
          <a:xfrm rot="16200000" flipH="1">
            <a:off x="1741572" y="3841079"/>
            <a:ext cx="1890961" cy="2550695"/>
          </a:xfrm>
          <a:prstGeom prst="curvedConnector2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连接符: 曲线 40"/>
          <p:cNvCxnSpPr>
            <a:stCxn id="7" idx="3"/>
            <a:endCxn id="15" idx="1"/>
          </p:cNvCxnSpPr>
          <p:nvPr>
            <p:custDataLst>
              <p:tags r:id="rId11"/>
            </p:custDataLst>
          </p:nvPr>
        </p:nvCxnSpPr>
        <p:spPr>
          <a:xfrm>
            <a:off x="6096000" y="3792855"/>
            <a:ext cx="930275" cy="3175"/>
          </a:xfrm>
          <a:prstGeom prst="curvedConnector2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连接符: 曲线 43"/>
          <p:cNvCxnSpPr>
            <a:stCxn id="3" idx="3"/>
            <a:endCxn id="13" idx="1"/>
          </p:cNvCxnSpPr>
          <p:nvPr>
            <p:custDataLst>
              <p:tags r:id="rId12"/>
            </p:custDataLst>
          </p:nvPr>
        </p:nvCxnSpPr>
        <p:spPr>
          <a:xfrm>
            <a:off x="6096000" y="1651000"/>
            <a:ext cx="930275" cy="3175"/>
          </a:xfrm>
          <a:prstGeom prst="curvedConnector2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连接符: 曲线 48"/>
          <p:cNvCxnSpPr>
            <a:stCxn id="4" idx="3"/>
            <a:endCxn id="14" idx="1"/>
          </p:cNvCxnSpPr>
          <p:nvPr>
            <p:custDataLst>
              <p:tags r:id="rId13"/>
            </p:custDataLst>
          </p:nvPr>
        </p:nvCxnSpPr>
        <p:spPr>
          <a:xfrm>
            <a:off x="6096000" y="2769235"/>
            <a:ext cx="930275" cy="3175"/>
          </a:xfrm>
          <a:prstGeom prst="curvedConnector2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连接符: 曲线 51"/>
          <p:cNvCxnSpPr>
            <a:stCxn id="5" idx="3"/>
            <a:endCxn id="16" idx="1"/>
          </p:cNvCxnSpPr>
          <p:nvPr>
            <p:custDataLst>
              <p:tags r:id="rId14"/>
            </p:custDataLst>
          </p:nvPr>
        </p:nvCxnSpPr>
        <p:spPr>
          <a:xfrm>
            <a:off x="6096000" y="4985385"/>
            <a:ext cx="930275" cy="3175"/>
          </a:xfrm>
          <a:prstGeom prst="curvedConnector2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连接符: 曲线 54"/>
          <p:cNvCxnSpPr>
            <a:stCxn id="6" idx="3"/>
            <a:endCxn id="17" idx="1"/>
          </p:cNvCxnSpPr>
          <p:nvPr>
            <p:custDataLst>
              <p:tags r:id="rId15"/>
            </p:custDataLst>
          </p:nvPr>
        </p:nvCxnSpPr>
        <p:spPr>
          <a:xfrm flipV="1">
            <a:off x="6096000" y="6049878"/>
            <a:ext cx="930441" cy="12030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标题 1"/>
          <p:cNvSpPr>
            <a:spLocks noGrp="1"/>
          </p:cNvSpPr>
          <p:nvPr/>
        </p:nvSpPr>
        <p:spPr>
          <a:xfrm>
            <a:off x="227965" y="-1905"/>
            <a:ext cx="9429115" cy="1085215"/>
          </a:xfrm>
          <a:prstGeom prst="rect">
            <a:avLst/>
          </a:prstGeom>
          <a:noFill/>
        </p:spPr>
        <p:txBody>
          <a:bodyPr vert="horz" lIns="90000" tIns="46800" rIns="90000" bIns="46800" rtlCol="0" anchor="ctr" anchorCtr="0">
            <a:no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八、注重思维能力的考察</a:t>
            </a:r>
            <a:endParaRPr lang="zh-CN" altLang="en-US" sz="40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1371596" y="1708481"/>
            <a:ext cx="6825920" cy="3441038"/>
            <a:chOff x="2253912" y="1708481"/>
            <a:chExt cx="6825920" cy="3441038"/>
          </a:xfrm>
        </p:grpSpPr>
        <p:sp>
          <p:nvSpPr>
            <p:cNvPr id="3" name="矩形: 圆角 2"/>
            <p:cNvSpPr/>
            <p:nvPr/>
          </p:nvSpPr>
          <p:spPr>
            <a:xfrm>
              <a:off x="2253913" y="1708481"/>
              <a:ext cx="6825917" cy="786063"/>
            </a:xfrm>
            <a:prstGeom prst="roundRect">
              <a:avLst/>
            </a:prstGeom>
            <a:solidFill>
              <a:srgbClr val="002060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dirty="0">
                  <a:latin typeface="黑体" panose="02010609060101010101" charset="-122"/>
                  <a:ea typeface="黑体" panose="02010609060101010101" charset="-122"/>
                </a:rPr>
                <a:t>2</a:t>
              </a:r>
              <a:r>
                <a:rPr lang="zh-CN" altLang="en-US" sz="3600" dirty="0">
                  <a:latin typeface="黑体" panose="02010609060101010101" charset="-122"/>
                  <a:ea typeface="黑体" panose="02010609060101010101" charset="-122"/>
                </a:rPr>
                <a:t>题 核反应</a:t>
              </a:r>
              <a:endParaRPr lang="zh-CN" altLang="en-US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4" name="矩形: 圆角 3"/>
            <p:cNvSpPr/>
            <p:nvPr/>
          </p:nvSpPr>
          <p:spPr>
            <a:xfrm>
              <a:off x="2253914" y="3035968"/>
              <a:ext cx="6825918" cy="786063"/>
            </a:xfrm>
            <a:prstGeom prst="roundRect">
              <a:avLst/>
            </a:prstGeom>
            <a:solidFill>
              <a:srgbClr val="002060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dirty="0">
                  <a:latin typeface="黑体" panose="02010609060101010101" charset="-122"/>
                  <a:ea typeface="黑体" panose="02010609060101010101" charset="-122"/>
                </a:rPr>
                <a:t>5</a:t>
              </a:r>
              <a:r>
                <a:rPr lang="zh-CN" altLang="en-US" sz="3600" dirty="0">
                  <a:latin typeface="黑体" panose="02010609060101010101" charset="-122"/>
                  <a:ea typeface="黑体" panose="02010609060101010101" charset="-122"/>
                </a:rPr>
                <a:t>题 氢键互补配对</a:t>
              </a:r>
              <a:endParaRPr lang="zh-CN" altLang="en-US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5" name="矩形: 圆角 4"/>
            <p:cNvSpPr/>
            <p:nvPr/>
          </p:nvSpPr>
          <p:spPr>
            <a:xfrm>
              <a:off x="2253913" y="4363456"/>
              <a:ext cx="6825918" cy="786063"/>
            </a:xfrm>
            <a:prstGeom prst="roundRect">
              <a:avLst/>
            </a:prstGeom>
            <a:solidFill>
              <a:srgbClr val="002060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dirty="0">
                  <a:latin typeface="黑体" panose="02010609060101010101" charset="-122"/>
                  <a:ea typeface="黑体" panose="02010609060101010101" charset="-122"/>
                </a:rPr>
                <a:t>17</a:t>
              </a:r>
              <a:r>
                <a:rPr lang="zh-CN" altLang="en-US" sz="3600" dirty="0">
                  <a:latin typeface="黑体" panose="02010609060101010101" charset="-122"/>
                  <a:ea typeface="黑体" panose="02010609060101010101" charset="-122"/>
                </a:rPr>
                <a:t>题 </a:t>
              </a:r>
              <a:r>
                <a:rPr lang="en-US" altLang="zh-CN" sz="3600" dirty="0">
                  <a:latin typeface="黑体" panose="02010609060101010101" charset="-122"/>
                  <a:ea typeface="黑体" panose="02010609060101010101" charset="-122"/>
                </a:rPr>
                <a:t>H</a:t>
              </a:r>
              <a:r>
                <a:rPr lang="en-US" altLang="zh-CN" sz="3600" baseline="-25000" dirty="0">
                  <a:latin typeface="黑体" panose="02010609060101010101" charset="-122"/>
                  <a:ea typeface="黑体" panose="02010609060101010101" charset="-122"/>
                </a:rPr>
                <a:t>2</a:t>
              </a:r>
              <a:r>
                <a:rPr lang="en-US" altLang="zh-CN" sz="3600" dirty="0">
                  <a:latin typeface="黑体" panose="02010609060101010101" charset="-122"/>
                  <a:ea typeface="黑体" panose="02010609060101010101" charset="-122"/>
                </a:rPr>
                <a:t>O(g)</a:t>
              </a:r>
              <a:r>
                <a:rPr lang="zh-CN" altLang="en-US" sz="3600" dirty="0">
                  <a:latin typeface="黑体" panose="02010609060101010101" charset="-122"/>
                  <a:ea typeface="黑体" panose="02010609060101010101" charset="-122"/>
                </a:rPr>
                <a:t>的比热容</a:t>
              </a:r>
              <a:endParaRPr lang="zh-CN" altLang="en-US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  <p:cxnSp>
          <p:nvCxnSpPr>
            <p:cNvPr id="7" name="连接符: 肘形 6"/>
            <p:cNvCxnSpPr>
              <a:stCxn id="3" idx="1"/>
              <a:endCxn id="3" idx="3"/>
            </p:cNvCxnSpPr>
            <p:nvPr/>
          </p:nvCxnSpPr>
          <p:spPr>
            <a:xfrm rot="10800000" flipH="1">
              <a:off x="2253912" y="2101513"/>
              <a:ext cx="6825917" cy="12700"/>
            </a:xfrm>
            <a:prstGeom prst="bentConnector5">
              <a:avLst>
                <a:gd name="adj1" fmla="val -3349"/>
                <a:gd name="adj2" fmla="val -5336843"/>
                <a:gd name="adj3" fmla="val 137897"/>
              </a:avLst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连接符: 肘形 9"/>
            <p:cNvCxnSpPr>
              <a:stCxn id="5" idx="1"/>
              <a:endCxn id="5" idx="3"/>
            </p:cNvCxnSpPr>
            <p:nvPr/>
          </p:nvCxnSpPr>
          <p:spPr>
            <a:xfrm rot="10800000" flipH="1">
              <a:off x="2253913" y="4756488"/>
              <a:ext cx="6825918" cy="12700"/>
            </a:xfrm>
            <a:prstGeom prst="bentConnector5">
              <a:avLst>
                <a:gd name="adj1" fmla="val -3349"/>
                <a:gd name="adj2" fmla="val -5842110"/>
                <a:gd name="adj3" fmla="val 138602"/>
              </a:avLst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连接符: 肘形 10"/>
            <p:cNvCxnSpPr>
              <a:stCxn id="4" idx="1"/>
              <a:endCxn id="4" idx="3"/>
            </p:cNvCxnSpPr>
            <p:nvPr/>
          </p:nvCxnSpPr>
          <p:spPr>
            <a:xfrm rot="10800000" flipH="1">
              <a:off x="2253914" y="3429000"/>
              <a:ext cx="6825918" cy="12700"/>
            </a:xfrm>
            <a:prstGeom prst="bentConnector5">
              <a:avLst>
                <a:gd name="adj1" fmla="val -3349"/>
                <a:gd name="adj2" fmla="val -6094740"/>
                <a:gd name="adj3" fmla="val 138132"/>
              </a:avLst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标题 1"/>
          <p:cNvSpPr>
            <a:spLocks noGrp="1"/>
          </p:cNvSpPr>
          <p:nvPr/>
        </p:nvSpPr>
        <p:spPr>
          <a:xfrm>
            <a:off x="227965" y="250190"/>
            <a:ext cx="9429115" cy="1085215"/>
          </a:xfrm>
          <a:prstGeom prst="rect">
            <a:avLst/>
          </a:prstGeom>
          <a:noFill/>
        </p:spPr>
        <p:txBody>
          <a:bodyPr vert="horz" lIns="90000" tIns="46800" rIns="90000" bIns="46800" rtlCol="0" anchor="ctr" anchorCtr="0">
            <a:no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九、打破学科壁垒，展现跨学科</a:t>
            </a:r>
            <a:endParaRPr lang="zh-CN" altLang="en-US" sz="40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611745" y="1166842"/>
            <a:ext cx="9628910" cy="5273560"/>
            <a:chOff x="1611745" y="1166842"/>
            <a:chExt cx="9628910" cy="5273560"/>
          </a:xfrm>
        </p:grpSpPr>
        <p:sp>
          <p:nvSpPr>
            <p:cNvPr id="5" name="文本框 4"/>
            <p:cNvSpPr txBox="1"/>
            <p:nvPr/>
          </p:nvSpPr>
          <p:spPr>
            <a:xfrm>
              <a:off x="1611745" y="1166842"/>
              <a:ext cx="9628910" cy="52735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ct val="200000"/>
                </a:lnSpc>
                <a:buNone/>
              </a:pPr>
              <a:r>
                <a:rPr lang="en-US" altLang="zh-CN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2. </a:t>
              </a:r>
              <a:r>
                <a:rPr lang="zh-CN" altLang="en-US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科学家通过核反应      ＋               　　＋       　发现氚</a:t>
              </a:r>
              <a:r>
                <a:rPr lang="en-US" altLang="zh-CN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(      )</a:t>
              </a:r>
              <a:r>
                <a:rPr lang="zh-CN" altLang="en-US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。</a:t>
              </a:r>
              <a:endParaRPr lang="zh-CN" altLang="en-US" sz="2400" b="1" kern="100" dirty="0">
                <a:effectLst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endParaRPr>
            </a:p>
            <a:p>
              <a:pPr algn="l">
                <a:lnSpc>
                  <a:spcPct val="200000"/>
                </a:lnSpc>
                <a:buNone/>
              </a:pPr>
              <a:r>
                <a:rPr lang="zh-CN" altLang="en-US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下列说法正确是    </a:t>
              </a:r>
              <a:endParaRPr lang="zh-CN" altLang="en-US" sz="2400" b="1" kern="100" dirty="0">
                <a:solidFill>
                  <a:srgbClr val="FF0000"/>
                </a:solidFill>
                <a:effectLst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endParaRPr>
            </a:p>
            <a:p>
              <a:pPr algn="l">
                <a:lnSpc>
                  <a:spcPct val="200000"/>
                </a:lnSpc>
              </a:pPr>
              <a:r>
                <a:rPr lang="en-US" altLang="zh-CN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  A.     </a:t>
              </a:r>
              <a:r>
                <a:rPr lang="zh-CN" altLang="en-US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表示一个质子                  </a:t>
              </a:r>
              <a:r>
                <a:rPr lang="zh-CN" altLang="en-US" sz="2400" b="1" kern="100" dirty="0">
                  <a:solidFill>
                    <a:srgbClr val="FF0000"/>
                  </a:solidFill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表示一个中子</a:t>
              </a:r>
              <a:endParaRPr lang="en-US" altLang="zh-CN" sz="2400" b="1" kern="100" dirty="0">
                <a:solidFill>
                  <a:srgbClr val="FF0000"/>
                </a:solidFill>
                <a:effectLst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  </a:t>
              </a:r>
              <a:r>
                <a:rPr lang="en-US" altLang="zh-CN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B.       </a:t>
              </a:r>
              <a:r>
                <a:rPr lang="zh-CN" altLang="en-US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的基态原子核外电子排布式为</a:t>
              </a:r>
              <a:r>
                <a:rPr lang="en-US" altLang="zh-CN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1s</a:t>
              </a:r>
              <a:r>
                <a:rPr lang="en-US" altLang="zh-CN" sz="2400" b="1" kern="100" baseline="300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1</a:t>
              </a:r>
              <a:r>
                <a:rPr lang="en-US" altLang="zh-CN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2s</a:t>
              </a:r>
              <a:r>
                <a:rPr lang="en-US" altLang="zh-CN" sz="2400" b="1" kern="100" baseline="300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2               </a:t>
              </a:r>
              <a:r>
                <a:rPr lang="en-US" altLang="zh-CN" sz="2400" b="1" kern="100" dirty="0">
                  <a:solidFill>
                    <a:srgbClr val="FF0000"/>
                  </a:solidFill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1s</a:t>
              </a:r>
              <a:r>
                <a:rPr lang="en-US" altLang="zh-CN" sz="2400" b="1" kern="100" baseline="30000" dirty="0">
                  <a:solidFill>
                    <a:srgbClr val="FF0000"/>
                  </a:solidFill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2</a:t>
              </a:r>
              <a:r>
                <a:rPr lang="en-US" altLang="zh-CN" sz="2400" b="1" kern="100" dirty="0">
                  <a:solidFill>
                    <a:srgbClr val="FF0000"/>
                  </a:solidFill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2s</a:t>
              </a:r>
              <a:r>
                <a:rPr lang="en-US" altLang="zh-CN" sz="2400" b="1" kern="100" baseline="30000" dirty="0">
                  <a:solidFill>
                    <a:srgbClr val="FF0000"/>
                  </a:solidFill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1 </a:t>
              </a:r>
              <a:endParaRPr lang="en-US" altLang="zh-CN" sz="2400" b="1" kern="100" baseline="30000" dirty="0">
                <a:solidFill>
                  <a:srgbClr val="FF0000"/>
                </a:solidFill>
                <a:effectLst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endParaRPr>
            </a:p>
            <a:p>
              <a:pPr algn="l">
                <a:lnSpc>
                  <a:spcPct val="200000"/>
                </a:lnSpc>
                <a:buNone/>
              </a:pPr>
              <a:r>
                <a:rPr lang="en-US" altLang="zh-CN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 C.       </a:t>
              </a:r>
              <a:r>
                <a:rPr lang="zh-CN" altLang="en-US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与</a:t>
              </a:r>
              <a:r>
                <a:rPr lang="en-US" altLang="zh-CN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       </a:t>
              </a:r>
              <a:r>
                <a:rPr lang="zh-CN" altLang="en-US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互为同位素       </a:t>
              </a:r>
              <a:endParaRPr lang="en-US" altLang="zh-CN" sz="2400" b="1" kern="100" dirty="0">
                <a:effectLst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endParaRPr>
            </a:p>
            <a:p>
              <a:pPr algn="l">
                <a:lnSpc>
                  <a:spcPct val="200000"/>
                </a:lnSpc>
                <a:buNone/>
              </a:pPr>
              <a:r>
                <a:rPr lang="zh-CN" altLang="en-US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 </a:t>
              </a:r>
              <a:r>
                <a:rPr lang="en-US" altLang="zh-CN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D.         </a:t>
              </a:r>
              <a:r>
                <a:rPr lang="zh-CN" altLang="en-US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的原子结构示意图为 </a:t>
              </a:r>
              <a:endParaRPr lang="zh-CN" altLang="en-US" sz="2400" b="1" kern="100" dirty="0">
                <a:effectLst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endParaRPr>
            </a:p>
            <a:p>
              <a:pPr algn="l">
                <a:lnSpc>
                  <a:spcPct val="200000"/>
                </a:lnSpc>
                <a:buNone/>
              </a:pPr>
              <a:endParaRPr lang="zh-CN" altLang="zh-CN" sz="2400" kern="100" dirty="0">
                <a:effectLst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endParaRPr>
            </a:p>
          </p:txBody>
        </p:sp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1">
              <a:lum bright="-36000" contrast="12000"/>
            </a:blip>
            <a:stretch>
              <a:fillRect/>
            </a:stretch>
          </p:blipFill>
          <p:spPr>
            <a:xfrm>
              <a:off x="5730701" y="4874173"/>
              <a:ext cx="965662" cy="816985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文本框 29"/>
              <p:cNvSpPr txBox="1"/>
              <p:nvPr/>
            </p:nvSpPr>
            <p:spPr>
              <a:xfrm>
                <a:off x="5232639" y="1453744"/>
                <a:ext cx="590664" cy="4415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  <m:t>Li</m:t>
                          </m:r>
                        </m:e>
                      </m:sPre>
                    </m:oMath>
                  </m:oMathPara>
                </a14:m>
                <a:endParaRPr lang="zh-CN" altLang="en-US" dirty="0"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</mc:Choice>
        <mc:Fallback>
          <p:sp>
            <p:nvSpPr>
              <p:cNvPr id="30" name="文本框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2639" y="1453744"/>
                <a:ext cx="590664" cy="441531"/>
              </a:xfrm>
              <a:prstGeom prst="rect">
                <a:avLst/>
              </a:prstGeom>
              <a:blipFill rotWithShape="1">
                <a:blip r:embed="rId2"/>
                <a:stretch>
                  <a:fillRect l="-40" t="-52" r="60" b="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文本框 30"/>
              <p:cNvSpPr txBox="1"/>
              <p:nvPr/>
            </p:nvSpPr>
            <p:spPr>
              <a:xfrm>
                <a:off x="6277673" y="1463587"/>
                <a:ext cx="590664" cy="4379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sPre>
                    </m:oMath>
                  </m:oMathPara>
                </a14:m>
                <a:endParaRPr lang="zh-CN" altLang="en-US" dirty="0"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</mc:Choice>
        <mc:Fallback>
          <p:sp>
            <p:nvSpPr>
              <p:cNvPr id="31" name="文本框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7673" y="1463587"/>
                <a:ext cx="590664" cy="437940"/>
              </a:xfrm>
              <a:prstGeom prst="rect">
                <a:avLst/>
              </a:prstGeom>
              <a:blipFill rotWithShape="1">
                <a:blip r:embed="rId3"/>
                <a:stretch>
                  <a:fillRect l="-11" t="-125" r="30" b="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24" name="文本框 1023"/>
              <p:cNvSpPr txBox="1"/>
              <p:nvPr/>
            </p:nvSpPr>
            <p:spPr>
              <a:xfrm>
                <a:off x="7263876" y="1463587"/>
                <a:ext cx="590664" cy="43486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  <m:t>He</m:t>
                          </m:r>
                        </m:e>
                      </m:sPre>
                    </m:oMath>
                  </m:oMathPara>
                </a14:m>
                <a:endParaRPr lang="zh-CN" altLang="en-US" dirty="0"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</mc:Choice>
        <mc:Fallback>
          <p:sp>
            <p:nvSpPr>
              <p:cNvPr id="1024" name="文本框 10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3876" y="1463587"/>
                <a:ext cx="590664" cy="434863"/>
              </a:xfrm>
              <a:prstGeom prst="rect">
                <a:avLst/>
              </a:prstGeom>
              <a:blipFill rotWithShape="1">
                <a:blip r:embed="rId4"/>
                <a:stretch>
                  <a:fillRect l="-19" t="-126" r="38" b="1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27" name="文本框 1026"/>
              <p:cNvSpPr txBox="1"/>
              <p:nvPr/>
            </p:nvSpPr>
            <p:spPr>
              <a:xfrm>
                <a:off x="9052965" y="1522394"/>
                <a:ext cx="590664" cy="4379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sPre>
                    </m:oMath>
                  </m:oMathPara>
                </a14:m>
                <a:endParaRPr lang="zh-CN" altLang="en-US" dirty="0"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</mc:Choice>
        <mc:Fallback>
          <p:sp>
            <p:nvSpPr>
              <p:cNvPr id="1027" name="文本框 10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2965" y="1522394"/>
                <a:ext cx="590664" cy="437940"/>
              </a:xfrm>
              <a:prstGeom prst="rect">
                <a:avLst/>
              </a:prstGeom>
              <a:blipFill rotWithShape="1">
                <a:blip r:embed="rId3"/>
                <a:stretch>
                  <a:fillRect l="-69" t="-68" r="88" b="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32" name="直接箭头连接符 1031"/>
          <p:cNvCxnSpPr/>
          <p:nvPr/>
        </p:nvCxnSpPr>
        <p:spPr>
          <a:xfrm>
            <a:off x="5823303" y="1680903"/>
            <a:ext cx="30895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33" name="文本框 1032"/>
              <p:cNvSpPr txBox="1"/>
              <p:nvPr/>
            </p:nvSpPr>
            <p:spPr>
              <a:xfrm>
                <a:off x="4434396" y="1460412"/>
                <a:ext cx="590664" cy="4384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</m:sPre>
                    </m:oMath>
                  </m:oMathPara>
                </a14:m>
                <a:endParaRPr lang="zh-CN" altLang="en-US" dirty="0"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</mc:Choice>
        <mc:Fallback>
          <p:sp>
            <p:nvSpPr>
              <p:cNvPr id="1033" name="文本框 10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396" y="1460412"/>
                <a:ext cx="590664" cy="438453"/>
              </a:xfrm>
              <a:prstGeom prst="rect">
                <a:avLst/>
              </a:prstGeom>
              <a:blipFill rotWithShape="1">
                <a:blip r:embed="rId5"/>
                <a:stretch>
                  <a:fillRect l="-32" t="-125" r="52" b="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34" name="文本框 1033"/>
              <p:cNvSpPr txBox="1"/>
              <p:nvPr/>
            </p:nvSpPr>
            <p:spPr>
              <a:xfrm>
                <a:off x="2065269" y="2878194"/>
                <a:ext cx="590664" cy="4384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</m:sPre>
                    </m:oMath>
                  </m:oMathPara>
                </a14:m>
                <a:endParaRPr lang="zh-CN" altLang="en-US" dirty="0"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</mc:Choice>
        <mc:Fallback>
          <p:sp>
            <p:nvSpPr>
              <p:cNvPr id="1034" name="文本框 10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5269" y="2878194"/>
                <a:ext cx="590664" cy="438453"/>
              </a:xfrm>
              <a:prstGeom prst="rect">
                <a:avLst/>
              </a:prstGeom>
              <a:blipFill rotWithShape="1">
                <a:blip r:embed="rId5"/>
                <a:stretch>
                  <a:fillRect l="-42" t="-85" r="61" b="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36" name="文本框 1035"/>
              <p:cNvSpPr txBox="1"/>
              <p:nvPr/>
            </p:nvSpPr>
            <p:spPr>
              <a:xfrm>
                <a:off x="2065269" y="3646192"/>
                <a:ext cx="590664" cy="42862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altLang="zh-CN" sz="2800" b="1" smtClean="0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Li</m:t>
                          </m:r>
                        </m:e>
                      </m:sPre>
                    </m:oMath>
                  </m:oMathPara>
                </a14:m>
                <a:endParaRPr lang="zh-CN" altLang="en-US" dirty="0"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</mc:Choice>
        <mc:Fallback>
          <p:sp>
            <p:nvSpPr>
              <p:cNvPr id="1036" name="文本框 10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5269" y="3646192"/>
                <a:ext cx="590664" cy="428625"/>
              </a:xfrm>
              <a:prstGeom prst="rect">
                <a:avLst/>
              </a:prstGeom>
              <a:blipFill rotWithShape="1">
                <a:blip r:embed="rId6"/>
                <a:stretch>
                  <a:fillRect l="-42" t="-5" r="61" b="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37" name="文本框 1036"/>
              <p:cNvSpPr txBox="1"/>
              <p:nvPr/>
            </p:nvSpPr>
            <p:spPr>
              <a:xfrm>
                <a:off x="2065269" y="4365247"/>
                <a:ext cx="590664" cy="4248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sPre>
                    </m:oMath>
                  </m:oMathPara>
                </a14:m>
                <a:endParaRPr lang="zh-CN" altLang="en-US" dirty="0"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</mc:Choice>
        <mc:Fallback>
          <p:sp>
            <p:nvSpPr>
              <p:cNvPr id="1037" name="文本框 10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5269" y="4365247"/>
                <a:ext cx="590664" cy="424815"/>
              </a:xfrm>
              <a:prstGeom prst="rect">
                <a:avLst/>
              </a:prstGeom>
              <a:blipFill rotWithShape="1">
                <a:blip r:embed="rId7"/>
                <a:stretch>
                  <a:fillRect l="-42" t="-60" r="61" b="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38" name="文本框 1037"/>
              <p:cNvSpPr txBox="1"/>
              <p:nvPr/>
            </p:nvSpPr>
            <p:spPr>
              <a:xfrm>
                <a:off x="2851069" y="4365525"/>
                <a:ext cx="590664" cy="4248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altLang="zh-CN" sz="2800" b="1" i="1" smtClean="0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altLang="zh-CN" sz="2800" b="1" smtClean="0"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altLang="zh-CN" sz="2800" b="1" smtClean="0"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𝟑</m:t>
                          </m:r>
                        </m:sup>
                        <m:e>
                          <m:r>
                            <a:rPr lang="en-US" altLang="zh-CN" sz="2800" b="1" smtClean="0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𝐇</m:t>
                          </m:r>
                        </m:e>
                      </m:sPre>
                    </m:oMath>
                  </m:oMathPara>
                </a14:m>
                <a:endParaRPr lang="zh-CN" altLang="en-US" b="1" dirty="0">
                  <a:latin typeface="Times New Roman" panose="02020603050405020304" charset="0"/>
                  <a:ea typeface="华文新魏" panose="02010800040101010101" pitchFamily="2" charset="-122"/>
                  <a:cs typeface="Times New Roman" panose="02020603050405020304" charset="0"/>
                </a:endParaRPr>
              </a:p>
            </p:txBody>
          </p:sp>
        </mc:Choice>
        <mc:Fallback>
          <p:sp>
            <p:nvSpPr>
              <p:cNvPr id="1038" name="文本框 10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1069" y="4365525"/>
                <a:ext cx="590664" cy="424815"/>
              </a:xfrm>
              <a:prstGeom prst="rect">
                <a:avLst/>
              </a:prstGeom>
              <a:blipFill rotWithShape="1">
                <a:blip r:embed="rId8"/>
                <a:stretch>
                  <a:fillRect l="-94" t="-126" r="6" b="-40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39" name="文本框 1038"/>
              <p:cNvSpPr txBox="1"/>
              <p:nvPr/>
            </p:nvSpPr>
            <p:spPr>
              <a:xfrm>
                <a:off x="2139157" y="5104464"/>
                <a:ext cx="590664" cy="43486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  <m:t>He</m:t>
                          </m:r>
                        </m:e>
                      </m:sPre>
                    </m:oMath>
                  </m:oMathPara>
                </a14:m>
                <a:endParaRPr lang="zh-CN" altLang="en-US" dirty="0"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</mc:Choice>
        <mc:Fallback>
          <p:sp>
            <p:nvSpPr>
              <p:cNvPr id="1039" name="文本框 10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9157" y="5104464"/>
                <a:ext cx="590664" cy="434863"/>
              </a:xfrm>
              <a:prstGeom prst="rect">
                <a:avLst/>
              </a:prstGeom>
              <a:blipFill rotWithShape="1">
                <a:blip r:embed="rId4"/>
                <a:stretch>
                  <a:fillRect l="-81" t="-77" r="100" b="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组合 7"/>
          <p:cNvGrpSpPr/>
          <p:nvPr/>
        </p:nvGrpSpPr>
        <p:grpSpPr>
          <a:xfrm>
            <a:off x="7128831" y="4607526"/>
            <a:ext cx="1451417" cy="1350277"/>
            <a:chOff x="7389228" y="4719273"/>
            <a:chExt cx="1451417" cy="1350277"/>
          </a:xfrm>
        </p:grpSpPr>
        <p:sp>
          <p:nvSpPr>
            <p:cNvPr id="4" name="弧形 3"/>
            <p:cNvSpPr/>
            <p:nvPr/>
          </p:nvSpPr>
          <p:spPr>
            <a:xfrm rot="3123917">
              <a:off x="7377121" y="4731380"/>
              <a:ext cx="1350277" cy="1326064"/>
            </a:xfrm>
            <a:prstGeom prst="arc">
              <a:avLst>
                <a:gd name="adj1" fmla="val 16200000"/>
                <a:gd name="adj2" fmla="val 20592334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7634474" y="4959551"/>
              <a:ext cx="1206171" cy="816984"/>
              <a:chOff x="7634474" y="4959551"/>
              <a:chExt cx="1206171" cy="816984"/>
            </a:xfrm>
          </p:grpSpPr>
          <p:sp>
            <p:nvSpPr>
              <p:cNvPr id="3" name="椭圆 2"/>
              <p:cNvSpPr/>
              <p:nvPr/>
            </p:nvSpPr>
            <p:spPr>
              <a:xfrm>
                <a:off x="7634474" y="4959551"/>
                <a:ext cx="835573" cy="816984"/>
              </a:xfrm>
              <a:prstGeom prst="ellipse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rgbClr val="FF0000"/>
                    </a:solidFill>
                  </a:rPr>
                  <a:t>+2</a:t>
                </a:r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8552946" y="5223338"/>
                <a:ext cx="287699" cy="28941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rgbClr val="FF0000"/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2</a:t>
                </a:r>
                <a:endParaRPr lang="zh-CN" altLang="en-US" dirty="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p:grpSp>
      </p:grpSp>
      <p:sp>
        <p:nvSpPr>
          <p:cNvPr id="10" name="文本框 9"/>
          <p:cNvSpPr txBox="1"/>
          <p:nvPr/>
        </p:nvSpPr>
        <p:spPr>
          <a:xfrm>
            <a:off x="4667676" y="1741364"/>
            <a:ext cx="590664" cy="1031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200000"/>
              </a:lnSpc>
              <a:buNone/>
            </a:pPr>
            <a:r>
              <a:rPr lang="en-US" altLang="zh-CN" sz="3600" b="1" kern="100" dirty="0">
                <a:solidFill>
                  <a:srgbClr val="FF0000"/>
                </a:solidFill>
                <a:effectLst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C</a:t>
            </a:r>
            <a:endParaRPr lang="zh-CN" altLang="en-US" sz="3600" b="1" kern="100" dirty="0">
              <a:solidFill>
                <a:srgbClr val="FF0000"/>
              </a:solidFill>
              <a:effectLst/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63855" y="133985"/>
            <a:ext cx="4091940" cy="92202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indent="0" algn="l" fontAlgn="auto">
              <a:lnSpc>
                <a:spcPct val="150000"/>
              </a:lnSpc>
              <a:buNone/>
            </a:pPr>
            <a:r>
              <a:rPr lang="en-US" sz="3600" b="1" kern="100" dirty="0">
                <a:solidFill>
                  <a:srgbClr val="FF0000"/>
                </a:solidFill>
                <a:effectLst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2025</a:t>
            </a:r>
            <a:r>
              <a:rPr lang="zh-CN" altLang="en-US" sz="3600" b="1" kern="100" dirty="0">
                <a:solidFill>
                  <a:srgbClr val="FF0000"/>
                </a:solidFill>
                <a:effectLst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年江苏高考题</a:t>
            </a:r>
            <a:endParaRPr lang="zh-CN" altLang="en-US" sz="3600" b="1" kern="100" dirty="0">
              <a:solidFill>
                <a:srgbClr val="FF0000"/>
              </a:solidFill>
              <a:effectLst/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00009" y="323122"/>
            <a:ext cx="11693235" cy="2013585"/>
            <a:chOff x="503844" y="-669383"/>
            <a:chExt cx="11693235" cy="2013585"/>
          </a:xfrm>
        </p:grpSpPr>
        <p:sp>
          <p:nvSpPr>
            <p:cNvPr id="5" name="文本框 4"/>
            <p:cNvSpPr txBox="1"/>
            <p:nvPr/>
          </p:nvSpPr>
          <p:spPr>
            <a:xfrm>
              <a:off x="503844" y="-584596"/>
              <a:ext cx="11693235" cy="4603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buNone/>
              </a:pPr>
              <a:endParaRPr lang="zh-CN" altLang="zh-CN" sz="2400" b="1" kern="100" dirty="0">
                <a:effectLst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503844" y="-594620"/>
              <a:ext cx="8968509" cy="11988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0" algn="l" fontAlgn="auto">
                <a:lnSpc>
                  <a:spcPct val="150000"/>
                </a:lnSpc>
                <a:buNone/>
              </a:pPr>
              <a:r>
                <a:rPr lang="en-US" altLang="zh-CN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5. </a:t>
              </a:r>
              <a:r>
                <a:rPr lang="zh-CN" altLang="en-US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下列说法正确的是</a:t>
              </a:r>
              <a:endParaRPr lang="zh-CN" altLang="en-US" sz="2400" b="1" kern="100" dirty="0">
                <a:effectLst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endParaRPr>
            </a:p>
            <a:p>
              <a:pPr indent="0" algn="l" fontAlgn="auto">
                <a:lnSpc>
                  <a:spcPct val="150000"/>
                </a:lnSpc>
                <a:buNone/>
              </a:pPr>
              <a:r>
                <a:rPr lang="en-US" altLang="zh-CN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D. </a:t>
              </a:r>
              <a:r>
                <a:rPr lang="zh-CN" altLang="en-US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题图所示的</a:t>
              </a:r>
              <a:r>
                <a:rPr lang="zh-CN" altLang="en-US" sz="2400" b="1" kern="100" dirty="0">
                  <a:solidFill>
                    <a:srgbClr val="FF0000"/>
                  </a:solidFill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碱基鸟嘌呤</a:t>
              </a:r>
              <a:r>
                <a:rPr lang="zh-CN" altLang="en-US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与</a:t>
              </a:r>
              <a:r>
                <a:rPr lang="zh-CN" altLang="en-US" sz="2400" b="1" kern="100" dirty="0">
                  <a:solidFill>
                    <a:srgbClr val="FF0000"/>
                  </a:solidFill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胞嘧啶</a:t>
              </a:r>
              <a:r>
                <a:rPr lang="zh-CN" altLang="en-US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通过</a:t>
              </a:r>
              <a:r>
                <a:rPr lang="zh-CN" altLang="en-US" sz="2400" b="1" kern="100" dirty="0">
                  <a:solidFill>
                    <a:srgbClr val="FF0000"/>
                  </a:solidFill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氢键</a:t>
              </a:r>
              <a:r>
                <a:rPr lang="zh-CN" altLang="en-US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互补配对</a:t>
              </a:r>
              <a:endParaRPr lang="zh-CN" altLang="en-US" sz="2400" b="1" kern="100" dirty="0">
                <a:effectLst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endParaRPr>
            </a:p>
          </p:txBody>
        </p:sp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168712" y="-669383"/>
              <a:ext cx="3806825" cy="2013585"/>
            </a:xfrm>
            <a:prstGeom prst="rect">
              <a:avLst/>
            </a:prstGeom>
          </p:spPr>
        </p:pic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50" y="2129790"/>
            <a:ext cx="4785995" cy="38614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rcRect l="45852" t="33118" b="6555"/>
          <a:stretch>
            <a:fillRect/>
          </a:stretch>
        </p:blipFill>
        <p:spPr>
          <a:xfrm>
            <a:off x="5862320" y="2499995"/>
            <a:ext cx="5909310" cy="3274695"/>
          </a:xfrm>
          <a:prstGeom prst="rect">
            <a:avLst/>
          </a:prstGeom>
        </p:spPr>
      </p:pic>
      <p:cxnSp>
        <p:nvCxnSpPr>
          <p:cNvPr id="48" name="直接箭头连接符 47"/>
          <p:cNvCxnSpPr/>
          <p:nvPr/>
        </p:nvCxnSpPr>
        <p:spPr>
          <a:xfrm flipH="1">
            <a:off x="7258050" y="4082415"/>
            <a:ext cx="2122805" cy="1434465"/>
          </a:xfrm>
          <a:prstGeom prst="straightConnector1">
            <a:avLst/>
          </a:prstGeom>
          <a:ln w="603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圆角矩形 27"/>
          <p:cNvSpPr/>
          <p:nvPr/>
        </p:nvSpPr>
        <p:spPr>
          <a:xfrm>
            <a:off x="2164715" y="3731895"/>
            <a:ext cx="1533525" cy="1517650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占位符 6"/>
          <p:cNvSpPr txBox="1"/>
          <p:nvPr/>
        </p:nvSpPr>
        <p:spPr>
          <a:xfrm>
            <a:off x="3908425" y="5937885"/>
            <a:ext cx="3263900" cy="683895"/>
          </a:xfrm>
          <a:prstGeom prst="rect">
            <a:avLst/>
          </a:prstGeom>
        </p:spPr>
        <p:txBody>
          <a:bodyPr wrap="square" lIns="76800" tIns="38400" rIns="76800" bIns="38400">
            <a:noAutofit/>
          </a:bodyPr>
          <a:lstStyle>
            <a:defPPr>
              <a:defRPr lang="zh-CN"/>
            </a:defPPr>
            <a:lvl1pPr marL="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835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435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35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927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87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47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705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sz="28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lt"/>
              </a:rPr>
              <a:t>人教版选择性必修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lt"/>
              </a:rPr>
              <a:t>3</a:t>
            </a:r>
            <a:endParaRPr lang="en-US" altLang="zh-CN" sz="2800" b="1">
              <a:solidFill>
                <a:srgbClr val="FF0000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565525" y="133985"/>
            <a:ext cx="4091940" cy="92202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indent="0" algn="l" fontAlgn="auto">
              <a:lnSpc>
                <a:spcPct val="150000"/>
              </a:lnSpc>
              <a:buNone/>
            </a:pPr>
            <a:r>
              <a:rPr lang="en-US" sz="3600" b="1" kern="100" dirty="0">
                <a:solidFill>
                  <a:srgbClr val="FF0000"/>
                </a:solidFill>
                <a:effectLst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2025</a:t>
            </a:r>
            <a:r>
              <a:rPr lang="zh-CN" altLang="en-US" sz="3600" b="1" kern="100" dirty="0">
                <a:solidFill>
                  <a:srgbClr val="FF0000"/>
                </a:solidFill>
                <a:effectLst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年江苏高考题</a:t>
            </a:r>
            <a:endParaRPr lang="zh-CN" altLang="en-US" sz="3600" b="1" kern="100" dirty="0">
              <a:solidFill>
                <a:srgbClr val="FF0000"/>
              </a:solidFill>
              <a:effectLst/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000574" y="634842"/>
            <a:ext cx="9468885" cy="4809131"/>
            <a:chOff x="1000574" y="1238092"/>
            <a:chExt cx="9468885" cy="4809131"/>
          </a:xfrm>
        </p:grpSpPr>
        <p:sp>
          <p:nvSpPr>
            <p:cNvPr id="2" name="矩形 1"/>
            <p:cNvSpPr>
              <a:spLocks noChangeArrowheads="1"/>
            </p:cNvSpPr>
            <p:nvPr/>
          </p:nvSpPr>
          <p:spPr bwMode="auto">
            <a:xfrm>
              <a:off x="1000574" y="1238092"/>
              <a:ext cx="9468885" cy="1888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0" tIns="45715" rIns="91430" bIns="45715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9pPr>
            </a:lstStyle>
            <a:p>
              <a:pPr marL="0" indent="0">
                <a:lnSpc>
                  <a:spcPct val="120000"/>
                </a:lnSpc>
              </a:pPr>
              <a:r>
                <a:rPr lang="zh-CN" altLang="en-US" sz="3600" b="1" dirty="0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已知</a:t>
              </a:r>
              <a:r>
                <a:rPr lang="zh-CN" altLang="en-US" sz="3200" b="1" dirty="0">
                  <a:latin typeface="微软雅黑" panose="020B0503020204020204" charset="-122"/>
                  <a:ea typeface="微软雅黑" panose="020B0503020204020204" charset="-122"/>
                </a:rPr>
                <a:t>两分子尿素通过羰基氧原子与氨基上的</a:t>
              </a:r>
              <a:r>
                <a:rPr lang="en-US" altLang="zh-CN" sz="3200" b="1" dirty="0">
                  <a:latin typeface="微软雅黑" panose="020B0503020204020204" charset="-122"/>
                  <a:ea typeface="微软雅黑" panose="020B0503020204020204" charset="-122"/>
                </a:rPr>
                <a:t>H</a:t>
              </a:r>
              <a:r>
                <a:rPr lang="zh-CN" altLang="en-US" sz="3200" b="1" dirty="0">
                  <a:latin typeface="微软雅黑" panose="020B0503020204020204" charset="-122"/>
                  <a:ea typeface="微软雅黑" panose="020B0503020204020204" charset="-122"/>
                </a:rPr>
                <a:t>形成分子间氢键，得到具有</a:t>
              </a:r>
              <a:r>
                <a:rPr lang="zh-CN" altLang="en-US" sz="32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八元环</a:t>
              </a:r>
              <a:r>
                <a:rPr lang="zh-CN" altLang="en-US" sz="3200" b="1" dirty="0">
                  <a:latin typeface="微软雅黑" panose="020B0503020204020204" charset="-122"/>
                  <a:ea typeface="微软雅黑" panose="020B0503020204020204" charset="-122"/>
                </a:rPr>
                <a:t>的</a:t>
              </a:r>
              <a:r>
                <a:rPr lang="zh-CN" altLang="en-US" sz="32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二聚</a:t>
              </a:r>
              <a:r>
                <a:rPr lang="zh-CN" altLang="en-US" sz="3200" b="1" dirty="0">
                  <a:latin typeface="微软雅黑" panose="020B0503020204020204" charset="-122"/>
                  <a:ea typeface="微软雅黑" panose="020B0503020204020204" charset="-122"/>
                </a:rPr>
                <a:t>分子。请画出该二聚分子的结构式。</a:t>
              </a:r>
              <a:endParaRPr lang="zh-CN" altLang="zh-CN" sz="3200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3" name="图片 2" descr="图表, 气泡图&#10;&#10;描述已自动生成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7" t="15945" r="31398" b="31546"/>
            <a:stretch>
              <a:fillRect/>
            </a:stretch>
          </p:blipFill>
          <p:spPr>
            <a:xfrm>
              <a:off x="1269022" y="3429000"/>
              <a:ext cx="3139126" cy="2618223"/>
            </a:xfrm>
            <a:prstGeom prst="rect">
              <a:avLst/>
            </a:prstGeom>
          </p:spPr>
        </p:pic>
      </p:grpSp>
      <p:pic>
        <p:nvPicPr>
          <p:cNvPr id="7" name="图片 6" descr="墙上的钟表&#10;&#10;低可信度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938" y="2480140"/>
            <a:ext cx="4696521" cy="2963456"/>
          </a:xfrm>
          <a:prstGeom prst="rect">
            <a:avLst/>
          </a:prstGeom>
          <a:ln w="50800">
            <a:solidFill>
              <a:srgbClr val="FF00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23240" y="829714"/>
            <a:ext cx="10389870" cy="3230245"/>
            <a:chOff x="1" y="0"/>
            <a:chExt cx="10389870" cy="3230245"/>
          </a:xfrm>
        </p:grpSpPr>
        <p:sp>
          <p:nvSpPr>
            <p:cNvPr id="4" name="文本框 3"/>
            <p:cNvSpPr txBox="1"/>
            <p:nvPr/>
          </p:nvSpPr>
          <p:spPr>
            <a:xfrm>
              <a:off x="1" y="0"/>
              <a:ext cx="10389870" cy="32302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ct val="200000"/>
                </a:lnSpc>
              </a:pPr>
              <a:r>
                <a:rPr lang="en-US" altLang="zh-CN" sz="2400" b="1" kern="100" dirty="0">
                  <a:latin typeface="Times New Roman" panose="02020603050405020304" charset="0"/>
                  <a:ea typeface="华文宋体" panose="02010600040101010101" pitchFamily="2" charset="-122"/>
                  <a:cs typeface="宋体" panose="02010600030101010101" pitchFamily="2" charset="-122"/>
                </a:rPr>
                <a:t>     </a:t>
              </a:r>
              <a:r>
                <a:rPr lang="en-US" altLang="zh-CN" sz="2400" b="1" kern="100" dirty="0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(2)</a:t>
              </a:r>
              <a:r>
                <a:rPr lang="zh-CN" altLang="en-US" sz="2400" b="1" kern="100" dirty="0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合成气经“变换”“脱碳”获得纯</a:t>
              </a:r>
              <a:r>
                <a:rPr lang="en-US" altLang="zh-CN" sz="2400" b="1" kern="100" dirty="0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H</a:t>
              </a:r>
              <a:r>
                <a:rPr lang="en-US" altLang="zh-CN" sz="2400" b="1" kern="100" baseline="-25000" dirty="0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2</a:t>
              </a:r>
              <a:r>
                <a:rPr lang="zh-CN" altLang="en-US" sz="2400" b="1" kern="100" dirty="0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。       </a:t>
              </a:r>
              <a:endParaRPr lang="zh-CN" altLang="en-US" sz="2400" b="1" kern="1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endParaRPr>
            </a:p>
            <a:p>
              <a:pPr algn="ctr">
                <a:lnSpc>
                  <a:spcPct val="200000"/>
                </a:lnSpc>
              </a:pPr>
              <a:r>
                <a:rPr lang="en-US" altLang="zh-CN" sz="2400" b="1" kern="100" dirty="0">
                  <a:latin typeface="Times New Roman" panose="02020603050405020304" charset="0"/>
                  <a:ea typeface="华文宋体" panose="02010600040101010101" pitchFamily="2" charset="-122"/>
                  <a:cs typeface="宋体" panose="02010600030101010101" pitchFamily="2" charset="-122"/>
                </a:rPr>
                <a:t>CO(g)</a:t>
              </a:r>
              <a:r>
                <a:rPr lang="zh-CN" altLang="en-US" sz="2400" b="1" kern="100" dirty="0">
                  <a:latin typeface="Times New Roman" panose="02020603050405020304" charset="0"/>
                  <a:ea typeface="华文宋体" panose="02010600040101010101" pitchFamily="2" charset="-122"/>
                  <a:cs typeface="宋体" panose="02010600030101010101" pitchFamily="2" charset="-122"/>
                </a:rPr>
                <a:t>＋</a:t>
              </a:r>
              <a:r>
                <a:rPr lang="en-US" altLang="zh-CN" sz="2400" b="1" kern="100" dirty="0">
                  <a:latin typeface="Times New Roman" panose="02020603050405020304" charset="0"/>
                  <a:ea typeface="华文宋体" panose="02010600040101010101" pitchFamily="2" charset="-122"/>
                  <a:cs typeface="宋体" panose="02010600030101010101" pitchFamily="2" charset="-122"/>
                </a:rPr>
                <a:t>H</a:t>
              </a:r>
              <a:r>
                <a:rPr lang="en-US" altLang="zh-CN" sz="2400" b="1" kern="100" baseline="-25000" dirty="0">
                  <a:latin typeface="Times New Roman" panose="02020603050405020304" charset="0"/>
                  <a:ea typeface="华文宋体" panose="02010600040101010101" pitchFamily="2" charset="-122"/>
                  <a:cs typeface="宋体" panose="02010600030101010101" pitchFamily="2" charset="-122"/>
                </a:rPr>
                <a:t>2</a:t>
              </a:r>
              <a:r>
                <a:rPr lang="en-US" altLang="zh-CN" sz="2400" b="1" kern="100" dirty="0">
                  <a:latin typeface="Times New Roman" panose="02020603050405020304" charset="0"/>
                  <a:ea typeface="华文宋体" panose="02010600040101010101" pitchFamily="2" charset="-122"/>
                  <a:cs typeface="宋体" panose="02010600030101010101" pitchFamily="2" charset="-122"/>
                </a:rPr>
                <a:t>O(g)                     CO</a:t>
              </a:r>
              <a:r>
                <a:rPr lang="en-US" altLang="zh-CN" sz="2400" b="1" kern="100" baseline="-25000" dirty="0">
                  <a:latin typeface="Times New Roman" panose="02020603050405020304" charset="0"/>
                  <a:ea typeface="华文宋体" panose="02010600040101010101" pitchFamily="2" charset="-122"/>
                  <a:cs typeface="宋体" panose="02010600030101010101" pitchFamily="2" charset="-122"/>
                </a:rPr>
                <a:t>2</a:t>
              </a:r>
              <a:r>
                <a:rPr lang="en-US" altLang="zh-CN" sz="2400" b="1" kern="100" dirty="0">
                  <a:latin typeface="Times New Roman" panose="02020603050405020304" charset="0"/>
                  <a:ea typeface="华文宋体" panose="02010600040101010101" pitchFamily="2" charset="-122"/>
                  <a:cs typeface="宋体" panose="02010600030101010101" pitchFamily="2" charset="-122"/>
                </a:rPr>
                <a:t>(g)</a:t>
              </a:r>
              <a:r>
                <a:rPr lang="zh-CN" altLang="en-US" sz="2400" b="1" kern="100" dirty="0">
                  <a:latin typeface="Times New Roman" panose="02020603050405020304" charset="0"/>
                  <a:ea typeface="华文宋体" panose="02010600040101010101" pitchFamily="2" charset="-122"/>
                  <a:cs typeface="宋体" panose="02010600030101010101" pitchFamily="2" charset="-122"/>
                </a:rPr>
                <a:t>＋</a:t>
              </a:r>
              <a:r>
                <a:rPr lang="en-US" altLang="zh-CN" sz="2400" b="1" kern="100" dirty="0">
                  <a:latin typeface="Times New Roman" panose="02020603050405020304" charset="0"/>
                  <a:ea typeface="华文宋体" panose="02010600040101010101" pitchFamily="2" charset="-122"/>
                  <a:cs typeface="宋体" panose="02010600030101010101" pitchFamily="2" charset="-122"/>
                </a:rPr>
                <a:t>2H</a:t>
              </a:r>
              <a:r>
                <a:rPr lang="en-US" altLang="zh-CN" sz="2400" b="1" kern="100" baseline="-25000" dirty="0">
                  <a:latin typeface="Times New Roman" panose="02020603050405020304" charset="0"/>
                  <a:ea typeface="华文宋体" panose="02010600040101010101" pitchFamily="2" charset="-122"/>
                  <a:cs typeface="宋体" panose="02010600030101010101" pitchFamily="2" charset="-122"/>
                </a:rPr>
                <a:t>2</a:t>
              </a:r>
              <a:r>
                <a:rPr lang="en-US" altLang="zh-CN" sz="2400" b="1" kern="100" dirty="0">
                  <a:latin typeface="Times New Roman" panose="02020603050405020304" charset="0"/>
                  <a:ea typeface="华文宋体" panose="02010600040101010101" pitchFamily="2" charset="-122"/>
                  <a:cs typeface="宋体" panose="02010600030101010101" pitchFamily="2" charset="-122"/>
                </a:rPr>
                <a:t>(g)   ΔH</a:t>
              </a:r>
              <a:r>
                <a:rPr lang="zh-CN" altLang="en-US" sz="2400" b="1" kern="100" dirty="0">
                  <a:latin typeface="Times New Roman" panose="02020603050405020304" charset="0"/>
                  <a:ea typeface="华文宋体" panose="02010600040101010101" pitchFamily="2" charset="-122"/>
                  <a:cs typeface="宋体" panose="02010600030101010101" pitchFamily="2" charset="-122"/>
                </a:rPr>
                <a:t>＜</a:t>
              </a:r>
              <a:r>
                <a:rPr lang="en-US" altLang="zh-CN" sz="2400" b="1" kern="100" dirty="0">
                  <a:latin typeface="Times New Roman" panose="02020603050405020304" charset="0"/>
                  <a:ea typeface="华文宋体" panose="02010600040101010101" pitchFamily="2" charset="-122"/>
                  <a:cs typeface="宋体" panose="02010600030101010101" pitchFamily="2" charset="-122"/>
                </a:rPr>
                <a:t>0</a:t>
              </a:r>
              <a:endParaRPr lang="en-US" altLang="zh-CN" sz="2400" b="1" kern="100" dirty="0">
                <a:latin typeface="Times New Roman" panose="02020603050405020304" charset="0"/>
                <a:ea typeface="华文宋体" panose="02010600040101010101" pitchFamily="2" charset="-122"/>
                <a:cs typeface="宋体" panose="02010600030101010101" pitchFamily="2" charset="-122"/>
              </a:endParaRPr>
            </a:p>
            <a:p>
              <a:pPr indent="0" fontAlgn="auto">
                <a:lnSpc>
                  <a:spcPct val="150000"/>
                </a:lnSpc>
              </a:pPr>
              <a:r>
                <a:rPr lang="en-US" altLang="zh-CN" sz="2400" b="1" kern="100" dirty="0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①</a:t>
              </a:r>
              <a:r>
                <a:rPr lang="zh-CN" altLang="en-US" sz="2400" b="1" kern="100" dirty="0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合成气变换。向绝热反应器中通入</a:t>
              </a:r>
              <a:r>
                <a:rPr lang="en-US" altLang="zh-CN" sz="2400" b="1" kern="100" dirty="0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CO</a:t>
              </a:r>
              <a:r>
                <a:rPr lang="zh-CN" altLang="en-US" sz="2400" b="1" kern="100" dirty="0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、</a:t>
              </a:r>
              <a:r>
                <a:rPr lang="en-US" altLang="zh-CN" sz="2400" b="1" kern="100" dirty="0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H</a:t>
              </a:r>
              <a:r>
                <a:rPr lang="en-US" altLang="zh-CN" sz="2400" b="1" kern="100" baseline="-25000" dirty="0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2</a:t>
              </a:r>
              <a:r>
                <a:rPr lang="zh-CN" altLang="en-US" sz="2400" b="1" kern="100" dirty="0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和过量的</a:t>
              </a:r>
              <a:r>
                <a:rPr lang="en-US" altLang="zh-CN" sz="2400" b="1" kern="100" dirty="0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H</a:t>
              </a:r>
              <a:r>
                <a:rPr lang="en-US" altLang="zh-CN" sz="2400" b="1" kern="100" baseline="-25000" dirty="0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2</a:t>
              </a:r>
              <a:r>
                <a:rPr lang="en-US" altLang="zh-CN" sz="2400" b="1" kern="100" dirty="0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O(g)</a:t>
              </a:r>
              <a:r>
                <a:rPr lang="zh-CN" altLang="en-US" sz="2400" b="1" kern="100" dirty="0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：</a:t>
              </a:r>
              <a:endParaRPr lang="zh-CN" altLang="en-US" sz="2400" b="1" kern="1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endParaRPr>
            </a:p>
            <a:p>
              <a:pPr indent="0" fontAlgn="auto">
                <a:lnSpc>
                  <a:spcPct val="150000"/>
                </a:lnSpc>
              </a:pPr>
              <a:r>
                <a:rPr lang="en-US" altLang="zh-CN" sz="2400" b="1" kern="100" dirty="0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  </a:t>
              </a:r>
              <a:r>
                <a:rPr lang="zh-CN" altLang="en-US" sz="2400" b="1" kern="100" dirty="0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催化作用受接触面积和</a:t>
              </a:r>
              <a:r>
                <a:rPr lang="zh-CN" altLang="en-US" sz="2400" b="1" kern="100" dirty="0">
                  <a:solidFill>
                    <a:srgbClr val="FF0000"/>
                  </a:solidFill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温度</a:t>
              </a:r>
              <a:r>
                <a:rPr lang="zh-CN" altLang="en-US" sz="2400" b="1" kern="100" dirty="0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等因素影响，</a:t>
              </a:r>
              <a:r>
                <a:rPr lang="en-US" altLang="zh-CN" sz="2400" b="1" kern="100" dirty="0">
                  <a:solidFill>
                    <a:srgbClr val="FF0000"/>
                  </a:solidFill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H</a:t>
              </a:r>
              <a:r>
                <a:rPr lang="en-US" altLang="zh-CN" sz="2400" b="1" kern="100" baseline="-25000" dirty="0">
                  <a:solidFill>
                    <a:srgbClr val="FF0000"/>
                  </a:solidFill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2</a:t>
              </a:r>
              <a:r>
                <a:rPr lang="en-US" altLang="zh-CN" sz="2400" b="1" kern="100" dirty="0">
                  <a:solidFill>
                    <a:srgbClr val="FF0000"/>
                  </a:solidFill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O(g)</a:t>
              </a:r>
              <a:r>
                <a:rPr lang="zh-CN" altLang="en-US" sz="2400" b="1" kern="100" dirty="0">
                  <a:solidFill>
                    <a:srgbClr val="FF0000"/>
                  </a:solidFill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的比热容较大</a:t>
              </a:r>
              <a:r>
                <a:rPr lang="zh-CN" altLang="en-US" sz="2400" b="1" kern="100" dirty="0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。</a:t>
              </a:r>
              <a:r>
                <a:rPr lang="en-US" altLang="zh-CN" sz="2400" b="1" kern="100" dirty="0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H</a:t>
              </a:r>
              <a:r>
                <a:rPr lang="en-US" altLang="zh-CN" sz="2400" b="1" kern="100" baseline="-25000" dirty="0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2</a:t>
              </a:r>
              <a:r>
                <a:rPr lang="en-US" altLang="zh-CN" sz="2400" b="1" kern="100" dirty="0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O(g)</a:t>
              </a:r>
              <a:endParaRPr lang="en-US" altLang="zh-CN" sz="2400" b="1" kern="1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endParaRPr>
            </a:p>
            <a:p>
              <a:pPr indent="0" fontAlgn="auto">
                <a:lnSpc>
                  <a:spcPct val="150000"/>
                </a:lnSpc>
              </a:pPr>
              <a:r>
                <a:rPr lang="en-US" altLang="zh-CN" sz="2400" b="1" kern="100" dirty="0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  </a:t>
              </a:r>
              <a:r>
                <a:rPr lang="zh-CN" altLang="en-US" sz="2400" b="1" kern="100" dirty="0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过量能有效防止催化剂活性下降，其原因有 </a:t>
              </a:r>
              <a:r>
                <a:rPr lang="zh-CN" altLang="en-US" sz="2400" b="1" u="sng" kern="100" dirty="0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                  </a:t>
              </a:r>
              <a:r>
                <a:rPr lang="zh-CN" altLang="en-US" sz="2400" b="1" kern="100" dirty="0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 。</a:t>
              </a:r>
              <a:endParaRPr lang="zh-CN" altLang="en-US" sz="2400" b="1" kern="1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035086" y="919083"/>
              <a:ext cx="1209725" cy="604863"/>
            </a:xfrm>
            <a:prstGeom prst="rect">
              <a:avLst/>
            </a:prstGeom>
          </p:spPr>
        </p:pic>
      </p:grpSp>
      <p:sp>
        <p:nvSpPr>
          <p:cNvPr id="8" name="文本框 7"/>
          <p:cNvSpPr txBox="1"/>
          <p:nvPr/>
        </p:nvSpPr>
        <p:spPr>
          <a:xfrm>
            <a:off x="285115" y="0"/>
            <a:ext cx="10104582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17. </a:t>
            </a:r>
            <a:r>
              <a:rPr kumimoji="0" lang="zh-CN" altLang="en-US" sz="2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合成气</a:t>
            </a:r>
            <a:r>
              <a:rPr kumimoji="0" lang="en-US" altLang="zh-CN" sz="2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(CO</a:t>
            </a:r>
            <a:r>
              <a:rPr kumimoji="0" lang="zh-CN" altLang="en-US" sz="2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和</a:t>
            </a:r>
            <a:r>
              <a:rPr kumimoji="0" lang="en-US" altLang="zh-CN" sz="2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H</a:t>
            </a:r>
            <a:r>
              <a:rPr kumimoji="0" lang="en-US" altLang="zh-CN" sz="2400" b="1" i="0" u="none" strike="noStrike" kern="1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2</a:t>
            </a:r>
            <a:r>
              <a:rPr kumimoji="0" lang="en-US" altLang="zh-CN" sz="2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)</a:t>
            </a:r>
            <a:r>
              <a:rPr kumimoji="0" lang="zh-CN" altLang="en-US" sz="2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是重要的工业原料气。</a:t>
            </a:r>
            <a:endParaRPr kumimoji="0" lang="zh-CN" altLang="en-US" sz="24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560728" y="4221824"/>
            <a:ext cx="9070544" cy="1753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kern="1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该反应为</a:t>
            </a:r>
            <a:r>
              <a:rPr lang="zh-CN" altLang="en-US" sz="2400" b="1" kern="1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放热反应</a:t>
            </a:r>
            <a:r>
              <a:rPr lang="zh-CN" altLang="en-US" sz="2400" b="1" kern="1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，在绝热容器中进行，</a:t>
            </a:r>
            <a:r>
              <a:rPr lang="en-US" altLang="zh-CN" sz="2400" b="1" kern="1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</a:t>
            </a:r>
            <a:r>
              <a:rPr lang="en-US" altLang="zh-CN" sz="2400" b="1" kern="100" baseline="-250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en-US" altLang="zh-CN" sz="2400" b="1" kern="1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O(g)</a:t>
            </a:r>
            <a:r>
              <a:rPr lang="zh-CN" altLang="en-US" sz="2400" b="1" kern="1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的比热容较大，则体系温度变化较小，</a:t>
            </a:r>
            <a:r>
              <a:rPr lang="zh-CN" altLang="en-US" sz="2400" b="1" kern="1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催化剂活性受温度影响</a:t>
            </a:r>
            <a:r>
              <a:rPr lang="zh-CN" altLang="en-US" sz="2400" b="1" kern="1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endParaRPr lang="zh-CN" altLang="en-US" sz="2400" b="1" kern="1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kern="1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</a:t>
            </a:r>
            <a:r>
              <a:rPr lang="en-US" altLang="zh-CN" sz="2400" b="1" kern="100" baseline="-250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en-US" altLang="zh-CN" sz="2400" b="1" kern="1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O(g)</a:t>
            </a:r>
            <a:r>
              <a:rPr lang="zh-CN" altLang="en-US" sz="2400" b="1" kern="1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过量可有效防止催化剂活性下降。</a:t>
            </a:r>
            <a:endParaRPr lang="zh-CN" altLang="en-US" baseline="-25000" dirty="0"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485380" y="325755"/>
            <a:ext cx="4091940" cy="92202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indent="0" algn="l" fontAlgn="auto">
              <a:lnSpc>
                <a:spcPct val="150000"/>
              </a:lnSpc>
              <a:buNone/>
            </a:pPr>
            <a:r>
              <a:rPr lang="en-US" sz="3600" b="1" kern="100" dirty="0">
                <a:solidFill>
                  <a:srgbClr val="FF0000"/>
                </a:solidFill>
                <a:effectLst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2025</a:t>
            </a:r>
            <a:r>
              <a:rPr lang="zh-CN" altLang="en-US" sz="3600" b="1" kern="100" dirty="0">
                <a:solidFill>
                  <a:srgbClr val="FF0000"/>
                </a:solidFill>
                <a:effectLst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年江苏高考题</a:t>
            </a:r>
            <a:endParaRPr lang="zh-CN" altLang="en-US" sz="3600" b="1" kern="100" dirty="0">
              <a:solidFill>
                <a:srgbClr val="FF0000"/>
              </a:solidFill>
              <a:effectLst/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7905" y="1159510"/>
            <a:ext cx="8954770" cy="521843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656830" y="76200"/>
            <a:ext cx="4091940" cy="92202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indent="0" algn="l" fontAlgn="auto">
              <a:lnSpc>
                <a:spcPct val="150000"/>
              </a:lnSpc>
              <a:buNone/>
            </a:pPr>
            <a:r>
              <a:rPr lang="en-US" sz="3600" b="1" kern="100" dirty="0">
                <a:solidFill>
                  <a:srgbClr val="FF0000"/>
                </a:solidFill>
                <a:effectLst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2023</a:t>
            </a:r>
            <a:r>
              <a:rPr lang="zh-CN" altLang="en-US" sz="3600" b="1" kern="100" dirty="0">
                <a:solidFill>
                  <a:srgbClr val="FF0000"/>
                </a:solidFill>
                <a:effectLst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年江苏高考题</a:t>
            </a:r>
            <a:endParaRPr lang="zh-CN" altLang="en-US" sz="3600" b="1" kern="100" dirty="0">
              <a:solidFill>
                <a:srgbClr val="FF0000"/>
              </a:solidFill>
              <a:effectLst/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/>
        </p:nvSpPr>
        <p:spPr>
          <a:xfrm>
            <a:off x="5322974" y="3216559"/>
            <a:ext cx="1602203" cy="901132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2025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江苏</a:t>
            </a:r>
            <a:endParaRPr lang="en-US" altLang="zh-CN" sz="2000" dirty="0">
              <a:latin typeface="黑体" panose="02010609060101010101" charset="-122"/>
              <a:ea typeface="黑体" panose="02010609060101010101" charset="-122"/>
            </a:endParaRPr>
          </a:p>
          <a:p>
            <a:pPr algn="ctr"/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高考化学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矩形: 圆角 2"/>
          <p:cNvSpPr/>
          <p:nvPr/>
        </p:nvSpPr>
        <p:spPr>
          <a:xfrm>
            <a:off x="3773408" y="1378370"/>
            <a:ext cx="1267828" cy="75799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选择题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矩形: 圆角 3"/>
          <p:cNvSpPr/>
          <p:nvPr/>
        </p:nvSpPr>
        <p:spPr>
          <a:xfrm>
            <a:off x="3773408" y="2317088"/>
            <a:ext cx="1267828" cy="75799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14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题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矩形: 圆角 4"/>
          <p:cNvSpPr/>
          <p:nvPr/>
        </p:nvSpPr>
        <p:spPr>
          <a:xfrm>
            <a:off x="3773408" y="3291640"/>
            <a:ext cx="1267828" cy="75799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15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题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矩形: 圆角 5"/>
          <p:cNvSpPr/>
          <p:nvPr/>
        </p:nvSpPr>
        <p:spPr>
          <a:xfrm>
            <a:off x="3773407" y="4230358"/>
            <a:ext cx="1267828" cy="75799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16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题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矩形: 圆角 6"/>
          <p:cNvSpPr/>
          <p:nvPr/>
        </p:nvSpPr>
        <p:spPr>
          <a:xfrm>
            <a:off x="3773407" y="5256800"/>
            <a:ext cx="1267828" cy="75799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17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题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7206915" y="2318593"/>
            <a:ext cx="1211676" cy="75799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14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题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9" name="矩形: 圆角 8"/>
          <p:cNvSpPr/>
          <p:nvPr/>
        </p:nvSpPr>
        <p:spPr>
          <a:xfrm>
            <a:off x="7206915" y="3291640"/>
            <a:ext cx="1211676" cy="75799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15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题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" name="矩形: 圆角 9"/>
          <p:cNvSpPr/>
          <p:nvPr/>
        </p:nvSpPr>
        <p:spPr>
          <a:xfrm>
            <a:off x="7206915" y="4230358"/>
            <a:ext cx="1211676" cy="75799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16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题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" name="矩形: 圆角 10"/>
          <p:cNvSpPr/>
          <p:nvPr/>
        </p:nvSpPr>
        <p:spPr>
          <a:xfrm>
            <a:off x="7206915" y="5256800"/>
            <a:ext cx="1211676" cy="75799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17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题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2" name="矩形: 圆角 11"/>
          <p:cNvSpPr/>
          <p:nvPr/>
        </p:nvSpPr>
        <p:spPr>
          <a:xfrm>
            <a:off x="7206915" y="1378370"/>
            <a:ext cx="1211676" cy="75799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选择题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13" name="连接符: 曲线 12"/>
          <p:cNvCxnSpPr>
            <a:stCxn id="2" idx="1"/>
            <a:endCxn id="3" idx="3"/>
          </p:cNvCxnSpPr>
          <p:nvPr/>
        </p:nvCxnSpPr>
        <p:spPr>
          <a:xfrm rot="10800000">
            <a:off x="5041236" y="1757365"/>
            <a:ext cx="281738" cy="1909760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连接符: 曲线 13"/>
          <p:cNvCxnSpPr>
            <a:stCxn id="2" idx="3"/>
            <a:endCxn id="12" idx="1"/>
          </p:cNvCxnSpPr>
          <p:nvPr/>
        </p:nvCxnSpPr>
        <p:spPr>
          <a:xfrm flipV="1">
            <a:off x="6925177" y="1757365"/>
            <a:ext cx="281738" cy="1909760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连接符: 曲线 14"/>
          <p:cNvCxnSpPr>
            <a:stCxn id="2" idx="3"/>
            <a:endCxn id="8" idx="1"/>
          </p:cNvCxnSpPr>
          <p:nvPr/>
        </p:nvCxnSpPr>
        <p:spPr>
          <a:xfrm flipV="1">
            <a:off x="6925177" y="2697588"/>
            <a:ext cx="281738" cy="969537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连接符: 曲线 15"/>
          <p:cNvCxnSpPr>
            <a:stCxn id="2" idx="1"/>
            <a:endCxn id="4" idx="3"/>
          </p:cNvCxnSpPr>
          <p:nvPr/>
        </p:nvCxnSpPr>
        <p:spPr>
          <a:xfrm rot="10800000">
            <a:off x="5041236" y="2696083"/>
            <a:ext cx="281738" cy="971042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连接符: 曲线 16"/>
          <p:cNvCxnSpPr>
            <a:stCxn id="2" idx="1"/>
            <a:endCxn id="5" idx="3"/>
          </p:cNvCxnSpPr>
          <p:nvPr/>
        </p:nvCxnSpPr>
        <p:spPr>
          <a:xfrm rot="10800000" flipV="1">
            <a:off x="5041236" y="3667125"/>
            <a:ext cx="281738" cy="3510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连接符: 曲线 17"/>
          <p:cNvCxnSpPr>
            <a:stCxn id="2" idx="3"/>
            <a:endCxn id="9" idx="1"/>
          </p:cNvCxnSpPr>
          <p:nvPr/>
        </p:nvCxnSpPr>
        <p:spPr>
          <a:xfrm>
            <a:off x="6925177" y="3667125"/>
            <a:ext cx="281738" cy="3510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连接符: 曲线 18"/>
          <p:cNvCxnSpPr>
            <a:endCxn id="6" idx="3"/>
          </p:cNvCxnSpPr>
          <p:nvPr/>
        </p:nvCxnSpPr>
        <p:spPr>
          <a:xfrm rot="10800000" flipV="1">
            <a:off x="5041235" y="4027069"/>
            <a:ext cx="229104" cy="582283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连接符: 曲线 19"/>
          <p:cNvCxnSpPr>
            <a:stCxn id="2" idx="3"/>
            <a:endCxn id="10" idx="1"/>
          </p:cNvCxnSpPr>
          <p:nvPr/>
        </p:nvCxnSpPr>
        <p:spPr>
          <a:xfrm>
            <a:off x="6925177" y="3667125"/>
            <a:ext cx="281738" cy="942228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连接符: 曲线 20"/>
          <p:cNvCxnSpPr>
            <a:stCxn id="2" idx="3"/>
            <a:endCxn id="11" idx="1"/>
          </p:cNvCxnSpPr>
          <p:nvPr/>
        </p:nvCxnSpPr>
        <p:spPr>
          <a:xfrm>
            <a:off x="6925177" y="3667125"/>
            <a:ext cx="281738" cy="1968670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连接符: 曲线 21"/>
          <p:cNvCxnSpPr>
            <a:stCxn id="2" idx="1"/>
            <a:endCxn id="7" idx="3"/>
          </p:cNvCxnSpPr>
          <p:nvPr/>
        </p:nvCxnSpPr>
        <p:spPr>
          <a:xfrm rot="10800000" flipV="1">
            <a:off x="5041236" y="3667125"/>
            <a:ext cx="281739" cy="1968670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矩形: 圆角 22"/>
          <p:cNvSpPr/>
          <p:nvPr/>
        </p:nvSpPr>
        <p:spPr>
          <a:xfrm>
            <a:off x="26319" y="1377371"/>
            <a:ext cx="3582783" cy="75799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12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13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题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4" name="矩形: 圆角 23"/>
          <p:cNvSpPr/>
          <p:nvPr/>
        </p:nvSpPr>
        <p:spPr>
          <a:xfrm>
            <a:off x="26319" y="2318107"/>
            <a:ext cx="3582783" cy="75799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晶胞分析、溯因分析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5" name="矩形: 圆角 24"/>
          <p:cNvSpPr/>
          <p:nvPr/>
        </p:nvSpPr>
        <p:spPr>
          <a:xfrm>
            <a:off x="26319" y="3287131"/>
            <a:ext cx="3582783" cy="75799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latin typeface="黑体" panose="02010609060101010101" charset="-122"/>
                <a:ea typeface="黑体" panose="02010609060101010101" charset="-122"/>
              </a:rPr>
              <a:t>同分异构体、合成路线</a:t>
            </a:r>
            <a:endParaRPr lang="zh-CN" altLang="en-US" sz="20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6" name="矩形: 圆角 25"/>
          <p:cNvSpPr/>
          <p:nvPr/>
        </p:nvSpPr>
        <p:spPr>
          <a:xfrm>
            <a:off x="13160" y="4223855"/>
            <a:ext cx="3582783" cy="75799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实验方案、溯因分析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7" name="矩形: 圆角 26"/>
          <p:cNvSpPr/>
          <p:nvPr/>
        </p:nvSpPr>
        <p:spPr>
          <a:xfrm>
            <a:off x="13159" y="5255801"/>
            <a:ext cx="3582783" cy="75799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原理、溯因分析、价值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33" name="连接符: 曲线 32"/>
          <p:cNvCxnSpPr>
            <a:stCxn id="3" idx="1"/>
            <a:endCxn id="23" idx="3"/>
          </p:cNvCxnSpPr>
          <p:nvPr/>
        </p:nvCxnSpPr>
        <p:spPr>
          <a:xfrm rot="10800000">
            <a:off x="3609102" y="1756367"/>
            <a:ext cx="164306" cy="999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连接符: 曲线 35"/>
          <p:cNvCxnSpPr>
            <a:stCxn id="4" idx="1"/>
            <a:endCxn id="24" idx="3"/>
          </p:cNvCxnSpPr>
          <p:nvPr/>
        </p:nvCxnSpPr>
        <p:spPr>
          <a:xfrm rot="10800000" flipV="1">
            <a:off x="3609102" y="2696082"/>
            <a:ext cx="164306" cy="1019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连接符: 曲线 38"/>
          <p:cNvCxnSpPr>
            <a:stCxn id="5" idx="1"/>
            <a:endCxn id="25" idx="3"/>
          </p:cNvCxnSpPr>
          <p:nvPr/>
        </p:nvCxnSpPr>
        <p:spPr>
          <a:xfrm rot="10800000">
            <a:off x="3609102" y="3666127"/>
            <a:ext cx="164306" cy="4509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连接符: 曲线 41"/>
          <p:cNvCxnSpPr>
            <a:stCxn id="6" idx="1"/>
            <a:endCxn id="26" idx="3"/>
          </p:cNvCxnSpPr>
          <p:nvPr/>
        </p:nvCxnSpPr>
        <p:spPr>
          <a:xfrm rot="10800000">
            <a:off x="3595943" y="4602851"/>
            <a:ext cx="177464" cy="6503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连接符: 曲线 45"/>
          <p:cNvCxnSpPr>
            <a:stCxn id="7" idx="1"/>
            <a:endCxn id="27" idx="3"/>
          </p:cNvCxnSpPr>
          <p:nvPr/>
        </p:nvCxnSpPr>
        <p:spPr>
          <a:xfrm rot="10800000">
            <a:off x="3595943" y="5634797"/>
            <a:ext cx="177465" cy="999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矩形: 圆角 50"/>
          <p:cNvSpPr/>
          <p:nvPr/>
        </p:nvSpPr>
        <p:spPr>
          <a:xfrm>
            <a:off x="8609217" y="1377371"/>
            <a:ext cx="3582783" cy="75799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覆盖全面、基础性强、友好性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2" name="矩形: 圆角 51"/>
          <p:cNvSpPr/>
          <p:nvPr/>
        </p:nvSpPr>
        <p:spPr>
          <a:xfrm>
            <a:off x="8609217" y="2318107"/>
            <a:ext cx="3582783" cy="75799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化学过程计算、氧化物（水解）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3" name="矩形: 圆角 52"/>
          <p:cNvSpPr/>
          <p:nvPr/>
        </p:nvSpPr>
        <p:spPr>
          <a:xfrm>
            <a:off x="8609217" y="3287131"/>
            <a:ext cx="3582783" cy="75799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极性大小、手性原子、官能团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4" name="矩形: 圆角 53"/>
          <p:cNvSpPr/>
          <p:nvPr/>
        </p:nvSpPr>
        <p:spPr>
          <a:xfrm>
            <a:off x="8596058" y="4223855"/>
            <a:ext cx="3582783" cy="75799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化学式书写、阳离子符号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5" name="矩形: 圆角 54"/>
          <p:cNvSpPr/>
          <p:nvPr/>
        </p:nvSpPr>
        <p:spPr>
          <a:xfrm>
            <a:off x="8596057" y="5255801"/>
            <a:ext cx="3582783" cy="75799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碳酸氢盐、键能数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56" name="连接符: 曲线 55"/>
          <p:cNvCxnSpPr>
            <a:stCxn id="12" idx="3"/>
            <a:endCxn id="51" idx="1"/>
          </p:cNvCxnSpPr>
          <p:nvPr/>
        </p:nvCxnSpPr>
        <p:spPr>
          <a:xfrm flipV="1">
            <a:off x="8418591" y="1756366"/>
            <a:ext cx="190626" cy="999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连接符: 曲线 56"/>
          <p:cNvCxnSpPr>
            <a:stCxn id="8" idx="3"/>
            <a:endCxn id="52" idx="1"/>
          </p:cNvCxnSpPr>
          <p:nvPr/>
        </p:nvCxnSpPr>
        <p:spPr>
          <a:xfrm flipV="1">
            <a:off x="8418591" y="2697102"/>
            <a:ext cx="190626" cy="486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连接符: 曲线 57"/>
          <p:cNvCxnSpPr>
            <a:stCxn id="9" idx="3"/>
            <a:endCxn id="53" idx="1"/>
          </p:cNvCxnSpPr>
          <p:nvPr/>
        </p:nvCxnSpPr>
        <p:spPr>
          <a:xfrm flipV="1">
            <a:off x="8418591" y="3666126"/>
            <a:ext cx="190626" cy="4509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连接符: 曲线 58"/>
          <p:cNvCxnSpPr>
            <a:stCxn id="10" idx="3"/>
            <a:endCxn id="54" idx="1"/>
          </p:cNvCxnSpPr>
          <p:nvPr/>
        </p:nvCxnSpPr>
        <p:spPr>
          <a:xfrm flipV="1">
            <a:off x="8418591" y="4602850"/>
            <a:ext cx="177467" cy="6503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连接符: 曲线 59"/>
          <p:cNvCxnSpPr>
            <a:stCxn id="11" idx="3"/>
            <a:endCxn id="55" idx="1"/>
          </p:cNvCxnSpPr>
          <p:nvPr/>
        </p:nvCxnSpPr>
        <p:spPr>
          <a:xfrm flipV="1">
            <a:off x="8418591" y="5634796"/>
            <a:ext cx="177466" cy="999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6" name="矩形: 圆角 185"/>
          <p:cNvSpPr/>
          <p:nvPr/>
        </p:nvSpPr>
        <p:spPr>
          <a:xfrm>
            <a:off x="5266824" y="2692573"/>
            <a:ext cx="451809" cy="458336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难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87" name="矩形: 圆角 186"/>
          <p:cNvSpPr/>
          <p:nvPr/>
        </p:nvSpPr>
        <p:spPr>
          <a:xfrm>
            <a:off x="6529203" y="2694125"/>
            <a:ext cx="451809" cy="458336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易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8" name="标题 1"/>
          <p:cNvSpPr>
            <a:spLocks noGrp="1"/>
          </p:cNvSpPr>
          <p:nvPr/>
        </p:nvSpPr>
        <p:spPr>
          <a:xfrm>
            <a:off x="130810" y="69215"/>
            <a:ext cx="7568565" cy="1085215"/>
          </a:xfrm>
          <a:prstGeom prst="rect">
            <a:avLst/>
          </a:prstGeom>
          <a:noFill/>
        </p:spPr>
        <p:txBody>
          <a:bodyPr vert="horz" lIns="90000" tIns="46800" rIns="90000" bIns="46800" rtlCol="0" anchor="ctr" anchorCtr="0">
            <a:no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十、起点低、坡度缓、难度散</a:t>
            </a:r>
            <a:endParaRPr lang="zh-CN" altLang="en-US" sz="40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" name="矩形: 圆角 22"/>
          <p:cNvSpPr/>
          <p:nvPr/>
        </p:nvSpPr>
        <p:spPr>
          <a:xfrm>
            <a:off x="4132229" y="2478461"/>
            <a:ext cx="3582783" cy="75799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4000" dirty="0">
                <a:latin typeface="黑体" panose="02010609060101010101" charset="-122"/>
                <a:ea typeface="黑体" panose="02010609060101010101" charset="-122"/>
              </a:rPr>
              <a:t>第</a:t>
            </a:r>
            <a:r>
              <a:rPr lang="en-US" altLang="zh-CN" sz="4000" dirty="0">
                <a:latin typeface="黑体" panose="02010609060101010101" charset="-122"/>
                <a:ea typeface="黑体" panose="02010609060101010101" charset="-122"/>
              </a:rPr>
              <a:t>12</a:t>
            </a:r>
            <a:r>
              <a:rPr lang="zh-CN" altLang="en-US" sz="4000" dirty="0">
                <a:latin typeface="黑体" panose="02010609060101010101" charset="-122"/>
                <a:ea typeface="黑体" panose="02010609060101010101" charset="-122"/>
              </a:rPr>
              <a:t>题</a:t>
            </a:r>
            <a:endParaRPr lang="zh-CN" altLang="en-US" sz="4000" dirty="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-33338" y="-142872"/>
          <a:ext cx="12258675" cy="700086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401453"/>
                <a:gridCol w="1401453"/>
                <a:gridCol w="3440732"/>
                <a:gridCol w="6015037"/>
              </a:tblGrid>
              <a:tr h="581406">
                <a:tc gridSpan="4">
                  <a:txBody>
                    <a:bodyPr/>
                    <a:lstStyle/>
                    <a:p>
                      <a:pPr marL="20955" algn="ctr">
                        <a:lnSpc>
                          <a:spcPts val="1665"/>
                        </a:lnSpc>
                        <a:spcBef>
                          <a:spcPts val="115"/>
                        </a:spcBef>
                        <a:buNone/>
                      </a:pPr>
                      <a:endParaRPr lang="en-US" altLang="zh-CN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20955" algn="ctr">
                        <a:lnSpc>
                          <a:spcPts val="1665"/>
                        </a:lnSpc>
                        <a:spcBef>
                          <a:spcPts val="115"/>
                        </a:spcBef>
                        <a:buNone/>
                      </a:pPr>
                      <a:r>
                        <a:rPr lang="en-US" sz="2800" b="1" spc="125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2025</a:t>
                      </a:r>
                      <a:r>
                        <a:rPr lang="en-US" sz="2800" b="1" spc="-5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lang="zh-CN" sz="2800" b="1" spc="-5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年普通高中学业水平选择性考试</a:t>
                      </a:r>
                      <a:r>
                        <a:rPr lang="en-US" sz="2800" b="1" spc="-5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</a:t>
                      </a:r>
                      <a:r>
                        <a:rPr lang="zh-CN" sz="2800" b="1" spc="-5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江苏卷</a:t>
                      </a:r>
                      <a:r>
                        <a:rPr lang="en-US" sz="2800" b="1" spc="-5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)</a:t>
                      </a:r>
                      <a:endParaRPr lang="zh-CN" sz="2800" b="1" dirty="0"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FEF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421520">
                <a:tc>
                  <a:txBody>
                    <a:bodyPr/>
                    <a:lstStyle/>
                    <a:p>
                      <a:pPr marL="24765" marR="6985" algn="ctr">
                        <a:lnSpc>
                          <a:spcPts val="1175"/>
                        </a:lnSpc>
                        <a:spcBef>
                          <a:spcPts val="55"/>
                        </a:spcBef>
                        <a:buNone/>
                      </a:pPr>
                      <a:endParaRPr lang="en-US" altLang="zh-CN" sz="2000" b="1" spc="-25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  <a:p>
                      <a:pPr marL="24765" marR="6985" algn="ctr">
                        <a:lnSpc>
                          <a:spcPts val="1175"/>
                        </a:lnSpc>
                        <a:spcBef>
                          <a:spcPts val="55"/>
                        </a:spcBef>
                        <a:buNone/>
                      </a:pPr>
                      <a:r>
                        <a:rPr lang="zh-CN" sz="2000" b="1" spc="-25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题号</a:t>
                      </a:r>
                      <a:endParaRPr lang="zh-CN" sz="2000" b="1" dirty="0"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9050" algn="ctr">
                        <a:lnSpc>
                          <a:spcPts val="1175"/>
                        </a:lnSpc>
                        <a:spcBef>
                          <a:spcPts val="55"/>
                        </a:spcBef>
                        <a:buNone/>
                      </a:pPr>
                      <a:endParaRPr lang="en-US" altLang="zh-CN" sz="2000" b="1" spc="-25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  <a:p>
                      <a:pPr marL="19050" algn="ctr">
                        <a:lnSpc>
                          <a:spcPts val="1175"/>
                        </a:lnSpc>
                        <a:spcBef>
                          <a:spcPts val="55"/>
                        </a:spcBef>
                        <a:buNone/>
                      </a:pPr>
                      <a:r>
                        <a:rPr lang="zh-CN" sz="2000" b="1" spc="-25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题型</a:t>
                      </a:r>
                      <a:endParaRPr lang="zh-CN" sz="2000" b="1" dirty="0"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marL="23495" marR="3810" algn="ctr">
                        <a:lnSpc>
                          <a:spcPts val="1175"/>
                        </a:lnSpc>
                        <a:spcBef>
                          <a:spcPts val="55"/>
                        </a:spcBef>
                        <a:buNone/>
                      </a:pPr>
                      <a:endParaRPr lang="en-US" altLang="zh-CN" sz="2000" b="1" spc="-25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  <a:p>
                      <a:pPr marL="23495" marR="3810" algn="ctr">
                        <a:lnSpc>
                          <a:spcPts val="1175"/>
                        </a:lnSpc>
                        <a:spcBef>
                          <a:spcPts val="55"/>
                        </a:spcBef>
                        <a:buNone/>
                      </a:pPr>
                      <a:r>
                        <a:rPr lang="zh-CN" sz="2000" b="1" spc="-25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考点</a:t>
                      </a:r>
                      <a:endParaRPr lang="zh-CN" sz="2000" b="1" dirty="0"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65124">
                <a:tc>
                  <a:txBody>
                    <a:bodyPr/>
                    <a:lstStyle/>
                    <a:p>
                      <a:pPr marL="24765" algn="ctr">
                        <a:spcBef>
                          <a:spcPts val="760"/>
                        </a:spcBef>
                        <a:buNone/>
                      </a:pPr>
                      <a:r>
                        <a:rPr lang="en-US" sz="2000" b="1" spc="-50">
                          <a:effectLst/>
                          <a:latin typeface="Times New Roman" panose="0202060305040502030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endParaRPr lang="en-US" sz="2000" b="1" spc="-50">
                        <a:effectLst/>
                        <a:latin typeface="Times New Roman" panose="02020603050405020304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13">
                  <a:txBody>
                    <a:bodyPr/>
                    <a:lstStyle/>
                    <a:p>
                      <a:pPr marL="115570" algn="ctr">
                        <a:buNone/>
                      </a:pPr>
                      <a:r>
                        <a:rPr lang="zh-CN" sz="2000" b="1" spc="-20" dirty="0">
                          <a:effectLst/>
                          <a:latin typeface="Times New Roman" panose="0202060305040502030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选择题</a:t>
                      </a:r>
                      <a:endParaRPr lang="zh-CN" sz="2000" b="1" spc="-20" dirty="0">
                        <a:effectLst/>
                        <a:latin typeface="Times New Roman" panose="02020603050405020304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00050" marR="20320" indent="-368935" algn="ctr">
                        <a:lnSpc>
                          <a:spcPts val="1400"/>
                        </a:lnSpc>
                        <a:buNone/>
                      </a:pPr>
                      <a:endParaRPr lang="en-US" altLang="zh-CN" sz="2000" b="1" spc="-10" dirty="0">
                        <a:effectLst/>
                        <a:latin typeface="Times New Roman" panose="02020603050405020304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400050" marR="20320" indent="-368935" algn="ctr">
                        <a:lnSpc>
                          <a:spcPts val="1400"/>
                        </a:lnSpc>
                        <a:buNone/>
                      </a:pPr>
                      <a:r>
                        <a:rPr lang="zh-CN" sz="2000" b="1" spc="-10" dirty="0">
                          <a:effectLst/>
                          <a:latin typeface="Times New Roman" panose="0202060305040502030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物质转化与工业</a:t>
                      </a:r>
                      <a:r>
                        <a:rPr lang="zh-CN" sz="2000" b="1" spc="-30" dirty="0">
                          <a:effectLst/>
                          <a:latin typeface="Times New Roman" panose="0202060305040502030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生产</a:t>
                      </a:r>
                      <a:endParaRPr lang="zh-CN" sz="2000" b="1" dirty="0">
                        <a:effectLst/>
                        <a:latin typeface="Times New Roman" panose="02020603050405020304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9685" marR="6985" algn="ctr">
                        <a:spcBef>
                          <a:spcPts val="760"/>
                        </a:spcBef>
                        <a:buNone/>
                      </a:pPr>
                      <a:r>
                        <a:rPr lang="zh-CN" sz="2000" b="1" spc="-5" dirty="0">
                          <a:effectLst/>
                          <a:latin typeface="Times New Roman" panose="0202060305040502030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工业合成氨、湿法炼铜、高炉炼铁、接触法制硫酸</a:t>
                      </a:r>
                      <a:endParaRPr lang="zh-CN" sz="2000" b="1" spc="-5" dirty="0">
                        <a:effectLst/>
                        <a:latin typeface="Times New Roman" panose="02020603050405020304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5124">
                <a:tc>
                  <a:txBody>
                    <a:bodyPr/>
                    <a:lstStyle/>
                    <a:p>
                      <a:pPr marL="24765" algn="ctr">
                        <a:spcBef>
                          <a:spcPts val="760"/>
                        </a:spcBef>
                        <a:buNone/>
                      </a:pPr>
                      <a:r>
                        <a:rPr lang="en-US" sz="2000" b="1" spc="-50" dirty="0">
                          <a:effectLst/>
                          <a:latin typeface="Times New Roman" panose="0202060305040502030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</a:t>
                      </a:r>
                      <a:endParaRPr lang="en-US" sz="2000" b="1" spc="-50" dirty="0">
                        <a:effectLst/>
                        <a:latin typeface="Times New Roman" panose="02020603050405020304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marL="400050" marR="20320" indent="-368935" algn="ctr">
                        <a:lnSpc>
                          <a:spcPts val="1400"/>
                        </a:lnSpc>
                        <a:buNone/>
                      </a:pPr>
                      <a:endParaRPr lang="en-US" altLang="zh-CN" sz="2000" b="1" spc="-15" dirty="0">
                        <a:effectLst/>
                        <a:latin typeface="Times New Roman" panose="02020603050405020304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400050" marR="20320" indent="-368935" algn="ctr">
                        <a:lnSpc>
                          <a:spcPts val="1400"/>
                        </a:lnSpc>
                        <a:buNone/>
                      </a:pPr>
                      <a:r>
                        <a:rPr lang="zh-CN" sz="2000" b="1" spc="-15" dirty="0">
                          <a:effectLst/>
                          <a:latin typeface="Times New Roman" panose="0202060305040502030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化学用语</a:t>
                      </a:r>
                      <a:endParaRPr lang="zh-CN" sz="2000" b="1" dirty="0">
                        <a:effectLst/>
                        <a:latin typeface="Times New Roman" panose="02020603050405020304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9685" marR="6985" algn="ctr">
                        <a:spcBef>
                          <a:spcPts val="760"/>
                        </a:spcBef>
                        <a:buNone/>
                      </a:pPr>
                      <a:r>
                        <a:rPr lang="zh-CN" sz="2000" b="1" spc="-5" dirty="0">
                          <a:effectLst/>
                          <a:latin typeface="Times New Roman" panose="0202060305040502030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核外电子排布式、同位素、原子结构示意图</a:t>
                      </a:r>
                      <a:endParaRPr lang="zh-CN" sz="2000" b="1" spc="-5" dirty="0">
                        <a:effectLst/>
                        <a:latin typeface="Times New Roman" panose="02020603050405020304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5124">
                <a:tc>
                  <a:txBody>
                    <a:bodyPr/>
                    <a:lstStyle/>
                    <a:p>
                      <a:pPr marL="24765" algn="ctr">
                        <a:spcBef>
                          <a:spcPts val="760"/>
                        </a:spcBef>
                        <a:buNone/>
                      </a:pPr>
                      <a:r>
                        <a:rPr lang="en-US" sz="2000" b="1" spc="-50" dirty="0">
                          <a:effectLst/>
                          <a:latin typeface="Times New Roman" panose="0202060305040502030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</a:t>
                      </a:r>
                      <a:endParaRPr lang="en-US" sz="2000" b="1" spc="-50" dirty="0">
                        <a:effectLst/>
                        <a:latin typeface="Times New Roman" panose="02020603050405020304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marL="400050" marR="20320" indent="-368935" algn="ctr">
                        <a:lnSpc>
                          <a:spcPts val="1400"/>
                        </a:lnSpc>
                        <a:buNone/>
                      </a:pPr>
                      <a:endParaRPr lang="en-US" altLang="zh-CN" sz="2000" b="1" spc="-10" dirty="0">
                        <a:effectLst/>
                        <a:latin typeface="Times New Roman" panose="02020603050405020304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400050" marR="20320" indent="-368935" algn="ctr">
                        <a:lnSpc>
                          <a:spcPts val="1400"/>
                        </a:lnSpc>
                        <a:buNone/>
                      </a:pPr>
                      <a:r>
                        <a:rPr lang="zh-CN" sz="2000" b="1" spc="-10" dirty="0">
                          <a:effectLst/>
                          <a:latin typeface="Times New Roman" panose="0202060305040502030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化学实验基本操</a:t>
                      </a:r>
                      <a:r>
                        <a:rPr lang="zh-CN" sz="2000" b="1" spc="-50" dirty="0">
                          <a:effectLst/>
                          <a:latin typeface="Times New Roman" panose="0202060305040502030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作</a:t>
                      </a:r>
                      <a:endParaRPr lang="zh-CN" sz="2000" b="1" dirty="0">
                        <a:effectLst/>
                        <a:latin typeface="Times New Roman" panose="02020603050405020304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9685" marR="6985" algn="ctr">
                        <a:spcBef>
                          <a:spcPts val="760"/>
                        </a:spcBef>
                        <a:buNone/>
                      </a:pPr>
                      <a:r>
                        <a:rPr lang="zh-CN" sz="2000" b="1" spc="-5" dirty="0">
                          <a:effectLst/>
                          <a:latin typeface="Times New Roman" panose="0202060305040502030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配制草酸溶液、润洗滴定管、滴定、量筒读数</a:t>
                      </a:r>
                      <a:endParaRPr lang="zh-CN" sz="2000" b="1" spc="-5" dirty="0">
                        <a:effectLst/>
                        <a:latin typeface="Times New Roman" panose="02020603050405020304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5124">
                <a:tc>
                  <a:txBody>
                    <a:bodyPr/>
                    <a:lstStyle/>
                    <a:p>
                      <a:pPr marL="24765" algn="ctr">
                        <a:spcBef>
                          <a:spcPts val="760"/>
                        </a:spcBef>
                        <a:buNone/>
                      </a:pPr>
                      <a:r>
                        <a:rPr lang="en-US" sz="2000" b="1" spc="-50" dirty="0">
                          <a:effectLst/>
                          <a:latin typeface="Times New Roman" panose="0202060305040502030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</a:t>
                      </a:r>
                      <a:endParaRPr lang="en-US" sz="2000" b="1" spc="-50" dirty="0">
                        <a:effectLst/>
                        <a:latin typeface="Times New Roman" panose="02020603050405020304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marL="17145" marR="7620" algn="ctr">
                        <a:lnSpc>
                          <a:spcPts val="1390"/>
                        </a:lnSpc>
                        <a:buNone/>
                      </a:pPr>
                      <a:endParaRPr lang="en-US" altLang="zh-CN" sz="2000" b="1" spc="-10" dirty="0">
                        <a:effectLst/>
                        <a:latin typeface="Times New Roman" panose="02020603050405020304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17145" marR="7620" algn="ctr">
                        <a:lnSpc>
                          <a:spcPts val="1390"/>
                        </a:lnSpc>
                        <a:buNone/>
                      </a:pPr>
                      <a:r>
                        <a:rPr lang="zh-CN" sz="2000" b="1" spc="-10" dirty="0">
                          <a:effectLst/>
                          <a:latin typeface="Times New Roman" panose="0202060305040502030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有机物的结构与</a:t>
                      </a:r>
                      <a:r>
                        <a:rPr lang="zh-CN" sz="2000" b="1" spc="-25" dirty="0">
                          <a:effectLst/>
                          <a:latin typeface="Times New Roman" panose="0202060305040502030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性质</a:t>
                      </a:r>
                      <a:endParaRPr lang="zh-CN" sz="2000" b="1" dirty="0">
                        <a:effectLst/>
                        <a:latin typeface="Times New Roman" panose="02020603050405020304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9685" marR="6985" algn="ctr">
                        <a:spcBef>
                          <a:spcPts val="760"/>
                        </a:spcBef>
                        <a:buNone/>
                      </a:pPr>
                      <a:r>
                        <a:rPr lang="zh-CN" sz="2000" b="1" spc="-5" dirty="0">
                          <a:effectLst/>
                          <a:latin typeface="Times New Roman" panose="0202060305040502030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超分子结构、元素周期律</a:t>
                      </a:r>
                      <a:endParaRPr lang="zh-CN" sz="2000" b="1" spc="-5" dirty="0">
                        <a:effectLst/>
                        <a:latin typeface="Times New Roman" panose="02020603050405020304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5124">
                <a:tc>
                  <a:txBody>
                    <a:bodyPr/>
                    <a:lstStyle/>
                    <a:p>
                      <a:pPr marL="24765" algn="ctr">
                        <a:spcBef>
                          <a:spcPts val="760"/>
                        </a:spcBef>
                        <a:buNone/>
                      </a:pPr>
                      <a:r>
                        <a:rPr lang="en-US" sz="2000" b="1" spc="-50" dirty="0">
                          <a:effectLst/>
                          <a:latin typeface="Times New Roman" panose="0202060305040502030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</a:t>
                      </a:r>
                      <a:endParaRPr lang="en-US" sz="2000" b="1" spc="-50" dirty="0">
                        <a:effectLst/>
                        <a:latin typeface="Times New Roman" panose="02020603050405020304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marL="17145" marR="7620" algn="ctr">
                        <a:lnSpc>
                          <a:spcPts val="1390"/>
                        </a:lnSpc>
                        <a:buNone/>
                      </a:pPr>
                      <a:endParaRPr lang="en-US" altLang="zh-CN" sz="2000" b="1" spc="-10" dirty="0">
                        <a:effectLst/>
                        <a:latin typeface="Times New Roman" panose="02020603050405020304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17145" marR="7620" algn="ctr">
                        <a:lnSpc>
                          <a:spcPts val="1390"/>
                        </a:lnSpc>
                        <a:buNone/>
                      </a:pPr>
                      <a:r>
                        <a:rPr lang="zh-CN" sz="2000" b="1" spc="-10" dirty="0">
                          <a:effectLst/>
                          <a:latin typeface="Times New Roman" panose="0202060305040502030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有机物的结构与</a:t>
                      </a:r>
                      <a:r>
                        <a:rPr lang="zh-CN" sz="2000" b="1" spc="-30" dirty="0">
                          <a:effectLst/>
                          <a:latin typeface="Times New Roman" panose="0202060305040502030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性质</a:t>
                      </a:r>
                      <a:endParaRPr lang="zh-CN" sz="2000" b="1" dirty="0">
                        <a:effectLst/>
                        <a:latin typeface="Times New Roman" panose="02020603050405020304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9685" marR="6985" algn="ctr">
                        <a:spcBef>
                          <a:spcPts val="760"/>
                        </a:spcBef>
                        <a:buNone/>
                      </a:pPr>
                      <a:r>
                        <a:rPr lang="zh-CN" sz="2000" b="1" spc="-5" dirty="0">
                          <a:effectLst/>
                          <a:latin typeface="Times New Roman" panose="0202060305040502030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同素异形体判断、键角比较、氢键</a:t>
                      </a:r>
                      <a:endParaRPr lang="zh-CN" sz="2000" b="1" spc="-5" dirty="0">
                        <a:effectLst/>
                        <a:latin typeface="Times New Roman" panose="02020603050405020304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5124">
                <a:tc>
                  <a:txBody>
                    <a:bodyPr/>
                    <a:lstStyle/>
                    <a:p>
                      <a:pPr marL="24765" algn="ctr">
                        <a:spcBef>
                          <a:spcPts val="760"/>
                        </a:spcBef>
                        <a:buNone/>
                      </a:pPr>
                      <a:r>
                        <a:rPr lang="en-US" sz="2000" b="1" spc="-50" dirty="0">
                          <a:effectLst/>
                          <a:latin typeface="Times New Roman" panose="0202060305040502030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</a:t>
                      </a:r>
                      <a:endParaRPr lang="en-US" sz="2000" b="1" spc="-50" dirty="0">
                        <a:effectLst/>
                        <a:latin typeface="Times New Roman" panose="02020603050405020304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marL="17145" marR="1905" algn="ctr">
                        <a:lnSpc>
                          <a:spcPts val="1390"/>
                        </a:lnSpc>
                        <a:buNone/>
                      </a:pPr>
                      <a:endParaRPr lang="en-US" altLang="zh-CN" sz="2000" b="1" spc="-20" dirty="0">
                        <a:effectLst/>
                        <a:latin typeface="Times New Roman" panose="02020603050405020304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17145" marR="1905" algn="ctr">
                        <a:lnSpc>
                          <a:spcPts val="1390"/>
                        </a:lnSpc>
                        <a:buNone/>
                      </a:pPr>
                      <a:r>
                        <a:rPr lang="zh-CN" sz="2000" b="1" spc="-20" dirty="0">
                          <a:effectLst/>
                          <a:latin typeface="Times New Roman" panose="0202060305040502030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化学</a:t>
                      </a:r>
                      <a:r>
                        <a:rPr lang="en-US" sz="2000" b="1" spc="-20" dirty="0">
                          <a:effectLst/>
                          <a:latin typeface="Times New Roman" panose="0202060305040502030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/ </a:t>
                      </a:r>
                      <a:r>
                        <a:rPr lang="zh-CN" sz="2000" b="1" spc="-20" dirty="0">
                          <a:effectLst/>
                          <a:latin typeface="Times New Roman" panose="0202060305040502030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离子方程</a:t>
                      </a:r>
                      <a:r>
                        <a:rPr lang="zh-CN" sz="2000" b="1" spc="-10" dirty="0">
                          <a:effectLst/>
                          <a:latin typeface="Times New Roman" panose="0202060305040502030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式正误判断</a:t>
                      </a:r>
                      <a:endParaRPr lang="zh-CN" sz="2000" b="1" dirty="0">
                        <a:effectLst/>
                        <a:latin typeface="Times New Roman" panose="02020603050405020304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9685" marR="6985" algn="ctr">
                        <a:spcBef>
                          <a:spcPts val="760"/>
                        </a:spcBef>
                        <a:buNone/>
                      </a:pPr>
                      <a:r>
                        <a:rPr lang="zh-CN" sz="2000" b="1" spc="5" dirty="0">
                          <a:effectLst/>
                          <a:latin typeface="Times New Roman" panose="0202060305040502030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火药爆炸、电解饱和</a:t>
                      </a:r>
                      <a:r>
                        <a:rPr lang="en-US" sz="2000" b="1" dirty="0">
                          <a:effectLst/>
                          <a:latin typeface="Times New Roman" panose="0202060305040502030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NaCl</a:t>
                      </a:r>
                      <a:r>
                        <a:rPr lang="zh-CN" sz="2000" b="1" spc="-10" dirty="0">
                          <a:effectLst/>
                          <a:latin typeface="Times New Roman" panose="0202060305040502030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溶液、重油裂解</a:t>
                      </a:r>
                      <a:endParaRPr lang="zh-CN" sz="2000" b="1" dirty="0">
                        <a:effectLst/>
                        <a:latin typeface="Times New Roman" panose="02020603050405020304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4908">
                <a:tc>
                  <a:txBody>
                    <a:bodyPr/>
                    <a:lstStyle/>
                    <a:p>
                      <a:pPr marL="24765" algn="ctr">
                        <a:spcBef>
                          <a:spcPts val="760"/>
                        </a:spcBef>
                        <a:buNone/>
                      </a:pPr>
                      <a:r>
                        <a:rPr lang="en-US" sz="2000" b="1" spc="-50" dirty="0">
                          <a:effectLst/>
                          <a:latin typeface="Times New Roman" panose="0202060305040502030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7</a:t>
                      </a:r>
                      <a:endParaRPr lang="en-US" sz="2000" b="1" spc="-50" dirty="0">
                        <a:effectLst/>
                        <a:latin typeface="Times New Roman" panose="02020603050405020304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marL="17145" marR="3175" algn="ctr">
                        <a:lnSpc>
                          <a:spcPts val="1170"/>
                        </a:lnSpc>
                        <a:spcBef>
                          <a:spcPts val="5"/>
                        </a:spcBef>
                        <a:buNone/>
                      </a:pPr>
                      <a:endParaRPr lang="en-US" altLang="zh-CN" sz="2000" b="1" spc="-10">
                        <a:effectLst/>
                        <a:latin typeface="Times New Roman" panose="02020603050405020304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17145" marR="3175" algn="ctr">
                        <a:lnSpc>
                          <a:spcPts val="1170"/>
                        </a:lnSpc>
                        <a:spcBef>
                          <a:spcPts val="5"/>
                        </a:spcBef>
                        <a:buNone/>
                      </a:pPr>
                      <a:r>
                        <a:rPr lang="zh-CN" sz="2000" b="1" spc="-10">
                          <a:effectLst/>
                          <a:latin typeface="Times New Roman" panose="0202060305040502030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物质组成或性质</a:t>
                      </a:r>
                      <a:endParaRPr lang="zh-CN" sz="2000" b="1" dirty="0">
                        <a:effectLst/>
                        <a:latin typeface="Times New Roman" panose="02020603050405020304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9685" marR="6985" algn="ctr">
                        <a:spcBef>
                          <a:spcPts val="760"/>
                        </a:spcBef>
                        <a:buNone/>
                      </a:pPr>
                      <a:r>
                        <a:rPr lang="zh-CN" sz="2000" b="1" spc="-5" dirty="0">
                          <a:effectLst/>
                          <a:latin typeface="Times New Roman" panose="0202060305040502030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物质的组成或性质与分离提纯方法的对应关系</a:t>
                      </a:r>
                      <a:endParaRPr lang="zh-CN" sz="2000" b="1" spc="-5" dirty="0">
                        <a:effectLst/>
                        <a:latin typeface="Times New Roman" panose="02020603050405020304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4908">
                <a:tc>
                  <a:txBody>
                    <a:bodyPr/>
                    <a:lstStyle/>
                    <a:p>
                      <a:pPr marL="24765" algn="ctr">
                        <a:spcBef>
                          <a:spcPts val="760"/>
                        </a:spcBef>
                        <a:buNone/>
                      </a:pPr>
                      <a:r>
                        <a:rPr lang="en-US" sz="2000" b="1" spc="-50" dirty="0">
                          <a:effectLst/>
                          <a:latin typeface="Times New Roman" panose="0202060305040502030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</a:t>
                      </a:r>
                      <a:endParaRPr lang="en-US" sz="2000" b="1" spc="-50" dirty="0">
                        <a:effectLst/>
                        <a:latin typeface="Times New Roman" panose="02020603050405020304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7145" marR="3175" algn="ctr">
                        <a:lnSpc>
                          <a:spcPts val="1170"/>
                        </a:lnSpc>
                        <a:spcBef>
                          <a:spcPts val="5"/>
                        </a:spcBef>
                        <a:buNone/>
                      </a:pPr>
                      <a:endParaRPr lang="en-US" altLang="zh-CN" sz="2000" b="1" spc="-10">
                        <a:effectLst/>
                        <a:latin typeface="Times New Roman" panose="02020603050405020304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17145" marR="3175" algn="ctr">
                        <a:lnSpc>
                          <a:spcPts val="1170"/>
                        </a:lnSpc>
                        <a:spcBef>
                          <a:spcPts val="5"/>
                        </a:spcBef>
                        <a:buNone/>
                      </a:pPr>
                      <a:r>
                        <a:rPr lang="zh-CN" sz="2000" b="1" spc="-10">
                          <a:effectLst/>
                          <a:latin typeface="Times New Roman" panose="0202060305040502030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电化学原理的应</a:t>
                      </a:r>
                      <a:r>
                        <a:rPr lang="zh-CN" sz="2000" b="1" spc="-50">
                          <a:effectLst/>
                          <a:latin typeface="Times New Roman" panose="0202060305040502030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用</a:t>
                      </a:r>
                      <a:endParaRPr lang="zh-CN" sz="2000" b="1" dirty="0">
                        <a:effectLst/>
                        <a:latin typeface="Times New Roman" panose="02020603050405020304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9685" marR="6985" algn="ctr">
                        <a:spcBef>
                          <a:spcPts val="760"/>
                        </a:spcBef>
                        <a:buNone/>
                      </a:pPr>
                      <a:r>
                        <a:rPr lang="zh-CN" sz="2000" b="1" spc="-5" dirty="0">
                          <a:effectLst/>
                          <a:latin typeface="Times New Roman" panose="0202060305040502030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电极产物判断、离子移动方向、电化学计算</a:t>
                      </a:r>
                      <a:endParaRPr lang="zh-CN" sz="2000" b="1" spc="-5" dirty="0">
                        <a:effectLst/>
                        <a:latin typeface="Times New Roman" panose="02020603050405020304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5124">
                <a:tc>
                  <a:txBody>
                    <a:bodyPr/>
                    <a:lstStyle/>
                    <a:p>
                      <a:pPr marL="24765" algn="ctr">
                        <a:spcBef>
                          <a:spcPts val="760"/>
                        </a:spcBef>
                        <a:buNone/>
                      </a:pPr>
                      <a:r>
                        <a:rPr lang="en-US" sz="2000" b="1" spc="-50" dirty="0">
                          <a:effectLst/>
                          <a:latin typeface="Times New Roman" panose="0202060305040502030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9</a:t>
                      </a:r>
                      <a:endParaRPr lang="en-US" sz="2000" b="1" spc="-50" dirty="0">
                        <a:effectLst/>
                        <a:latin typeface="Times New Roman" panose="02020603050405020304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marL="17145" marR="7620" algn="ctr">
                        <a:lnSpc>
                          <a:spcPts val="1390"/>
                        </a:lnSpc>
                        <a:buNone/>
                      </a:pPr>
                      <a:endParaRPr lang="en-US" altLang="zh-CN" sz="2000" b="1" spc="-10" dirty="0">
                        <a:effectLst/>
                        <a:latin typeface="Times New Roman" panose="02020603050405020304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17145" marR="7620" algn="ctr">
                        <a:lnSpc>
                          <a:spcPts val="1390"/>
                        </a:lnSpc>
                        <a:buNone/>
                      </a:pPr>
                      <a:r>
                        <a:rPr lang="zh-CN" sz="2000" b="1" spc="-10" dirty="0">
                          <a:effectLst/>
                          <a:latin typeface="Times New Roman" panose="0202060305040502030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有机物的结构与</a:t>
                      </a:r>
                      <a:r>
                        <a:rPr lang="zh-CN" sz="2000" b="1" spc="-25" dirty="0">
                          <a:effectLst/>
                          <a:latin typeface="Times New Roman" panose="0202060305040502030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性质</a:t>
                      </a:r>
                      <a:endParaRPr lang="zh-CN" sz="2000" b="1" dirty="0">
                        <a:effectLst/>
                        <a:latin typeface="Times New Roman" panose="02020603050405020304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9685" marR="6985" algn="ctr">
                        <a:spcBef>
                          <a:spcPts val="760"/>
                        </a:spcBef>
                        <a:buNone/>
                      </a:pPr>
                      <a:r>
                        <a:rPr lang="zh-CN" sz="2000" b="1" spc="-5" dirty="0">
                          <a:effectLst/>
                          <a:latin typeface="Times New Roman" panose="0202060305040502030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加成反应、杂化类型、原子共面</a:t>
                      </a:r>
                      <a:endParaRPr lang="zh-CN" sz="2000" b="1" spc="-5" dirty="0">
                        <a:effectLst/>
                        <a:latin typeface="Times New Roman" panose="02020603050405020304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5124">
                <a:tc>
                  <a:txBody>
                    <a:bodyPr/>
                    <a:lstStyle/>
                    <a:p>
                      <a:pPr marL="24765" algn="ctr">
                        <a:spcBef>
                          <a:spcPts val="760"/>
                        </a:spcBef>
                        <a:buNone/>
                      </a:pPr>
                      <a:r>
                        <a:rPr lang="en-US" sz="2000" b="1" spc="-25" dirty="0">
                          <a:effectLst/>
                          <a:latin typeface="Times New Roman" panose="0202060305040502030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</a:t>
                      </a:r>
                      <a:endParaRPr lang="en-US" sz="2000" b="1" spc="-25" dirty="0">
                        <a:effectLst/>
                        <a:latin typeface="Times New Roman" panose="02020603050405020304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marL="17145" marR="7620" algn="ctr">
                        <a:lnSpc>
                          <a:spcPts val="1390"/>
                        </a:lnSpc>
                        <a:buNone/>
                      </a:pPr>
                      <a:endParaRPr lang="en-US" altLang="zh-CN" sz="2000" b="1" spc="-10" dirty="0">
                        <a:effectLst/>
                        <a:latin typeface="Times New Roman" panose="02020603050405020304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17145" marR="7620" algn="ctr">
                        <a:lnSpc>
                          <a:spcPts val="1390"/>
                        </a:lnSpc>
                        <a:buNone/>
                      </a:pPr>
                      <a:r>
                        <a:rPr lang="zh-CN" sz="2000" b="1" spc="-10" dirty="0">
                          <a:effectLst/>
                          <a:latin typeface="Times New Roman" panose="0202060305040502030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化学反应机理分</a:t>
                      </a:r>
                      <a:r>
                        <a:rPr lang="zh-CN" sz="2000" b="1" spc="-50" dirty="0">
                          <a:effectLst/>
                          <a:latin typeface="Times New Roman" panose="0202060305040502030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析</a:t>
                      </a:r>
                      <a:endParaRPr lang="zh-CN" sz="2000" b="1" dirty="0">
                        <a:effectLst/>
                        <a:latin typeface="Times New Roman" panose="02020603050405020304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9685" marR="6985" algn="ctr">
                        <a:spcBef>
                          <a:spcPts val="760"/>
                        </a:spcBef>
                        <a:buNone/>
                      </a:pPr>
                      <a:r>
                        <a:rPr lang="zh-CN" sz="2000" b="1" spc="-5" dirty="0">
                          <a:effectLst/>
                          <a:latin typeface="Times New Roman" panose="0202060305040502030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化学键的断裂与形成、反应方程式的判断</a:t>
                      </a:r>
                      <a:endParaRPr lang="zh-CN" sz="2000" b="1" spc="-5" dirty="0">
                        <a:effectLst/>
                        <a:latin typeface="Times New Roman" panose="02020603050405020304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9045">
                <a:tc>
                  <a:txBody>
                    <a:bodyPr/>
                    <a:lstStyle/>
                    <a:p>
                      <a:pPr marL="24765" algn="ctr">
                        <a:spcBef>
                          <a:spcPts val="760"/>
                        </a:spcBef>
                        <a:buNone/>
                      </a:pPr>
                      <a:r>
                        <a:rPr lang="en-US" sz="2000" b="1" spc="-25" dirty="0">
                          <a:effectLst/>
                          <a:latin typeface="Times New Roman" panose="0202060305040502030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11</a:t>
                      </a:r>
                      <a:endParaRPr lang="en-US" sz="2000" b="1" spc="-25" dirty="0">
                        <a:effectLst/>
                        <a:latin typeface="Times New Roman" panose="02020603050405020304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marL="17145" marR="7620" algn="ctr">
                        <a:lnSpc>
                          <a:spcPts val="1390"/>
                        </a:lnSpc>
                        <a:buNone/>
                      </a:pPr>
                      <a:endParaRPr lang="en-US" altLang="zh-CN" sz="2000" b="1" spc="-10">
                        <a:effectLst/>
                        <a:latin typeface="Times New Roman" panose="02020603050405020304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17145" marR="7620" algn="ctr">
                        <a:lnSpc>
                          <a:spcPts val="1390"/>
                        </a:lnSpc>
                        <a:buNone/>
                      </a:pPr>
                      <a:r>
                        <a:rPr lang="zh-CN" sz="2000" b="1" spc="-10">
                          <a:effectLst/>
                          <a:latin typeface="Times New Roman" panose="0202060305040502030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含铜化合物性质的实验探究</a:t>
                      </a:r>
                      <a:endParaRPr lang="zh-CN" altLang="en-US" b="1">
                        <a:latin typeface="Times New Roman" panose="0202060305040502030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effectLst/>
                          <a:latin typeface="Times New Roman" panose="0202060305040502030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Cu</a:t>
                      </a:r>
                      <a:r>
                        <a:rPr lang="en-US" sz="2000" b="1" baseline="30000" dirty="0">
                          <a:effectLst/>
                          <a:latin typeface="Times New Roman" panose="0202060305040502030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</a:t>
                      </a:r>
                      <a:r>
                        <a:rPr lang="en-US" sz="2000" b="1" spc="-5" baseline="30000" dirty="0">
                          <a:effectLst/>
                          <a:latin typeface="Times New Roman" panose="0202060305040502030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+</a:t>
                      </a:r>
                      <a:r>
                        <a:rPr lang="zh-CN" sz="2000" b="1" spc="-5" baseline="0" dirty="0">
                          <a:effectLst/>
                          <a:latin typeface="Times New Roman" panose="0202060305040502030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浓度比较、产物判断、反应方程式</a:t>
                      </a:r>
                      <a:endParaRPr lang="zh-CN" altLang="en-US" b="1" baseline="0" dirty="0">
                        <a:latin typeface="Times New Roman" panose="0202060305040502030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9045">
                <a:tc>
                  <a:txBody>
                    <a:bodyPr/>
                    <a:lstStyle/>
                    <a:p>
                      <a:pPr marL="24765" algn="ctr">
                        <a:spcBef>
                          <a:spcPts val="760"/>
                        </a:spcBef>
                        <a:buNone/>
                      </a:pPr>
                      <a:r>
                        <a:rPr lang="en-US" sz="2000" b="1" spc="-25" dirty="0">
                          <a:effectLst/>
                          <a:latin typeface="Times New Roman" panose="0202060305040502030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12</a:t>
                      </a:r>
                      <a:endParaRPr lang="en-US" sz="2000" b="1" spc="-25" dirty="0">
                        <a:effectLst/>
                        <a:latin typeface="Times New Roman" panose="02020603050405020304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marL="17145" marR="7620" algn="ctr">
                        <a:lnSpc>
                          <a:spcPts val="1390"/>
                        </a:lnSpc>
                        <a:buNone/>
                      </a:pPr>
                      <a:endParaRPr lang="en-US" altLang="zh-CN" sz="2000" b="1" spc="-10" dirty="0">
                        <a:effectLst/>
                        <a:latin typeface="Times New Roman" panose="02020603050405020304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17145" marR="7620" algn="ctr">
                        <a:lnSpc>
                          <a:spcPts val="1390"/>
                        </a:lnSpc>
                        <a:buNone/>
                      </a:pPr>
                      <a:r>
                        <a:rPr lang="zh-CN" sz="2000" b="1" spc="-10" dirty="0">
                          <a:effectLst/>
                          <a:latin typeface="Times New Roman" panose="0202060305040502030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水溶液中的粒子</a:t>
                      </a:r>
                      <a:r>
                        <a:rPr lang="zh-CN" sz="2000" b="1" spc="-20" dirty="0">
                          <a:effectLst/>
                          <a:latin typeface="Times New Roman" panose="0202060305040502030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平衡综合</a:t>
                      </a:r>
                      <a:endParaRPr lang="zh-CN" altLang="en-US" b="1" dirty="0">
                        <a:latin typeface="Times New Roman" panose="0202060305040502030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effectLst/>
                          <a:latin typeface="Times New Roman" panose="0202060305040502030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K</a:t>
                      </a:r>
                      <a:r>
                        <a:rPr lang="zh-CN" sz="2000" b="1" dirty="0">
                          <a:effectLst/>
                          <a:latin typeface="Times New Roman" panose="0202060305040502030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值计算、溶液中粒子浓度的关系、</a:t>
                      </a:r>
                      <a:r>
                        <a:rPr lang="en-US" sz="2000" b="1" dirty="0">
                          <a:effectLst/>
                          <a:latin typeface="Times New Roman" panose="0202060305040502030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Na</a:t>
                      </a:r>
                      <a:r>
                        <a:rPr lang="en-US" sz="2000" b="1" spc="-10" baseline="30000" dirty="0">
                          <a:effectLst/>
                          <a:latin typeface="Times New Roman" panose="0202060305040502030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+</a:t>
                      </a:r>
                      <a:r>
                        <a:rPr lang="zh-CN" sz="2000" b="1" spc="-10" baseline="0" dirty="0">
                          <a:effectLst/>
                          <a:latin typeface="Times New Roman" panose="0202060305040502030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浓度比较</a:t>
                      </a:r>
                      <a:endParaRPr lang="zh-CN" altLang="en-US" b="1" baseline="0" dirty="0">
                        <a:latin typeface="Times New Roman" panose="0202060305040502030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9045">
                <a:tc>
                  <a:txBody>
                    <a:bodyPr/>
                    <a:lstStyle/>
                    <a:p>
                      <a:pPr marL="24765" algn="ctr">
                        <a:spcBef>
                          <a:spcPts val="760"/>
                        </a:spcBef>
                        <a:buNone/>
                      </a:pPr>
                      <a:r>
                        <a:rPr lang="en-US" sz="2000" b="1" spc="-25" dirty="0">
                          <a:effectLst/>
                          <a:latin typeface="Times New Roman" panose="0202060305040502030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13</a:t>
                      </a:r>
                      <a:endParaRPr lang="en-US" sz="2000" b="1" spc="-25" dirty="0">
                        <a:effectLst/>
                        <a:latin typeface="Times New Roman" panose="02020603050405020304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marL="17145" marR="7620" algn="ctr">
                        <a:lnSpc>
                          <a:spcPts val="1390"/>
                        </a:lnSpc>
                        <a:buNone/>
                      </a:pPr>
                      <a:endParaRPr lang="en-US" altLang="zh-CN" sz="2000" b="1" spc="-10">
                        <a:effectLst/>
                        <a:latin typeface="Times New Roman" panose="02020603050405020304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17145" marR="7620" algn="ctr">
                        <a:lnSpc>
                          <a:spcPts val="1390"/>
                        </a:lnSpc>
                        <a:buNone/>
                      </a:pPr>
                      <a:r>
                        <a:rPr lang="zh-CN" sz="2000" b="1" spc="-10">
                          <a:effectLst/>
                          <a:latin typeface="Times New Roman" panose="0202060305040502030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多平衡体系图像</a:t>
                      </a:r>
                      <a:r>
                        <a:rPr lang="zh-CN" sz="2000" b="1" spc="-25">
                          <a:effectLst/>
                          <a:latin typeface="Times New Roman" panose="0202060305040502030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分析</a:t>
                      </a:r>
                      <a:endParaRPr lang="zh-CN" altLang="en-US" b="1">
                        <a:latin typeface="Times New Roman" panose="0202060305040502030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2000" b="1" spc="-5" dirty="0">
                          <a:effectLst/>
                          <a:latin typeface="Times New Roman" panose="0202060305040502030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平衡移动、化学平衡计算</a:t>
                      </a:r>
                      <a:endParaRPr lang="zh-CN" altLang="en-US" sz="2000" b="1" spc="-5" dirty="0">
                        <a:effectLst/>
                        <a:latin typeface="Times New Roman" panose="02020603050405020304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317929" y="880669"/>
            <a:ext cx="15130171" cy="493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19405" y="703926"/>
            <a:ext cx="11329035" cy="3969385"/>
            <a:chOff x="319405" y="109220"/>
            <a:chExt cx="11329035" cy="3969385"/>
          </a:xfrm>
        </p:grpSpPr>
        <p:sp>
          <p:nvSpPr>
            <p:cNvPr id="5" name="文本框 4"/>
            <p:cNvSpPr txBox="1"/>
            <p:nvPr/>
          </p:nvSpPr>
          <p:spPr>
            <a:xfrm>
              <a:off x="319405" y="109220"/>
              <a:ext cx="11329035" cy="39693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0" algn="l" fontAlgn="auto">
                <a:lnSpc>
                  <a:spcPct val="150000"/>
                </a:lnSpc>
                <a:buNone/>
              </a:pPr>
              <a:r>
                <a:rPr lang="en-US" altLang="zh-CN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12. </a:t>
              </a:r>
              <a:r>
                <a:rPr lang="zh-CN" altLang="en-US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室温下，有色金属冶炼废渣</a:t>
              </a:r>
              <a:r>
                <a:rPr lang="en-US" altLang="zh-CN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(</a:t>
              </a:r>
              <a:r>
                <a:rPr lang="zh-CN" altLang="en-US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含</a:t>
              </a:r>
              <a:r>
                <a:rPr lang="en-US" altLang="zh-CN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Cu</a:t>
              </a:r>
              <a:r>
                <a:rPr lang="zh-CN" altLang="en-US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、</a:t>
              </a:r>
              <a:r>
                <a:rPr lang="en-US" altLang="zh-CN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Ni</a:t>
              </a:r>
              <a:r>
                <a:rPr lang="zh-CN" altLang="en-US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、</a:t>
              </a:r>
              <a:r>
                <a:rPr lang="en-US" altLang="zh-CN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Si</a:t>
              </a:r>
              <a:r>
                <a:rPr lang="zh-CN" altLang="en-US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等的氧化物</a:t>
              </a:r>
              <a:r>
                <a:rPr lang="en-US" altLang="zh-CN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)</a:t>
              </a:r>
              <a:r>
                <a:rPr lang="zh-CN" altLang="en-US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用过量的较浓</a:t>
              </a:r>
              <a:r>
                <a:rPr lang="en-US" altLang="zh-CN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H</a:t>
              </a:r>
              <a:r>
                <a:rPr lang="en-US" altLang="zh-CN" sz="2400" b="1" kern="100" baseline="-250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2</a:t>
              </a:r>
              <a:r>
                <a:rPr lang="en-US" altLang="zh-CN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SO</a:t>
              </a:r>
              <a:r>
                <a:rPr lang="en-US" altLang="zh-CN" sz="2400" b="1" kern="100" baseline="-250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4</a:t>
              </a:r>
              <a:r>
                <a:rPr lang="zh-CN" altLang="en-US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溶液</a:t>
              </a:r>
              <a:endParaRPr lang="zh-CN" altLang="en-US" sz="2400" b="1" kern="100" dirty="0">
                <a:effectLst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endParaRPr>
            </a:p>
            <a:p>
              <a:pPr indent="0" algn="l" fontAlgn="auto">
                <a:lnSpc>
                  <a:spcPct val="150000"/>
                </a:lnSpc>
                <a:buNone/>
              </a:pPr>
              <a:r>
                <a:rPr lang="zh-CN" altLang="en-US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酸浸后，提取铜和镍的过程如下所示。</a:t>
              </a:r>
              <a:endParaRPr lang="zh-CN" altLang="en-US" sz="2400" b="1" kern="100" dirty="0">
                <a:effectLst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endParaRPr>
            </a:p>
            <a:p>
              <a:pPr indent="0" fontAlgn="auto">
                <a:lnSpc>
                  <a:spcPct val="150000"/>
                </a:lnSpc>
              </a:pPr>
              <a:r>
                <a:rPr lang="zh-CN" altLang="en-US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已知：</a:t>
              </a:r>
              <a:r>
                <a:rPr lang="en-US" altLang="zh-CN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K</a:t>
              </a:r>
              <a:r>
                <a:rPr lang="en-US" altLang="zh-CN" sz="2400" b="1" kern="100" baseline="-250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a</a:t>
              </a:r>
              <a:r>
                <a:rPr lang="en-US" altLang="zh-CN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(HSO</a:t>
              </a:r>
              <a:r>
                <a:rPr lang="en-US" altLang="zh-CN" sz="2400" b="1" kern="100" baseline="-25000" dirty="0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4</a:t>
              </a:r>
              <a:r>
                <a:rPr lang="zh-CN" altLang="en-US" sz="2400" b="1" kern="100" baseline="300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－</a:t>
              </a:r>
              <a:r>
                <a:rPr lang="en-US" altLang="zh-CN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)=1.2×10</a:t>
              </a:r>
              <a:r>
                <a:rPr lang="en-US" altLang="zh-CN" sz="2400" b="1" kern="100" baseline="300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-2</a:t>
              </a:r>
              <a:r>
                <a:rPr lang="zh-CN" altLang="en-US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，</a:t>
              </a:r>
              <a:endParaRPr lang="en-US" altLang="zh-CN" sz="2400" b="1" kern="100" dirty="0">
                <a:effectLst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endParaRPr>
            </a:p>
            <a:p>
              <a:pPr indent="0" fontAlgn="auto">
                <a:lnSpc>
                  <a:spcPct val="150000"/>
                </a:lnSpc>
              </a:pPr>
              <a:r>
                <a:rPr lang="en-US" altLang="zh-CN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K</a:t>
              </a:r>
              <a:r>
                <a:rPr lang="en-US" altLang="zh-CN" sz="2400" b="1" kern="100" baseline="-250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a1</a:t>
              </a:r>
              <a:r>
                <a:rPr lang="en-US" altLang="zh-CN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(H</a:t>
              </a:r>
              <a:r>
                <a:rPr lang="en-US" altLang="zh-CN" sz="2400" b="1" kern="100" baseline="-250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2</a:t>
              </a:r>
              <a:r>
                <a:rPr lang="en-US" altLang="zh-CN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SO</a:t>
              </a:r>
              <a:r>
                <a:rPr lang="en-US" altLang="zh-CN" sz="2400" b="1" kern="100" baseline="-250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3</a:t>
              </a:r>
              <a:r>
                <a:rPr lang="en-US" altLang="zh-CN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)</a:t>
              </a:r>
              <a:r>
                <a:rPr lang="zh-CN" altLang="en-US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＝</a:t>
              </a:r>
              <a:r>
                <a:rPr lang="en-US" altLang="zh-CN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1.2×10</a:t>
              </a:r>
              <a:r>
                <a:rPr lang="en-US" altLang="zh-CN" sz="2400" b="1" kern="100" baseline="30000" dirty="0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-</a:t>
              </a:r>
              <a:r>
                <a:rPr lang="en-US" altLang="zh-CN" sz="2400" b="1" kern="100" baseline="300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2</a:t>
              </a:r>
              <a:r>
                <a:rPr lang="zh-CN" altLang="en-US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，</a:t>
              </a:r>
              <a:endParaRPr lang="en-US" altLang="zh-CN" sz="2400" b="1" kern="100" dirty="0">
                <a:effectLst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endParaRPr>
            </a:p>
            <a:p>
              <a:pPr indent="0" fontAlgn="auto">
                <a:lnSpc>
                  <a:spcPct val="150000"/>
                </a:lnSpc>
              </a:pPr>
              <a:r>
                <a:rPr lang="en-US" altLang="zh-CN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K</a:t>
              </a:r>
              <a:r>
                <a:rPr lang="en-US" altLang="zh-CN" sz="2400" b="1" kern="100" baseline="-250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a2</a:t>
              </a:r>
              <a:r>
                <a:rPr lang="en-US" altLang="zh-CN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(H</a:t>
              </a:r>
              <a:r>
                <a:rPr lang="en-US" altLang="zh-CN" sz="2400" b="1" kern="100" baseline="-250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2</a:t>
              </a:r>
              <a:r>
                <a:rPr lang="en-US" altLang="zh-CN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SO</a:t>
              </a:r>
              <a:r>
                <a:rPr lang="en-US" altLang="zh-CN" sz="2400" b="1" kern="100" baseline="-250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3</a:t>
              </a:r>
              <a:r>
                <a:rPr lang="en-US" altLang="zh-CN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)</a:t>
              </a:r>
              <a:r>
                <a:rPr lang="zh-CN" altLang="en-US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＝</a:t>
              </a:r>
              <a:r>
                <a:rPr lang="en-US" altLang="zh-CN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6.0×10</a:t>
              </a:r>
              <a:r>
                <a:rPr lang="en-US" altLang="zh-CN" sz="2400" b="1" kern="100" baseline="30000" dirty="0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-</a:t>
              </a:r>
              <a:r>
                <a:rPr lang="en-US" altLang="zh-CN" sz="2400" b="1" kern="100" baseline="300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8</a:t>
              </a:r>
              <a:r>
                <a:rPr lang="zh-CN" altLang="en-US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。</a:t>
              </a:r>
              <a:endParaRPr lang="zh-CN" altLang="en-US" sz="2400" b="1" kern="100" dirty="0">
                <a:effectLst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endParaRPr>
            </a:p>
            <a:p>
              <a:pPr indent="0" fontAlgn="auto">
                <a:lnSpc>
                  <a:spcPct val="150000"/>
                </a:lnSpc>
              </a:pPr>
              <a:r>
                <a:rPr lang="zh-CN" altLang="en-US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下列正确的是</a:t>
              </a:r>
              <a:endParaRPr lang="zh-CN" altLang="en-US" sz="2400" b="1" kern="100" dirty="0">
                <a:effectLst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endParaRPr>
            </a:p>
            <a:p>
              <a:pPr indent="0" fontAlgn="auto">
                <a:lnSpc>
                  <a:spcPct val="150000"/>
                </a:lnSpc>
              </a:pPr>
              <a:r>
                <a:rPr lang="en-US" altLang="zh-CN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A.</a:t>
              </a:r>
              <a:r>
                <a:rPr lang="zh-CN" altLang="en-US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较浓</a:t>
              </a:r>
              <a:r>
                <a:rPr lang="en-US" altLang="zh-CN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H</a:t>
              </a:r>
              <a:r>
                <a:rPr lang="en-US" altLang="zh-CN" sz="2400" b="1" kern="100" baseline="-250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2</a:t>
              </a:r>
              <a:r>
                <a:rPr lang="en-US" altLang="zh-CN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SO</a:t>
              </a:r>
              <a:r>
                <a:rPr lang="en-US" altLang="zh-CN" sz="2400" b="1" kern="100" baseline="-250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4</a:t>
              </a:r>
              <a:r>
                <a:rPr lang="zh-CN" altLang="en-US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溶液中：</a:t>
              </a:r>
              <a:r>
                <a:rPr lang="en-US" altLang="zh-CN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c(H</a:t>
              </a:r>
              <a:r>
                <a:rPr lang="en-US" altLang="zh-CN" sz="2400" b="1" kern="100" baseline="300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+</a:t>
              </a:r>
              <a:r>
                <a:rPr lang="en-US" altLang="zh-CN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)=2c</a:t>
              </a:r>
              <a:r>
                <a:rPr lang="en-US" altLang="zh-CN" sz="2400" b="1" kern="100" dirty="0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(SO</a:t>
              </a:r>
              <a:r>
                <a:rPr lang="en-US" altLang="zh-CN" sz="2400" b="1" kern="100" baseline="-25000" dirty="0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4</a:t>
              </a:r>
              <a:r>
                <a:rPr lang="en-US" altLang="zh-CN" sz="2400" b="1" kern="100" baseline="30000" dirty="0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2</a:t>
              </a:r>
              <a:r>
                <a:rPr lang="zh-CN" altLang="en-US" sz="2400" b="1" kern="100" baseline="300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－</a:t>
              </a:r>
              <a:r>
                <a:rPr lang="en-US" altLang="zh-CN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)</a:t>
              </a:r>
              <a:r>
                <a:rPr lang="zh-CN" altLang="en-US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＋</a:t>
              </a:r>
              <a:r>
                <a:rPr lang="en-US" altLang="zh-CN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c(OH</a:t>
              </a:r>
              <a:r>
                <a:rPr lang="en-US" altLang="zh-CN" sz="2400" b="1" kern="100" baseline="300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-</a:t>
              </a:r>
              <a:r>
                <a:rPr lang="en-US" altLang="zh-CN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)   </a:t>
              </a:r>
              <a:endParaRPr lang="zh-CN" altLang="zh-CN" sz="2400" b="1" kern="100" dirty="0">
                <a:effectLst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lum bright="-12000" contrast="24000"/>
            </a:blip>
            <a:stretch>
              <a:fillRect/>
            </a:stretch>
          </p:blipFill>
          <p:spPr>
            <a:xfrm>
              <a:off x="5797123" y="1174149"/>
              <a:ext cx="5117250" cy="1859597"/>
            </a:xfrm>
            <a:prstGeom prst="rect">
              <a:avLst/>
            </a:prstGeom>
          </p:spPr>
        </p:pic>
      </p:grpSp>
      <p:sp>
        <p:nvSpPr>
          <p:cNvPr id="6" name="矩形 5"/>
          <p:cNvSpPr/>
          <p:nvPr/>
        </p:nvSpPr>
        <p:spPr>
          <a:xfrm rot="16200000">
            <a:off x="2498174" y="780395"/>
            <a:ext cx="394138" cy="2839113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9200" y="5105400"/>
            <a:ext cx="5904230" cy="73215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圆角矩形 12"/>
          <p:cNvSpPr/>
          <p:nvPr/>
        </p:nvSpPr>
        <p:spPr>
          <a:xfrm>
            <a:off x="7103110" y="2899410"/>
            <a:ext cx="1831340" cy="53022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" name="图片 2" descr="QQ截图2024080103394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6155" y="1139825"/>
            <a:ext cx="10920095" cy="2740025"/>
          </a:xfrm>
          <a:prstGeom prst="rect">
            <a:avLst/>
          </a:prstGeom>
          <a:ln w="31750">
            <a:solidFill>
              <a:schemeClr val="accent1"/>
            </a:solidFill>
          </a:ln>
        </p:spPr>
      </p:pic>
      <p:sp>
        <p:nvSpPr>
          <p:cNvPr id="10" name="矩形 9"/>
          <p:cNvSpPr/>
          <p:nvPr/>
        </p:nvSpPr>
        <p:spPr>
          <a:xfrm>
            <a:off x="986155" y="4082415"/>
            <a:ext cx="8585200" cy="561975"/>
          </a:xfrm>
          <a:prstGeom prst="rect">
            <a:avLst/>
          </a:prstGeom>
        </p:spPr>
        <p:txBody>
          <a:bodyPr wrap="square">
            <a:no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背景：</a:t>
            </a:r>
            <a:r>
              <a:rPr lang="zh-CN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萃取和反萃取</a:t>
            </a:r>
            <a:r>
              <a:rPr lang="zh-CN" sz="28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（常见），多了</a:t>
            </a:r>
            <a:r>
              <a:rPr lang="zh-CN" sz="28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已知。</a:t>
            </a:r>
            <a:endParaRPr lang="zh-CN" altLang="zh-CN" sz="2800" b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 descr="爱心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68800" y="955675"/>
            <a:ext cx="788670" cy="788670"/>
          </a:xfrm>
          <a:prstGeom prst="rect">
            <a:avLst/>
          </a:prstGeom>
        </p:spPr>
      </p:pic>
      <p:cxnSp>
        <p:nvCxnSpPr>
          <p:cNvPr id="6" name="直接箭头连接符 5"/>
          <p:cNvCxnSpPr/>
          <p:nvPr/>
        </p:nvCxnSpPr>
        <p:spPr>
          <a:xfrm flipH="1">
            <a:off x="4692650" y="2096135"/>
            <a:ext cx="440055" cy="513080"/>
          </a:xfrm>
          <a:prstGeom prst="straightConnector1">
            <a:avLst/>
          </a:prstGeom>
          <a:ln w="31750">
            <a:gradFill>
              <a:gsLst>
                <a:gs pos="0">
                  <a:schemeClr val="accent1">
                    <a:hueOff val="-4200000"/>
                  </a:schemeClr>
                </a:gs>
                <a:gs pos="100000">
                  <a:schemeClr val="accent1"/>
                </a:gs>
              </a:gsLst>
            </a:gradFill>
            <a:headEnd type="arrow" w="med" len="med"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 flipH="1">
            <a:off x="2832735" y="2096135"/>
            <a:ext cx="440055" cy="513080"/>
          </a:xfrm>
          <a:prstGeom prst="straightConnector1">
            <a:avLst/>
          </a:prstGeom>
          <a:ln w="31750">
            <a:gradFill>
              <a:gsLst>
                <a:gs pos="0">
                  <a:schemeClr val="accent1">
                    <a:hueOff val="-4200000"/>
                  </a:schemeClr>
                </a:gs>
                <a:gs pos="100000">
                  <a:schemeClr val="accent1"/>
                </a:gs>
              </a:gsLst>
            </a:gradFill>
            <a:headEnd type="arrow" w="med" len="med"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986155" y="4625975"/>
            <a:ext cx="10231755" cy="340995"/>
          </a:xfrm>
          <a:prstGeom prst="rect">
            <a:avLst/>
          </a:prstGeom>
        </p:spPr>
        <p:txBody>
          <a:bodyPr wrap="square">
            <a:no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信息：直接信息</a:t>
            </a:r>
            <a:r>
              <a:rPr lang="zh-CN" altLang="en-US" sz="2800" b="1" dirty="0">
                <a:gradFill>
                  <a:gsLst>
                    <a:gs pos="51300">
                      <a:srgbClr val="4888CF"/>
                    </a:gs>
                    <a:gs pos="0">
                      <a:srgbClr val="95D2FF"/>
                    </a:gs>
                    <a:gs pos="95000">
                      <a:srgbClr val="3965A3"/>
                    </a:gs>
                  </a:gsLst>
                  <a:lin ang="5400000" scaled="1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800" b="1" dirty="0">
                <a:gradFill>
                  <a:gsLst>
                    <a:gs pos="51300">
                      <a:srgbClr val="4888CF"/>
                    </a:gs>
                    <a:gs pos="0">
                      <a:srgbClr val="95D2FF"/>
                    </a:gs>
                    <a:gs pos="95000">
                      <a:srgbClr val="3965A3"/>
                    </a:gs>
                  </a:gsLst>
                  <a:lin ang="5400000" scaled="1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</a:t>
            </a:r>
            <a:r>
              <a:rPr lang="zh-CN" altLang="en-US" sz="2800" b="1" baseline="30000" dirty="0">
                <a:gradFill>
                  <a:gsLst>
                    <a:gs pos="51300">
                      <a:srgbClr val="4888CF"/>
                    </a:gs>
                    <a:gs pos="0">
                      <a:srgbClr val="95D2FF"/>
                    </a:gs>
                    <a:gs pos="95000">
                      <a:srgbClr val="3965A3"/>
                    </a:gs>
                  </a:gsLst>
                  <a:lin ang="5400000" scaled="1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＋</a:t>
            </a:r>
            <a:r>
              <a:rPr lang="zh-CN" altLang="en-US" sz="2800" b="1" dirty="0">
                <a:gradFill>
                  <a:gsLst>
                    <a:gs pos="51300">
                      <a:srgbClr val="4888CF"/>
                    </a:gs>
                    <a:gs pos="0">
                      <a:srgbClr val="95D2FF"/>
                    </a:gs>
                    <a:gs pos="95000">
                      <a:srgbClr val="3965A3"/>
                    </a:gs>
                  </a:gsLst>
                  <a:lin ang="5400000" scaled="1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和隐含信息</a:t>
            </a:r>
            <a:r>
              <a:rPr lang="zh-CN" altLang="en-US" sz="2800" b="1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800" b="1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SO</a:t>
            </a:r>
            <a:r>
              <a:rPr lang="en-US" altLang="zh-CN" sz="2800" b="1" baseline="-25000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4</a:t>
            </a:r>
            <a:r>
              <a:rPr lang="en-US" altLang="zh-CN" sz="2800" b="1" baseline="30000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2</a:t>
            </a:r>
            <a:r>
              <a:rPr lang="zh-CN" altLang="en-US" sz="2800" b="1" baseline="30000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－</a:t>
            </a:r>
            <a:r>
              <a:rPr lang="zh-CN" altLang="en-US" sz="2800" b="1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</a:t>
            </a:r>
            <a:r>
              <a:rPr lang="zh-CN" altLang="en-US" sz="2800" b="1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800" b="1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</a:t>
            </a:r>
            <a:r>
              <a:rPr lang="en-US" altLang="zh-CN" sz="2800" b="1" baseline="-25000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en-US" altLang="zh-CN" sz="2800" b="1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NH)</a:t>
            </a:r>
            <a:r>
              <a:rPr lang="en-US" altLang="zh-CN" sz="2800" b="1" baseline="-25000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en-US" altLang="zh-CN" sz="2800" b="1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SO</a:t>
            </a:r>
            <a:r>
              <a:rPr lang="en-US" altLang="zh-CN" sz="2800" b="1" baseline="-25000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endParaRPr lang="en-US" altLang="zh-CN" sz="2800" b="1" baseline="-25000" dirty="0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103110" y="2947670"/>
            <a:ext cx="1831975" cy="572770"/>
          </a:xfrm>
          <a:prstGeom prst="rect">
            <a:avLst/>
          </a:prstGeom>
          <a:ln w="28575" cmpd="sng">
            <a:solidFill>
              <a:schemeClr val="accent6">
                <a:lumMod val="60000"/>
                <a:lumOff val="40000"/>
              </a:schemeClr>
            </a:solidFill>
            <a:prstDash val="lgDashDot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4" name="直接箭头连接符 3"/>
          <p:cNvCxnSpPr/>
          <p:nvPr/>
        </p:nvCxnSpPr>
        <p:spPr>
          <a:xfrm>
            <a:off x="1731645" y="2736215"/>
            <a:ext cx="5361940" cy="1463040"/>
          </a:xfrm>
          <a:prstGeom prst="straightConnector1">
            <a:avLst/>
          </a:prstGeom>
          <a:ln w="31750">
            <a:gradFill>
              <a:gsLst>
                <a:gs pos="0">
                  <a:schemeClr val="accent1">
                    <a:hueOff val="-4200000"/>
                  </a:schemeClr>
                </a:gs>
                <a:gs pos="100000">
                  <a:schemeClr val="accent1"/>
                </a:gs>
              </a:gsLst>
            </a:gradFill>
            <a:headEnd type="arrow" w="med" len="med"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656830" y="76200"/>
            <a:ext cx="4091940" cy="92202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indent="0" algn="l" fontAlgn="auto">
              <a:lnSpc>
                <a:spcPct val="150000"/>
              </a:lnSpc>
              <a:buNone/>
            </a:pPr>
            <a:r>
              <a:rPr lang="en-US" sz="3600" b="1" kern="100" dirty="0">
                <a:solidFill>
                  <a:srgbClr val="FF0000"/>
                </a:solidFill>
                <a:effectLst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2024</a:t>
            </a:r>
            <a:r>
              <a:rPr lang="zh-CN" altLang="en-US" sz="3600" b="1" kern="100" dirty="0">
                <a:solidFill>
                  <a:srgbClr val="FF0000"/>
                </a:solidFill>
                <a:effectLst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年江苏高考题</a:t>
            </a:r>
            <a:endParaRPr lang="zh-CN" altLang="en-US" sz="3600" b="1" kern="100" dirty="0">
              <a:solidFill>
                <a:srgbClr val="FF0000"/>
              </a:solidFill>
              <a:effectLst/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19405" y="1055081"/>
            <a:ext cx="11329035" cy="5077460"/>
            <a:chOff x="319405" y="537210"/>
            <a:chExt cx="11329035" cy="5077460"/>
          </a:xfrm>
        </p:grpSpPr>
        <p:sp>
          <p:nvSpPr>
            <p:cNvPr id="5" name="文本框 4"/>
            <p:cNvSpPr txBox="1"/>
            <p:nvPr/>
          </p:nvSpPr>
          <p:spPr>
            <a:xfrm>
              <a:off x="319405" y="537210"/>
              <a:ext cx="11329035" cy="50774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0" algn="l" fontAlgn="auto">
                <a:lnSpc>
                  <a:spcPct val="150000"/>
                </a:lnSpc>
                <a:buNone/>
              </a:pPr>
              <a:r>
                <a:rPr lang="en-US" altLang="zh-CN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12. </a:t>
              </a:r>
              <a:r>
                <a:rPr lang="zh-CN" altLang="en-US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室温下，有色金属冶炼废渣</a:t>
              </a:r>
              <a:r>
                <a:rPr lang="en-US" altLang="zh-CN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(</a:t>
              </a:r>
              <a:r>
                <a:rPr lang="zh-CN" altLang="en-US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含</a:t>
              </a:r>
              <a:r>
                <a:rPr lang="en-US" altLang="zh-CN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Cu</a:t>
              </a:r>
              <a:r>
                <a:rPr lang="zh-CN" altLang="en-US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、</a:t>
              </a:r>
              <a:r>
                <a:rPr lang="en-US" altLang="zh-CN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Ni</a:t>
              </a:r>
              <a:r>
                <a:rPr lang="zh-CN" altLang="en-US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、</a:t>
              </a:r>
              <a:r>
                <a:rPr lang="en-US" altLang="zh-CN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Si</a:t>
              </a:r>
              <a:r>
                <a:rPr lang="zh-CN" altLang="en-US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等的氧化物</a:t>
              </a:r>
              <a:r>
                <a:rPr lang="en-US" altLang="zh-CN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)</a:t>
              </a:r>
              <a:r>
                <a:rPr lang="zh-CN" altLang="en-US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用过量的较浓</a:t>
              </a:r>
              <a:r>
                <a:rPr lang="en-US" altLang="zh-CN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H</a:t>
              </a:r>
              <a:r>
                <a:rPr lang="en-US" altLang="zh-CN" sz="2400" b="1" kern="100" baseline="-250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2</a:t>
              </a:r>
              <a:r>
                <a:rPr lang="en-US" altLang="zh-CN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SO</a:t>
              </a:r>
              <a:r>
                <a:rPr lang="en-US" altLang="zh-CN" sz="2400" b="1" kern="100" baseline="-250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4</a:t>
              </a:r>
              <a:r>
                <a:rPr lang="zh-CN" altLang="en-US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溶液</a:t>
              </a:r>
              <a:endParaRPr lang="zh-CN" altLang="en-US" sz="2400" b="1" kern="100" dirty="0">
                <a:effectLst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endParaRPr>
            </a:p>
            <a:p>
              <a:pPr indent="0" algn="l" fontAlgn="auto">
                <a:lnSpc>
                  <a:spcPct val="150000"/>
                </a:lnSpc>
                <a:buNone/>
              </a:pPr>
              <a:r>
                <a:rPr lang="zh-CN" altLang="en-US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酸浸后，提取铜和镍的过程如下所示。</a:t>
              </a:r>
              <a:endParaRPr lang="zh-CN" altLang="en-US" sz="2400" b="1" kern="100" dirty="0">
                <a:effectLst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endParaRPr>
            </a:p>
            <a:p>
              <a:pPr indent="0" fontAlgn="auto">
                <a:lnSpc>
                  <a:spcPct val="150000"/>
                </a:lnSpc>
              </a:pPr>
              <a:r>
                <a:rPr lang="zh-CN" altLang="en-US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已知：</a:t>
              </a:r>
              <a:r>
                <a:rPr lang="en-US" altLang="zh-CN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K</a:t>
              </a:r>
              <a:r>
                <a:rPr lang="en-US" altLang="zh-CN" sz="2400" b="1" kern="100" baseline="-250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a</a:t>
              </a:r>
              <a:r>
                <a:rPr lang="en-US" altLang="zh-CN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(HSO</a:t>
              </a:r>
              <a:r>
                <a:rPr lang="en-US" altLang="zh-CN" sz="2400" b="1" kern="100" baseline="-25000" dirty="0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4</a:t>
              </a:r>
              <a:r>
                <a:rPr lang="zh-CN" altLang="en-US" sz="2400" b="1" kern="100" baseline="300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－</a:t>
              </a:r>
              <a:r>
                <a:rPr lang="en-US" altLang="zh-CN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)=1.2×10</a:t>
              </a:r>
              <a:r>
                <a:rPr lang="en-US" altLang="zh-CN" sz="2400" b="1" kern="100" baseline="300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-2</a:t>
              </a:r>
              <a:r>
                <a:rPr lang="zh-CN" altLang="en-US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，</a:t>
              </a:r>
              <a:endParaRPr lang="en-US" altLang="zh-CN" sz="2400" b="1" kern="100" dirty="0">
                <a:effectLst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endParaRPr>
            </a:p>
            <a:p>
              <a:pPr indent="0" fontAlgn="auto">
                <a:lnSpc>
                  <a:spcPct val="150000"/>
                </a:lnSpc>
              </a:pPr>
              <a:r>
                <a:rPr lang="en-US" altLang="zh-CN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K</a:t>
              </a:r>
              <a:r>
                <a:rPr lang="en-US" altLang="zh-CN" sz="2400" b="1" kern="100" baseline="-250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a1</a:t>
              </a:r>
              <a:r>
                <a:rPr lang="en-US" altLang="zh-CN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(H</a:t>
              </a:r>
              <a:r>
                <a:rPr lang="en-US" altLang="zh-CN" sz="2400" b="1" kern="100" baseline="-250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2</a:t>
              </a:r>
              <a:r>
                <a:rPr lang="en-US" altLang="zh-CN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SO</a:t>
              </a:r>
              <a:r>
                <a:rPr lang="en-US" altLang="zh-CN" sz="2400" b="1" kern="100" baseline="-250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3</a:t>
              </a:r>
              <a:r>
                <a:rPr lang="en-US" altLang="zh-CN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)</a:t>
              </a:r>
              <a:r>
                <a:rPr lang="zh-CN" altLang="en-US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＝</a:t>
              </a:r>
              <a:r>
                <a:rPr lang="en-US" altLang="zh-CN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1.2×10</a:t>
              </a:r>
              <a:r>
                <a:rPr lang="en-US" altLang="zh-CN" sz="2400" b="1" kern="100" baseline="30000" dirty="0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-</a:t>
              </a:r>
              <a:r>
                <a:rPr lang="en-US" altLang="zh-CN" sz="2400" b="1" kern="100" baseline="300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2</a:t>
              </a:r>
              <a:r>
                <a:rPr lang="zh-CN" altLang="en-US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，</a:t>
              </a:r>
              <a:endParaRPr lang="en-US" altLang="zh-CN" sz="2400" b="1" kern="100" dirty="0">
                <a:effectLst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endParaRPr>
            </a:p>
            <a:p>
              <a:pPr indent="0" fontAlgn="auto">
                <a:lnSpc>
                  <a:spcPct val="150000"/>
                </a:lnSpc>
              </a:pPr>
              <a:r>
                <a:rPr lang="en-US" altLang="zh-CN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K</a:t>
              </a:r>
              <a:r>
                <a:rPr lang="en-US" altLang="zh-CN" sz="2400" b="1" kern="100" baseline="-250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a2</a:t>
              </a:r>
              <a:r>
                <a:rPr lang="en-US" altLang="zh-CN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(H</a:t>
              </a:r>
              <a:r>
                <a:rPr lang="en-US" altLang="zh-CN" sz="2400" b="1" kern="100" baseline="-250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2</a:t>
              </a:r>
              <a:r>
                <a:rPr lang="en-US" altLang="zh-CN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SO</a:t>
              </a:r>
              <a:r>
                <a:rPr lang="en-US" altLang="zh-CN" sz="2400" b="1" kern="100" baseline="-250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3</a:t>
              </a:r>
              <a:r>
                <a:rPr lang="en-US" altLang="zh-CN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)</a:t>
              </a:r>
              <a:r>
                <a:rPr lang="zh-CN" altLang="en-US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＝</a:t>
              </a:r>
              <a:r>
                <a:rPr lang="en-US" altLang="zh-CN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6.0×10</a:t>
              </a:r>
              <a:r>
                <a:rPr lang="en-US" altLang="zh-CN" sz="2400" b="1" kern="100" baseline="30000" dirty="0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-</a:t>
              </a:r>
              <a:r>
                <a:rPr lang="en-US" altLang="zh-CN" sz="2400" b="1" kern="100" baseline="300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8</a:t>
              </a:r>
              <a:r>
                <a:rPr lang="zh-CN" altLang="en-US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。</a:t>
              </a:r>
              <a:endParaRPr lang="zh-CN" altLang="en-US" sz="2400" b="1" kern="100" dirty="0">
                <a:effectLst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endParaRPr>
            </a:p>
            <a:p>
              <a:pPr indent="0" fontAlgn="auto">
                <a:lnSpc>
                  <a:spcPct val="150000"/>
                </a:lnSpc>
              </a:pPr>
              <a:r>
                <a:rPr lang="zh-CN" altLang="en-US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下列正确的是</a:t>
              </a:r>
              <a:endParaRPr lang="zh-CN" altLang="en-US" sz="2400" b="1" kern="100" dirty="0">
                <a:effectLst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endParaRPr>
            </a:p>
            <a:p>
              <a:pPr indent="0" fontAlgn="auto">
                <a:lnSpc>
                  <a:spcPct val="150000"/>
                </a:lnSpc>
              </a:pPr>
              <a:r>
                <a:rPr lang="en-US" altLang="zh-CN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B.NaHSO</a:t>
              </a:r>
              <a:r>
                <a:rPr lang="en-US" altLang="zh-CN" sz="2400" b="1" kern="100" baseline="-250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3</a:t>
              </a:r>
              <a:r>
                <a:rPr lang="zh-CN" altLang="en-US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溶液中：</a:t>
              </a:r>
              <a:r>
                <a:rPr lang="en-US" altLang="zh-CN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2HSO</a:t>
              </a:r>
              <a:r>
                <a:rPr lang="en-US" altLang="zh-CN" sz="2400" b="1" kern="100" baseline="-250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  <a:sym typeface="+mn-ea"/>
                </a:rPr>
                <a:t>3</a:t>
              </a:r>
              <a:r>
                <a:rPr lang="zh-CN" altLang="en-US" sz="2400" b="1" kern="100" baseline="300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－</a:t>
              </a:r>
              <a:r>
                <a:rPr lang="en-US" altLang="zh-CN" sz="2400" b="1" kern="100" dirty="0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⇌SO</a:t>
              </a:r>
              <a:r>
                <a:rPr lang="en-US" altLang="zh-CN" sz="2400" b="1" kern="100" baseline="-25000" dirty="0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3</a:t>
              </a:r>
              <a:r>
                <a:rPr lang="en-US" altLang="zh-CN" sz="2400" b="1" kern="100" baseline="300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2</a:t>
              </a:r>
              <a:r>
                <a:rPr lang="zh-CN" altLang="en-US" sz="2400" b="1" kern="100" baseline="300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－</a:t>
              </a:r>
              <a:r>
                <a:rPr lang="zh-CN" altLang="en-US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＋</a:t>
              </a:r>
              <a:r>
                <a:rPr lang="en-US" altLang="zh-CN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H</a:t>
              </a:r>
              <a:r>
                <a:rPr lang="en-US" altLang="zh-CN" sz="2400" b="1" kern="100" baseline="-250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2</a:t>
              </a:r>
              <a:r>
                <a:rPr lang="en-US" altLang="zh-CN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SO</a:t>
              </a:r>
              <a:r>
                <a:rPr lang="en-US" altLang="zh-CN" sz="2400" b="1" kern="100" baseline="-250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3</a:t>
              </a:r>
              <a:r>
                <a:rPr lang="zh-CN" altLang="en-US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平衡常数</a:t>
              </a:r>
              <a:r>
                <a:rPr lang="en-US" altLang="zh-CN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K</a:t>
              </a:r>
              <a:r>
                <a:rPr lang="zh-CN" altLang="en-US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＝</a:t>
              </a:r>
              <a:r>
                <a:rPr lang="en-US" altLang="zh-CN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5.0×10</a:t>
              </a:r>
              <a:r>
                <a:rPr lang="en-US" altLang="zh-CN" sz="2400" b="1" kern="100" baseline="300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-6</a:t>
              </a:r>
              <a:endParaRPr lang="en-US" altLang="zh-CN" sz="2400" b="1" kern="100" baseline="30000" dirty="0">
                <a:effectLst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endParaRPr>
            </a:p>
            <a:p>
              <a:pPr indent="0" algn="l" fontAlgn="auto">
                <a:lnSpc>
                  <a:spcPct val="150000"/>
                </a:lnSpc>
                <a:buNone/>
              </a:pPr>
              <a:endParaRPr lang="en-US" altLang="zh-CN" sz="2400" b="1" kern="100" dirty="0">
                <a:effectLst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endParaRPr>
            </a:p>
            <a:p>
              <a:pPr indent="0" algn="l" fontAlgn="auto">
                <a:lnSpc>
                  <a:spcPct val="150000"/>
                </a:lnSpc>
                <a:buNone/>
              </a:pPr>
              <a:endParaRPr lang="zh-CN" altLang="zh-CN" sz="2400" b="1" kern="100" dirty="0">
                <a:effectLst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lum bright="-12000" contrast="24000"/>
            </a:blip>
            <a:stretch>
              <a:fillRect/>
            </a:stretch>
          </p:blipFill>
          <p:spPr>
            <a:xfrm>
              <a:off x="5797123" y="1174149"/>
              <a:ext cx="5117250" cy="1859597"/>
            </a:xfrm>
            <a:prstGeom prst="rect">
              <a:avLst/>
            </a:prstGeom>
          </p:spPr>
        </p:pic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1135" y="5165725"/>
            <a:ext cx="4560570" cy="96710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353695" y="795655"/>
          <a:ext cx="11353800" cy="51047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69300"/>
                <a:gridCol w="2984500"/>
              </a:tblGrid>
              <a:tr h="125222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noFill/>
                  </a:tcPr>
                </a:tc>
              </a:tr>
              <a:tr h="96329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noFill/>
                  </a:tcPr>
                </a:tc>
              </a:tr>
              <a:tr h="96329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96329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noFill/>
                  </a:tcPr>
                </a:tc>
              </a:tr>
              <a:tr h="96266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410" y="2626995"/>
            <a:ext cx="7200900" cy="657225"/>
          </a:xfrm>
          <a:prstGeom prst="rect">
            <a:avLst/>
          </a:prstGeom>
          <a:noFill/>
        </p:spPr>
      </p:pic>
      <p:graphicFrame>
        <p:nvGraphicFramePr>
          <p:cNvPr id="20" name="对象 19"/>
          <p:cNvGraphicFramePr>
            <a:graphicFrameLocks noChangeAspect="1"/>
          </p:cNvGraphicFramePr>
          <p:nvPr/>
        </p:nvGraphicFramePr>
        <p:xfrm>
          <a:off x="1121410" y="3649345"/>
          <a:ext cx="7200000" cy="539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" r:id="rId3" imgW="11439525" imgH="771525" progId="Paint.Picture">
                  <p:embed/>
                </p:oleObj>
              </mc:Choice>
              <mc:Fallback>
                <p:oleObj name="" r:id="rId3" imgW="11439525" imgH="771525" progId="Paint.Picture">
                  <p:embed/>
                  <p:pic>
                    <p:nvPicPr>
                      <p:cNvPr id="0" name="图片 3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21410" y="3649345"/>
                        <a:ext cx="7200000" cy="5391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>
            <a:graphicFrameLocks noChangeAspect="1"/>
          </p:cNvGraphicFramePr>
          <p:nvPr/>
        </p:nvGraphicFramePr>
        <p:xfrm>
          <a:off x="1121410" y="5519420"/>
          <a:ext cx="7200000" cy="651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5" imgW="11458575" imgH="1038225" progId="Paint.Picture">
                  <p:embed/>
                </p:oleObj>
              </mc:Choice>
              <mc:Fallback>
                <p:oleObj name="" r:id="rId5" imgW="11458575" imgH="1038225" progId="Paint.Picture">
                  <p:embed/>
                  <p:pic>
                    <p:nvPicPr>
                      <p:cNvPr id="0" name="图片 3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21410" y="5519420"/>
                        <a:ext cx="7200000" cy="6515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/>
          <p:cNvGraphicFramePr>
            <a:graphicFrameLocks noChangeAspect="1"/>
          </p:cNvGraphicFramePr>
          <p:nvPr/>
        </p:nvGraphicFramePr>
        <p:xfrm>
          <a:off x="1121410" y="4553585"/>
          <a:ext cx="7200000" cy="600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7" imgW="11058525" imgH="923925" progId="Paint.Picture">
                  <p:embed/>
                </p:oleObj>
              </mc:Choice>
              <mc:Fallback>
                <p:oleObj name="" r:id="rId7" imgW="11058525" imgH="923925" progId="Paint.Picture">
                  <p:embed/>
                  <p:pic>
                    <p:nvPicPr>
                      <p:cNvPr id="0" name="图片 3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21410" y="4553585"/>
                        <a:ext cx="7200000" cy="6007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文本框 25"/>
          <p:cNvSpPr txBox="1"/>
          <p:nvPr/>
        </p:nvSpPr>
        <p:spPr>
          <a:xfrm>
            <a:off x="3130550" y="1598930"/>
            <a:ext cx="227203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0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平衡体系</a:t>
            </a:r>
            <a:endParaRPr lang="zh-CN" altLang="en-US" sz="40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766935" y="1598930"/>
            <a:ext cx="9480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4000" b="1" i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K</a:t>
            </a:r>
            <a:endParaRPr lang="en-US" altLang="zh-CN" sz="4000" b="1" i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850630" y="2689860"/>
            <a:ext cx="27425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40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5.61×10</a:t>
            </a:r>
            <a:r>
              <a:rPr lang="en-US" altLang="zh-CN" sz="4000" b="1" baseline="30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-11</a:t>
            </a:r>
            <a:endParaRPr lang="en-US" altLang="zh-CN" sz="4000" b="1" baseline="300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850630" y="3565525"/>
            <a:ext cx="27432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40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2.3×10</a:t>
            </a:r>
            <a:r>
              <a:rPr lang="en-US" altLang="zh-CN" sz="4000" b="1" baseline="30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-8</a:t>
            </a:r>
            <a:endParaRPr lang="en-US" altLang="zh-CN" sz="4000" b="1" baseline="300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850630" y="4553585"/>
            <a:ext cx="24060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40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10</a:t>
            </a:r>
            <a:r>
              <a:rPr lang="en-US" altLang="zh-CN" sz="4000" b="1" baseline="30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-14</a:t>
            </a:r>
            <a:endParaRPr lang="en-US" altLang="zh-CN" sz="4000" b="1" baseline="300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850630" y="5464175"/>
            <a:ext cx="24060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40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1.3×10</a:t>
            </a:r>
            <a:r>
              <a:rPr lang="en-US" altLang="zh-CN" sz="4000" b="1" baseline="30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-4</a:t>
            </a:r>
            <a:endParaRPr lang="en-US" altLang="zh-CN" sz="4000" b="1" baseline="300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887730" y="2443480"/>
            <a:ext cx="1034224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887730" y="1598930"/>
            <a:ext cx="1034224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887730" y="6170930"/>
            <a:ext cx="1034224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1551419" y="613326"/>
            <a:ext cx="1783080" cy="553085"/>
          </a:xfrm>
          <a:prstGeom prst="rect">
            <a:avLst/>
          </a:prstGeom>
          <a:noFill/>
          <a:ln w="28575" cmpd="sng">
            <a:noFill/>
            <a:prstDash val="solid"/>
          </a:ln>
        </p:spPr>
        <p:txBody>
          <a:bodyPr wrap="none" rtlCol="0">
            <a:spAutoFit/>
          </a:bodyPr>
          <a:p>
            <a:pPr marL="457200" lvl="0" indent="-457200" algn="l">
              <a:buClr>
                <a:srgbClr val="FF0000"/>
              </a:buClr>
              <a:buSzTx/>
              <a:buFont typeface="Wingdings" panose="05000000000000000000" charset="0"/>
              <a:buChar char="n"/>
            </a:pPr>
            <a:r>
              <a:rPr lang="zh-CN" sz="3000" b="1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Times New Roman" panose="02020603050405020304" charset="0"/>
              </a:rPr>
              <a:t>吴文中</a:t>
            </a:r>
            <a:endParaRPr lang="zh-CN" sz="3000" b="1" dirty="0">
              <a:solidFill>
                <a:srgbClr val="FF0000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Times New Roman" panose="02020603050405020304" charset="0"/>
            </a:endParaRPr>
          </a:p>
        </p:txBody>
      </p:sp>
    </p:spTree>
  </p:cSld>
  <p:clrMapOvr>
    <a:masterClrMapping/>
  </p:clrMapOvr>
  <p:transition>
    <p:rand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60070" y="695960"/>
            <a:ext cx="11274425" cy="2225675"/>
          </a:xfrm>
          <a:prstGeom prst="rect">
            <a:avLst/>
          </a:prstGeom>
        </p:spPr>
      </p:pic>
      <p:sp>
        <p:nvSpPr>
          <p:cNvPr id="13" name="文本框 12"/>
          <p:cNvSpPr txBox="1"/>
          <p:nvPr>
            <p:custDataLst>
              <p:tags r:id="rId3"/>
            </p:custDataLst>
          </p:nvPr>
        </p:nvSpPr>
        <p:spPr>
          <a:xfrm>
            <a:off x="8895080" y="112395"/>
            <a:ext cx="30994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charset="0"/>
              </a:rPr>
              <a:t>2023</a:t>
            </a:r>
            <a:r>
              <a:rPr lang="zh-CN" altLang="zh-CN" sz="3200" b="1" dirty="0">
                <a:solidFill>
                  <a:srgbClr val="FF0000"/>
                </a:solidFill>
                <a:latin typeface="Times New Roman" panose="02020603050405020304" charset="0"/>
              </a:rPr>
              <a:t>江苏高考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rcRect l="17693" t="26999" r="22828" b="52042"/>
          <a:stretch>
            <a:fillRect/>
          </a:stretch>
        </p:blipFill>
        <p:spPr>
          <a:xfrm>
            <a:off x="3196590" y="2521585"/>
            <a:ext cx="8147050" cy="4015105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" name="矩形: 圆角 22"/>
          <p:cNvSpPr/>
          <p:nvPr/>
        </p:nvSpPr>
        <p:spPr>
          <a:xfrm>
            <a:off x="4132229" y="2478461"/>
            <a:ext cx="3582783" cy="75799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4000" dirty="0">
                <a:latin typeface="黑体" panose="02010609060101010101" charset="-122"/>
                <a:ea typeface="黑体" panose="02010609060101010101" charset="-122"/>
              </a:rPr>
              <a:t>第</a:t>
            </a:r>
            <a:r>
              <a:rPr lang="en-US" altLang="zh-CN" sz="4000" dirty="0">
                <a:latin typeface="黑体" panose="02010609060101010101" charset="-122"/>
                <a:ea typeface="黑体" panose="02010609060101010101" charset="-122"/>
              </a:rPr>
              <a:t>13</a:t>
            </a:r>
            <a:r>
              <a:rPr lang="zh-CN" altLang="en-US" sz="4000" dirty="0">
                <a:latin typeface="黑体" panose="02010609060101010101" charset="-122"/>
                <a:ea typeface="黑体" panose="02010609060101010101" charset="-122"/>
              </a:rPr>
              <a:t>题</a:t>
            </a:r>
            <a:endParaRPr lang="zh-CN" altLang="en-US" sz="4000" dirty="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93964"/>
            <a:ext cx="12192000" cy="6185535"/>
            <a:chOff x="0" y="193964"/>
            <a:chExt cx="12192000" cy="6185535"/>
          </a:xfrm>
        </p:grpSpPr>
        <p:sp>
          <p:nvSpPr>
            <p:cNvPr id="5" name="文本框 4"/>
            <p:cNvSpPr txBox="1"/>
            <p:nvPr/>
          </p:nvSpPr>
          <p:spPr>
            <a:xfrm>
              <a:off x="0" y="193964"/>
              <a:ext cx="12192000" cy="61855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0" algn="l" fontAlgn="auto">
                <a:lnSpc>
                  <a:spcPct val="150000"/>
                </a:lnSpc>
                <a:buNone/>
              </a:pPr>
              <a:r>
                <a:rPr lang="en-US" altLang="zh-CN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13. </a:t>
              </a:r>
              <a:r>
                <a:rPr lang="zh-CN" altLang="en-US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甘油（</a:t>
              </a:r>
              <a:r>
                <a:rPr lang="en-US" altLang="zh-CN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C</a:t>
              </a:r>
              <a:r>
                <a:rPr lang="en-US" altLang="zh-CN" sz="2400" b="1" kern="100" baseline="-250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3</a:t>
              </a:r>
              <a:r>
                <a:rPr lang="en-US" altLang="zh-CN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H</a:t>
              </a:r>
              <a:r>
                <a:rPr lang="en-US" altLang="zh-CN" sz="2400" b="1" kern="100" baseline="-250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8</a:t>
              </a:r>
              <a:r>
                <a:rPr lang="en-US" altLang="zh-CN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O</a:t>
              </a:r>
              <a:r>
                <a:rPr lang="en-US" altLang="zh-CN" sz="2400" b="1" kern="100" baseline="-250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3</a:t>
              </a:r>
              <a:r>
                <a:rPr lang="zh-CN" altLang="en-US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）水蒸气重整获得</a:t>
              </a:r>
              <a:r>
                <a:rPr lang="en-US" altLang="zh-CN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H</a:t>
              </a:r>
              <a:r>
                <a:rPr lang="en-US" altLang="zh-CN" sz="2400" b="1" kern="100" baseline="-250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2</a:t>
              </a:r>
              <a:r>
                <a:rPr lang="zh-CN" altLang="en-US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过程中的主要反应：　　</a:t>
              </a:r>
              <a:endParaRPr lang="zh-CN" altLang="en-US" sz="2400" b="1" kern="100" dirty="0">
                <a:effectLst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endParaRPr>
            </a:p>
            <a:p>
              <a:pPr indent="0" algn="l" fontAlgn="auto">
                <a:lnSpc>
                  <a:spcPct val="150000"/>
                </a:lnSpc>
                <a:buNone/>
              </a:pPr>
              <a:r>
                <a:rPr lang="zh-CN" altLang="en-US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　　 反应</a:t>
              </a:r>
              <a:r>
                <a:rPr lang="en-US" altLang="zh-CN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Ⅰ  C</a:t>
              </a:r>
              <a:r>
                <a:rPr lang="en-US" altLang="zh-CN" sz="2400" b="1" kern="100" baseline="-250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3</a:t>
              </a:r>
              <a:r>
                <a:rPr lang="en-US" altLang="zh-CN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H</a:t>
              </a:r>
              <a:r>
                <a:rPr lang="en-US" altLang="zh-CN" sz="2400" b="1" kern="100" baseline="-250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8</a:t>
              </a:r>
              <a:r>
                <a:rPr lang="en-US" altLang="zh-CN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O</a:t>
              </a:r>
              <a:r>
                <a:rPr lang="en-US" altLang="zh-CN" sz="2400" b="1" kern="100" baseline="-250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3</a:t>
              </a:r>
              <a:r>
                <a:rPr lang="en-US" altLang="zh-CN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(g)</a:t>
              </a:r>
              <a:r>
                <a:rPr lang="zh-CN" altLang="en-US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＝</a:t>
              </a:r>
              <a:r>
                <a:rPr lang="en-US" altLang="zh-CN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3CO(g)</a:t>
              </a:r>
              <a:r>
                <a:rPr lang="zh-CN" altLang="en-US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＋</a:t>
              </a:r>
              <a:r>
                <a:rPr lang="en-US" altLang="zh-CN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4H</a:t>
              </a:r>
              <a:r>
                <a:rPr lang="en-US" altLang="zh-CN" sz="2400" b="1" kern="100" baseline="-250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2</a:t>
              </a:r>
              <a:r>
                <a:rPr lang="en-US" altLang="zh-CN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(g)	</a:t>
              </a:r>
              <a:r>
                <a:rPr lang="zh-CN" altLang="en-US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　　　　         </a:t>
              </a:r>
              <a:r>
                <a:rPr lang="en-US" altLang="zh-CN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ΔH</a:t>
              </a:r>
              <a:r>
                <a:rPr lang="zh-CN" altLang="en-US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＞</a:t>
              </a:r>
              <a:r>
                <a:rPr lang="en-US" altLang="zh-CN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0</a:t>
              </a:r>
              <a:r>
                <a:rPr lang="zh-CN" altLang="en-US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　　　　</a:t>
              </a:r>
              <a:endParaRPr lang="zh-CN" altLang="en-US" sz="2400" b="1" kern="100" dirty="0">
                <a:effectLst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endParaRPr>
            </a:p>
            <a:p>
              <a:pPr indent="0" algn="l" fontAlgn="auto">
                <a:lnSpc>
                  <a:spcPct val="150000"/>
                </a:lnSpc>
                <a:buNone/>
              </a:pPr>
              <a:r>
                <a:rPr lang="en-US" altLang="zh-CN" sz="2400" b="1" kern="100" dirty="0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         </a:t>
              </a:r>
              <a:r>
                <a:rPr lang="zh-CN" altLang="en-US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反应</a:t>
              </a:r>
              <a:r>
                <a:rPr lang="en-US" altLang="zh-CN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Ⅱ  CO(g)</a:t>
              </a:r>
              <a:r>
                <a:rPr lang="zh-CN" altLang="en-US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＋</a:t>
              </a:r>
              <a:r>
                <a:rPr lang="en-US" altLang="zh-CN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H</a:t>
              </a:r>
              <a:r>
                <a:rPr lang="en-US" altLang="zh-CN" sz="2400" b="1" kern="100" baseline="-250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2</a:t>
              </a:r>
              <a:r>
                <a:rPr lang="en-US" altLang="zh-CN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O(g)</a:t>
              </a:r>
              <a:r>
                <a:rPr lang="zh-CN" altLang="en-US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＝</a:t>
              </a:r>
              <a:r>
                <a:rPr lang="en-US" altLang="zh-CN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CO</a:t>
              </a:r>
              <a:r>
                <a:rPr lang="en-US" altLang="zh-CN" sz="2400" b="1" kern="100" baseline="-250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2</a:t>
              </a:r>
              <a:r>
                <a:rPr lang="en-US" altLang="zh-CN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(g)</a:t>
              </a:r>
              <a:r>
                <a:rPr lang="zh-CN" altLang="en-US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＋</a:t>
              </a:r>
              <a:r>
                <a:rPr lang="en-US" altLang="zh-CN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H</a:t>
              </a:r>
              <a:r>
                <a:rPr lang="en-US" altLang="zh-CN" sz="2400" b="1" kern="100" baseline="-250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2</a:t>
              </a:r>
              <a:r>
                <a:rPr lang="en-US" altLang="zh-CN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(g)</a:t>
              </a:r>
              <a:r>
                <a:rPr lang="zh-CN" altLang="en-US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　　　       </a:t>
              </a:r>
              <a:r>
                <a:rPr lang="en-US" altLang="zh-CN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ΔH</a:t>
              </a:r>
              <a:r>
                <a:rPr lang="zh-CN" altLang="en-US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＜</a:t>
              </a:r>
              <a:r>
                <a:rPr lang="en-US" altLang="zh-CN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0</a:t>
              </a:r>
              <a:r>
                <a:rPr lang="zh-CN" altLang="en-US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　　　　</a:t>
              </a:r>
              <a:endParaRPr lang="zh-CN" altLang="en-US" sz="2400" b="1" kern="100" dirty="0">
                <a:effectLst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endParaRPr>
            </a:p>
            <a:p>
              <a:pPr indent="0" algn="l" fontAlgn="auto">
                <a:lnSpc>
                  <a:spcPct val="150000"/>
                </a:lnSpc>
                <a:buNone/>
              </a:pPr>
              <a:r>
                <a:rPr lang="zh-CN" altLang="en-US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　　 反应</a:t>
              </a:r>
              <a:r>
                <a:rPr lang="en-US" altLang="zh-CN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Ⅲ  CO</a:t>
              </a:r>
              <a:r>
                <a:rPr lang="en-US" altLang="zh-CN" sz="2400" b="1" kern="100" baseline="-250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2</a:t>
              </a:r>
              <a:r>
                <a:rPr lang="en-US" altLang="zh-CN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(g)</a:t>
              </a:r>
              <a:r>
                <a:rPr lang="zh-CN" altLang="en-US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＋</a:t>
              </a:r>
              <a:r>
                <a:rPr lang="en-US" altLang="zh-CN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4H</a:t>
              </a:r>
              <a:r>
                <a:rPr lang="en-US" altLang="zh-CN" sz="2400" b="1" kern="100" baseline="-250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2</a:t>
              </a:r>
              <a:r>
                <a:rPr lang="en-US" altLang="zh-CN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(g)</a:t>
              </a:r>
              <a:r>
                <a:rPr lang="zh-CN" altLang="en-US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＝</a:t>
              </a:r>
              <a:r>
                <a:rPr lang="en-US" altLang="zh-CN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CH</a:t>
              </a:r>
              <a:r>
                <a:rPr lang="en-US" altLang="zh-CN" sz="2400" b="1" kern="100" baseline="-250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4</a:t>
              </a:r>
              <a:r>
                <a:rPr lang="en-US" altLang="zh-CN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(g)</a:t>
              </a:r>
              <a:r>
                <a:rPr lang="zh-CN" altLang="en-US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＋</a:t>
              </a:r>
              <a:r>
                <a:rPr lang="en-US" altLang="zh-CN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2H</a:t>
              </a:r>
              <a:r>
                <a:rPr lang="en-US" altLang="zh-CN" sz="2400" b="1" kern="100" baseline="-250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2</a:t>
              </a:r>
              <a:r>
                <a:rPr lang="en-US" altLang="zh-CN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O(g)</a:t>
              </a:r>
              <a:r>
                <a:rPr lang="zh-CN" altLang="en-US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　　     </a:t>
              </a:r>
              <a:r>
                <a:rPr lang="en-US" altLang="zh-CN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ΔH</a:t>
              </a:r>
              <a:r>
                <a:rPr lang="zh-CN" altLang="en-US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＜</a:t>
              </a:r>
              <a:r>
                <a:rPr lang="en-US" altLang="zh-CN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0</a:t>
              </a:r>
              <a:endParaRPr lang="en-US" altLang="zh-CN" sz="2400" b="1" kern="100" dirty="0">
                <a:effectLst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endParaRPr>
            </a:p>
            <a:p>
              <a:pPr indent="0" algn="l" fontAlgn="auto">
                <a:lnSpc>
                  <a:spcPct val="150000"/>
                </a:lnSpc>
                <a:buNone/>
              </a:pPr>
              <a:r>
                <a:rPr lang="zh-CN" altLang="en-US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　　</a:t>
              </a:r>
              <a:r>
                <a:rPr lang="en-US" altLang="zh-CN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1.0×10</a:t>
              </a:r>
              <a:r>
                <a:rPr lang="en-US" altLang="zh-CN" sz="2400" b="1" kern="100" baseline="300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5</a:t>
              </a:r>
              <a:r>
                <a:rPr lang="en-US" altLang="zh-CN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Pa</a:t>
              </a:r>
              <a:r>
                <a:rPr lang="zh-CN" altLang="en-US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条件下，</a:t>
              </a:r>
              <a:r>
                <a:rPr lang="en-US" altLang="zh-CN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1mol C</a:t>
              </a:r>
              <a:r>
                <a:rPr lang="en-US" altLang="zh-CN" sz="2400" b="1" kern="100" baseline="-250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3</a:t>
              </a:r>
              <a:r>
                <a:rPr lang="en-US" altLang="zh-CN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H</a:t>
              </a:r>
              <a:r>
                <a:rPr lang="en-US" altLang="zh-CN" sz="2400" b="1" kern="100" baseline="-250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8</a:t>
              </a:r>
              <a:r>
                <a:rPr lang="en-US" altLang="zh-CN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O</a:t>
              </a:r>
              <a:r>
                <a:rPr lang="en-US" altLang="zh-CN" sz="2400" b="1" kern="100" baseline="-250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3</a:t>
              </a:r>
              <a:r>
                <a:rPr lang="zh-CN" altLang="en-US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和</a:t>
              </a:r>
              <a:r>
                <a:rPr lang="en-US" altLang="zh-CN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9mol H</a:t>
              </a:r>
              <a:r>
                <a:rPr lang="en-US" altLang="zh-CN" sz="2400" b="1" kern="100" baseline="-250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2</a:t>
              </a:r>
              <a:r>
                <a:rPr lang="en-US" altLang="zh-CN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O</a:t>
              </a:r>
              <a:r>
                <a:rPr lang="zh-CN" altLang="en-US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发生上述反应达平衡状态时，体系中</a:t>
              </a:r>
              <a:r>
                <a:rPr lang="en-US" altLang="zh-CN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CO</a:t>
              </a:r>
              <a:r>
                <a:rPr lang="zh-CN" altLang="en-US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、</a:t>
              </a:r>
              <a:r>
                <a:rPr lang="en-US" altLang="zh-CN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H</a:t>
              </a:r>
              <a:r>
                <a:rPr lang="en-US" altLang="zh-CN" sz="2400" b="1" kern="100" baseline="-250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2</a:t>
              </a:r>
              <a:r>
                <a:rPr lang="zh-CN" altLang="en-US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、</a:t>
              </a:r>
              <a:r>
                <a:rPr lang="en-US" altLang="zh-CN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CO</a:t>
              </a:r>
              <a:r>
                <a:rPr lang="en-US" altLang="zh-CN" sz="2400" b="1" kern="100" baseline="-250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2</a:t>
              </a:r>
              <a:r>
                <a:rPr lang="zh-CN" altLang="en-US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和</a:t>
              </a:r>
              <a:r>
                <a:rPr lang="en-US" altLang="zh-CN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CH</a:t>
              </a:r>
              <a:r>
                <a:rPr lang="en-US" altLang="zh-CN" sz="2400" b="1" kern="100" baseline="-250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4</a:t>
              </a:r>
              <a:r>
                <a:rPr lang="zh-CN" altLang="en-US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的物质的量随温度变化的理论计算结果如图所示。下列说法正确的是　　</a:t>
              </a:r>
              <a:endParaRPr lang="zh-CN" altLang="en-US" sz="2400" b="1" kern="100" dirty="0">
                <a:effectLst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endParaRPr>
            </a:p>
            <a:p>
              <a:pPr indent="0" algn="l" fontAlgn="auto">
                <a:lnSpc>
                  <a:spcPct val="150000"/>
                </a:lnSpc>
                <a:buNone/>
              </a:pPr>
              <a:r>
                <a:rPr lang="zh-CN" altLang="en-US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　</a:t>
              </a:r>
              <a:r>
                <a:rPr lang="en-US" altLang="zh-CN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A. 550℃</a:t>
              </a:r>
              <a:r>
                <a:rPr lang="zh-CN" altLang="en-US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时，</a:t>
              </a:r>
              <a:r>
                <a:rPr lang="en-US" altLang="zh-CN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H</a:t>
              </a:r>
              <a:r>
                <a:rPr lang="en-US" altLang="zh-CN" sz="2400" b="1" kern="100" baseline="-250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2</a:t>
              </a:r>
              <a:r>
                <a:rPr lang="en-US" altLang="zh-CN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O</a:t>
              </a:r>
              <a:r>
                <a:rPr lang="zh-CN" altLang="en-US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的平衡转化率为</a:t>
              </a:r>
              <a:r>
                <a:rPr lang="en-US" altLang="zh-CN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20%  </a:t>
              </a:r>
              <a:endParaRPr lang="en-US" altLang="zh-CN" sz="2400" b="1" kern="100" dirty="0">
                <a:effectLst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endParaRPr>
            </a:p>
            <a:p>
              <a:pPr indent="0" algn="l" fontAlgn="auto">
                <a:lnSpc>
                  <a:spcPct val="150000"/>
                </a:lnSpc>
                <a:buNone/>
              </a:pPr>
              <a:r>
                <a:rPr lang="zh-CN" altLang="en-US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　</a:t>
              </a:r>
              <a:r>
                <a:rPr lang="en-US" altLang="zh-CN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B. 550℃</a:t>
              </a:r>
              <a:r>
                <a:rPr lang="zh-CN" altLang="en-US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反应达平衡状态时，</a:t>
              </a:r>
              <a:r>
                <a:rPr lang="en-US" altLang="zh-CN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n(CO</a:t>
              </a:r>
              <a:r>
                <a:rPr lang="en-US" altLang="zh-CN" sz="2400" b="1" kern="100" baseline="-250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2</a:t>
              </a:r>
              <a:r>
                <a:rPr lang="en-US" altLang="zh-CN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)∶n(CO)=11∶25</a:t>
              </a:r>
              <a:endParaRPr lang="en-US" altLang="zh-CN" sz="2400" b="1" kern="100" dirty="0">
                <a:effectLst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endParaRPr>
            </a:p>
            <a:p>
              <a:pPr indent="0" algn="l" fontAlgn="auto">
                <a:lnSpc>
                  <a:spcPct val="150000"/>
                </a:lnSpc>
                <a:buNone/>
              </a:pPr>
              <a:r>
                <a:rPr lang="zh-CN" altLang="en-US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　</a:t>
              </a:r>
              <a:r>
                <a:rPr lang="en-US" altLang="zh-CN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C. </a:t>
              </a:r>
              <a:r>
                <a:rPr lang="zh-CN" altLang="en-US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其他条件不变，在</a:t>
              </a:r>
              <a:r>
                <a:rPr lang="en-US" altLang="zh-CN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400~550℃</a:t>
              </a:r>
              <a:r>
                <a:rPr lang="zh-CN" altLang="en-US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范围，平衡时</a:t>
              </a:r>
              <a:r>
                <a:rPr lang="en-US" altLang="zh-CN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H</a:t>
              </a:r>
              <a:r>
                <a:rPr lang="en-US" altLang="zh-CN" sz="2400" b="1" kern="100" baseline="-250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2</a:t>
              </a:r>
              <a:r>
                <a:rPr lang="en-US" altLang="zh-CN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O</a:t>
              </a:r>
              <a:r>
                <a:rPr lang="zh-CN" altLang="en-US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的</a:t>
              </a:r>
              <a:endParaRPr lang="zh-CN" altLang="en-US" sz="2400" b="1" kern="100" dirty="0">
                <a:effectLst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endParaRPr>
            </a:p>
            <a:p>
              <a:pPr indent="0" algn="l" fontAlgn="auto">
                <a:lnSpc>
                  <a:spcPct val="150000"/>
                </a:lnSpc>
                <a:buNone/>
              </a:pPr>
              <a:r>
                <a:rPr lang="zh-CN" altLang="en-US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　　物质的量随温度升高而增大</a:t>
              </a:r>
              <a:endParaRPr lang="zh-CN" altLang="en-US" sz="2400" b="1" kern="100" dirty="0">
                <a:effectLst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endParaRPr>
            </a:p>
            <a:p>
              <a:pPr indent="0" algn="l" fontAlgn="auto">
                <a:lnSpc>
                  <a:spcPct val="150000"/>
                </a:lnSpc>
                <a:buNone/>
              </a:pPr>
              <a:r>
                <a:rPr lang="zh-CN" altLang="en-US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　</a:t>
              </a:r>
              <a:r>
                <a:rPr lang="en-US" altLang="zh-CN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D. </a:t>
              </a:r>
              <a:r>
                <a:rPr lang="zh-CN" altLang="en-US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其他条件不变，加压有利于增大平衡时</a:t>
              </a:r>
              <a:r>
                <a:rPr lang="en-US" altLang="zh-CN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H</a:t>
              </a:r>
              <a:r>
                <a:rPr lang="en-US" altLang="zh-CN" sz="2400" b="1" kern="100" baseline="-250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2</a:t>
              </a:r>
              <a:r>
                <a:rPr lang="zh-CN" altLang="en-US" sz="2400" b="1" kern="100" dirty="0">
                  <a:effectLst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的物质的量</a:t>
              </a:r>
              <a:endParaRPr lang="zh-CN" altLang="zh-CN" sz="2400" b="1" kern="100" dirty="0">
                <a:effectLst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818380" y="3778366"/>
              <a:ext cx="3735579" cy="2514022"/>
            </a:xfrm>
            <a:prstGeom prst="rect">
              <a:avLst/>
            </a:prstGeom>
          </p:spPr>
        </p:pic>
      </p:grpSp>
      <p:sp>
        <p:nvSpPr>
          <p:cNvPr id="3" name="文本框 2"/>
          <p:cNvSpPr txBox="1"/>
          <p:nvPr/>
        </p:nvSpPr>
        <p:spPr>
          <a:xfrm>
            <a:off x="7223232" y="3455200"/>
            <a:ext cx="5951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b="1" kern="1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A</a:t>
            </a:r>
            <a:endParaRPr lang="zh-CN" altLang="en-US" sz="36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065089" y="435839"/>
            <a:ext cx="80618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kern="100" dirty="0">
                <a:solidFill>
                  <a:srgbClr val="0070C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 mol C</a:t>
            </a:r>
            <a:r>
              <a:rPr lang="en-US" altLang="zh-CN" sz="2800" b="1" kern="100" baseline="-25000" dirty="0">
                <a:solidFill>
                  <a:srgbClr val="0070C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r>
              <a:rPr lang="en-US" altLang="zh-CN" sz="2800" b="1" kern="100" dirty="0">
                <a:solidFill>
                  <a:srgbClr val="0070C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H</a:t>
            </a:r>
            <a:r>
              <a:rPr lang="en-US" altLang="zh-CN" sz="2800" b="1" kern="100" baseline="-25000" dirty="0">
                <a:solidFill>
                  <a:srgbClr val="0070C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8</a:t>
            </a:r>
            <a:r>
              <a:rPr lang="en-US" altLang="zh-CN" sz="2800" b="1" kern="100" dirty="0">
                <a:solidFill>
                  <a:srgbClr val="0070C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O</a:t>
            </a:r>
            <a:r>
              <a:rPr lang="en-US" altLang="zh-CN" sz="2800" b="1" kern="100" baseline="-25000" dirty="0">
                <a:solidFill>
                  <a:srgbClr val="0070C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9  </a:t>
            </a:r>
            <a:r>
              <a:rPr lang="zh-CN" altLang="en-US" sz="2800" b="1" kern="100" dirty="0">
                <a:solidFill>
                  <a:srgbClr val="0070C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和 </a:t>
            </a:r>
            <a:r>
              <a:rPr lang="en-US" altLang="zh-CN" sz="2800" b="1" kern="100" dirty="0">
                <a:solidFill>
                  <a:srgbClr val="0070C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9 mol H</a:t>
            </a:r>
            <a:r>
              <a:rPr lang="en-US" altLang="zh-CN" sz="2800" b="1" kern="100" baseline="-25000" dirty="0">
                <a:solidFill>
                  <a:srgbClr val="0070C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r>
              <a:rPr lang="en-US" altLang="zh-CN" sz="2800" b="1" kern="100" dirty="0">
                <a:solidFill>
                  <a:srgbClr val="0070C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O</a:t>
            </a:r>
            <a:r>
              <a:rPr lang="zh-CN" altLang="en-US" sz="2800" b="1" kern="100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，</a:t>
            </a:r>
            <a:r>
              <a:rPr lang="en-US" altLang="zh-CN" sz="2800" b="1" kern="100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</a:t>
            </a:r>
            <a:r>
              <a:rPr lang="zh-CN" altLang="en-US" sz="2800" b="1" kern="100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守恒，</a:t>
            </a:r>
            <a:r>
              <a:rPr lang="en-US" altLang="zh-CN" sz="2800" b="1" kern="100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n(C)=3 mol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7394" y="1285918"/>
            <a:ext cx="6416566" cy="3325708"/>
            <a:chOff x="452687" y="1717469"/>
            <a:chExt cx="6358014" cy="342306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09681" y="1717469"/>
              <a:ext cx="5086319" cy="3423062"/>
            </a:xfrm>
            <a:prstGeom prst="rect">
              <a:avLst/>
            </a:prstGeom>
          </p:spPr>
        </p:pic>
        <p:cxnSp>
          <p:nvCxnSpPr>
            <p:cNvPr id="7" name="直接连接符 6"/>
            <p:cNvCxnSpPr/>
            <p:nvPr/>
          </p:nvCxnSpPr>
          <p:spPr>
            <a:xfrm>
              <a:off x="3689131" y="2569779"/>
              <a:ext cx="0" cy="1923393"/>
            </a:xfrm>
            <a:prstGeom prst="line">
              <a:avLst/>
            </a:prstGeom>
            <a:ln w="571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1592317" y="2569779"/>
              <a:ext cx="1960523" cy="0"/>
            </a:xfrm>
            <a:prstGeom prst="line">
              <a:avLst/>
            </a:prstGeom>
            <a:ln w="5715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文本框 12"/>
            <p:cNvSpPr txBox="1"/>
            <p:nvPr/>
          </p:nvSpPr>
          <p:spPr>
            <a:xfrm>
              <a:off x="5979072" y="1904265"/>
              <a:ext cx="83162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800" b="1" kern="100" dirty="0">
                  <a:solidFill>
                    <a:srgbClr val="0070C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H</a:t>
              </a:r>
              <a:r>
                <a:rPr lang="en-US" altLang="zh-CN" sz="2800" b="1" kern="100" baseline="-25000" dirty="0">
                  <a:solidFill>
                    <a:srgbClr val="0070C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2</a:t>
              </a:r>
              <a:endParaRPr lang="zh-CN" altLang="en-US" sz="2800" dirty="0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952767" y="3781172"/>
              <a:ext cx="83162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800" b="1" kern="100" dirty="0">
                  <a:solidFill>
                    <a:srgbClr val="0070C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CO</a:t>
              </a:r>
              <a:endParaRPr lang="zh-CN" altLang="en-US" sz="2800" dirty="0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725684" y="3781172"/>
              <a:ext cx="84689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800" b="1" kern="100" dirty="0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CH</a:t>
              </a:r>
              <a:r>
                <a:rPr lang="en-US" altLang="zh-CN" sz="2800" b="1" kern="100" baseline="-25000" dirty="0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4</a:t>
              </a:r>
              <a:endParaRPr lang="zh-CN" alt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452687" y="2308169"/>
              <a:ext cx="116270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800" b="1" kern="100" dirty="0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5 mol</a:t>
              </a:r>
              <a:endParaRPr lang="zh-CN" altLang="en-US" sz="2800" dirty="0"/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8027158" y="1467401"/>
            <a:ext cx="3271422" cy="2522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曲线①只能表示</a:t>
            </a:r>
            <a:r>
              <a:rPr lang="en-US" altLang="zh-CN" sz="28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H</a:t>
            </a:r>
            <a:r>
              <a:rPr lang="en-US" altLang="zh-CN" sz="2800" b="1" baseline="-25000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endParaRPr lang="en-US" altLang="zh-CN" sz="2800" b="1" baseline="-25000" dirty="0">
              <a:solidFill>
                <a:srgbClr val="0070C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charset="0"/>
            </a:endParaRPr>
          </a:p>
          <a:p>
            <a:pPr>
              <a:lnSpc>
                <a:spcPct val="20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曲线②代表</a:t>
            </a:r>
            <a:r>
              <a:rPr lang="en-US" altLang="zh-CN" sz="28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CO</a:t>
            </a:r>
            <a:endParaRPr lang="en-US" altLang="zh-CN" sz="2800" b="1" dirty="0">
              <a:solidFill>
                <a:srgbClr val="0070C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charset="0"/>
            </a:endParaRPr>
          </a:p>
          <a:p>
            <a:pPr>
              <a:lnSpc>
                <a:spcPct val="20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曲线③代表</a:t>
            </a:r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CH</a:t>
            </a:r>
            <a:r>
              <a:rPr lang="en-US" altLang="zh-CN" sz="2800" b="1" baseline="-250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4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graphicFrame>
        <p:nvGraphicFramePr>
          <p:cNvPr id="24" name="表格 23"/>
          <p:cNvGraphicFramePr>
            <a:graphicFrameLocks noGrp="1"/>
          </p:cNvGraphicFramePr>
          <p:nvPr/>
        </p:nvGraphicFramePr>
        <p:xfrm>
          <a:off x="634100" y="4818278"/>
          <a:ext cx="11041199" cy="1554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84341"/>
                <a:gridCol w="1639807"/>
                <a:gridCol w="5633095"/>
                <a:gridCol w="1504518"/>
                <a:gridCol w="1179438"/>
              </a:tblGrid>
              <a:tr h="435557">
                <a:tc rowSpan="3"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solidFill>
                            <a:srgbClr val="FF0000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rPr>
                        <a:t>温度升高</a:t>
                      </a:r>
                      <a:endParaRPr lang="zh-CN" altLang="en-US" sz="2800" b="1" dirty="0">
                        <a:solidFill>
                          <a:srgbClr val="FF0000"/>
                        </a:solidFill>
                        <a:latin typeface="Times New Roman" panose="02020603050405020304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solidFill>
                            <a:srgbClr val="FF0000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rPr>
                        <a:t>反应</a:t>
                      </a:r>
                      <a:r>
                        <a:rPr lang="en-US" altLang="zh-CN" sz="2800" b="1" dirty="0">
                          <a:solidFill>
                            <a:srgbClr val="FF0000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rPr>
                        <a:t>I</a:t>
                      </a:r>
                      <a:endParaRPr lang="zh-CN" altLang="en-US" sz="2800" b="1" dirty="0">
                        <a:solidFill>
                          <a:srgbClr val="FF0000"/>
                        </a:solidFill>
                        <a:latin typeface="Times New Roman" panose="02020603050405020304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kern="100" dirty="0">
                          <a:solidFill>
                            <a:srgbClr val="FF0000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rPr>
                        <a:t>C</a:t>
                      </a:r>
                      <a:r>
                        <a:rPr lang="en-US" altLang="zh-CN" sz="2800" b="1" kern="100" baseline="-25000" dirty="0">
                          <a:solidFill>
                            <a:srgbClr val="FF0000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rPr>
                        <a:t>3</a:t>
                      </a:r>
                      <a:r>
                        <a:rPr lang="en-US" altLang="zh-CN" sz="2800" b="1" kern="100" dirty="0">
                          <a:solidFill>
                            <a:srgbClr val="FF0000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rPr>
                        <a:t>H</a:t>
                      </a:r>
                      <a:r>
                        <a:rPr lang="en-US" altLang="zh-CN" sz="2800" b="1" kern="100" baseline="-25000" dirty="0">
                          <a:solidFill>
                            <a:srgbClr val="FF0000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rPr>
                        <a:t>8</a:t>
                      </a:r>
                      <a:r>
                        <a:rPr lang="en-US" altLang="zh-CN" sz="2800" b="1" kern="100" dirty="0">
                          <a:solidFill>
                            <a:srgbClr val="FF0000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rPr>
                        <a:t>O</a:t>
                      </a:r>
                      <a:r>
                        <a:rPr lang="en-US" altLang="zh-CN" sz="2800" b="1" kern="100" baseline="-25000" dirty="0">
                          <a:solidFill>
                            <a:srgbClr val="FF0000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rPr>
                        <a:t>9</a:t>
                      </a:r>
                      <a:r>
                        <a:rPr lang="en-US" altLang="zh-CN" sz="2800" b="1" kern="100" dirty="0">
                          <a:solidFill>
                            <a:srgbClr val="FF0000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rPr>
                        <a:t>(g) = 3CO(g)+4H</a:t>
                      </a:r>
                      <a:r>
                        <a:rPr lang="en-US" altLang="zh-CN" sz="2800" b="1" kern="100" baseline="-25000" dirty="0">
                          <a:solidFill>
                            <a:srgbClr val="FF0000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rPr>
                        <a:t>2</a:t>
                      </a:r>
                      <a:r>
                        <a:rPr lang="en-US" altLang="zh-CN" sz="2800" b="1" kern="100" dirty="0">
                          <a:solidFill>
                            <a:srgbClr val="FF0000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rPr>
                        <a:t>(g) </a:t>
                      </a:r>
                      <a:endParaRPr lang="zh-CN" altLang="en-US" sz="2800" b="1" dirty="0">
                        <a:solidFill>
                          <a:srgbClr val="FF0000"/>
                        </a:solidFill>
                        <a:latin typeface="Times New Roman" panose="02020603050405020304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l-GR" altLang="zh-CN" sz="2800" b="1" kern="100" dirty="0">
                          <a:solidFill>
                            <a:srgbClr val="FF0000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rPr>
                        <a:t>Δ</a:t>
                      </a:r>
                      <a:r>
                        <a:rPr lang="en-US" altLang="zh-CN" sz="2800" b="1" kern="100" dirty="0">
                          <a:solidFill>
                            <a:srgbClr val="FF0000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rPr>
                        <a:t>H&gt;0</a:t>
                      </a:r>
                      <a:endParaRPr lang="zh-CN" altLang="en-US" sz="2800" b="1" dirty="0">
                        <a:latin typeface="Times New Roman" panose="02020603050405020304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solidFill>
                            <a:srgbClr val="FF0000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rPr>
                        <a:t>正移</a:t>
                      </a:r>
                      <a:endParaRPr lang="zh-CN" altLang="en-US" sz="2800" b="1" dirty="0">
                        <a:solidFill>
                          <a:srgbClr val="FF0000"/>
                        </a:solidFill>
                        <a:latin typeface="Times New Roman" panose="02020603050405020304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606">
                <a:tc vMerge="1"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800" b="1" dirty="0">
                          <a:solidFill>
                            <a:srgbClr val="FF0000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rPr>
                        <a:t>反应</a:t>
                      </a:r>
                      <a:r>
                        <a:rPr lang="en-US" altLang="zh-CN" sz="2800" b="1" dirty="0">
                          <a:solidFill>
                            <a:srgbClr val="FF0000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rPr>
                        <a:t>II</a:t>
                      </a:r>
                      <a:endParaRPr lang="zh-CN" altLang="en-US" sz="2800" b="1" dirty="0">
                        <a:solidFill>
                          <a:srgbClr val="FF0000"/>
                        </a:solidFill>
                        <a:latin typeface="Times New Roman" panose="02020603050405020304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rgbClr val="FF0000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rPr>
                        <a:t>CO(g)+H</a:t>
                      </a:r>
                      <a:r>
                        <a:rPr lang="en-US" altLang="zh-CN" sz="2800" b="1" baseline="-25000" dirty="0">
                          <a:solidFill>
                            <a:srgbClr val="FF0000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rPr>
                        <a:t>2</a:t>
                      </a:r>
                      <a:r>
                        <a:rPr lang="en-US" altLang="zh-CN" sz="2800" b="1" baseline="0" dirty="0">
                          <a:solidFill>
                            <a:srgbClr val="FF0000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rPr>
                        <a:t>O(g) = CO</a:t>
                      </a:r>
                      <a:r>
                        <a:rPr lang="en-US" altLang="zh-CN" sz="2800" b="1" baseline="-25000" dirty="0">
                          <a:solidFill>
                            <a:srgbClr val="FF0000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rPr>
                        <a:t>2</a:t>
                      </a:r>
                      <a:r>
                        <a:rPr lang="en-US" altLang="zh-CN" sz="2800" b="1" baseline="0" dirty="0">
                          <a:solidFill>
                            <a:srgbClr val="FF0000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rPr>
                        <a:t>(g)+H</a:t>
                      </a:r>
                      <a:r>
                        <a:rPr lang="en-US" altLang="zh-CN" sz="2800" b="1" baseline="-25000" dirty="0">
                          <a:solidFill>
                            <a:srgbClr val="FF0000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rPr>
                        <a:t>2</a:t>
                      </a:r>
                      <a:r>
                        <a:rPr lang="en-US" altLang="zh-CN" sz="2800" b="1" baseline="0" dirty="0">
                          <a:solidFill>
                            <a:srgbClr val="FF0000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rPr>
                        <a:t>(g)</a:t>
                      </a:r>
                      <a:endParaRPr lang="zh-CN" altLang="en-US" sz="2800" b="1" dirty="0">
                        <a:solidFill>
                          <a:srgbClr val="FF0000"/>
                        </a:solidFill>
                        <a:latin typeface="Times New Roman" panose="02020603050405020304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altLang="zh-CN" sz="2800" b="1" baseline="0" dirty="0">
                          <a:solidFill>
                            <a:srgbClr val="0070C0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rPr>
                        <a:t>Δ</a:t>
                      </a:r>
                      <a:r>
                        <a:rPr lang="en-US" altLang="zh-CN" sz="2800" b="1" baseline="0" dirty="0">
                          <a:solidFill>
                            <a:srgbClr val="0070C0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rPr>
                        <a:t>H&lt;0</a:t>
                      </a:r>
                      <a:endParaRPr lang="zh-CN" altLang="en-US" sz="2800" b="1" dirty="0">
                        <a:solidFill>
                          <a:srgbClr val="0070C0"/>
                        </a:solidFill>
                        <a:latin typeface="Times New Roman" panose="02020603050405020304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solidFill>
                            <a:srgbClr val="0070C0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rPr>
                        <a:t>逆移</a:t>
                      </a:r>
                      <a:endParaRPr lang="zh-CN" altLang="en-US" sz="2800" b="1" dirty="0">
                        <a:solidFill>
                          <a:srgbClr val="0070C0"/>
                        </a:solidFill>
                        <a:latin typeface="Times New Roman" panose="02020603050405020304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606">
                <a:tc vMerge="1"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800" b="1" dirty="0">
                          <a:solidFill>
                            <a:srgbClr val="FF0000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rPr>
                        <a:t>反应</a:t>
                      </a:r>
                      <a:r>
                        <a:rPr lang="en-US" altLang="zh-CN" sz="2800" b="1" dirty="0">
                          <a:solidFill>
                            <a:srgbClr val="FF0000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rPr>
                        <a:t>III</a:t>
                      </a:r>
                      <a:endParaRPr lang="zh-CN" altLang="en-US" sz="2800" b="1" dirty="0">
                        <a:solidFill>
                          <a:srgbClr val="FF0000"/>
                        </a:solidFill>
                        <a:latin typeface="Times New Roman" panose="02020603050405020304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rgbClr val="FF0000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rPr>
                        <a:t>CO</a:t>
                      </a:r>
                      <a:r>
                        <a:rPr lang="en-US" altLang="zh-CN" sz="2800" b="1" baseline="-25000" dirty="0">
                          <a:solidFill>
                            <a:srgbClr val="FF0000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rPr>
                        <a:t>2</a:t>
                      </a:r>
                      <a:r>
                        <a:rPr lang="en-US" altLang="zh-CN" sz="2800" b="1" baseline="0" dirty="0">
                          <a:solidFill>
                            <a:srgbClr val="FF0000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rPr>
                        <a:t>(g)+4H</a:t>
                      </a:r>
                      <a:r>
                        <a:rPr lang="en-US" altLang="zh-CN" sz="2800" b="1" baseline="-25000" dirty="0">
                          <a:solidFill>
                            <a:srgbClr val="FF0000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rPr>
                        <a:t>2</a:t>
                      </a:r>
                      <a:r>
                        <a:rPr lang="en-US" altLang="zh-CN" sz="2800" b="1" baseline="0" dirty="0">
                          <a:solidFill>
                            <a:srgbClr val="FF0000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rPr>
                        <a:t>(g)= CH</a:t>
                      </a:r>
                      <a:r>
                        <a:rPr lang="en-US" altLang="zh-CN" sz="2800" b="1" baseline="-25000" dirty="0">
                          <a:solidFill>
                            <a:srgbClr val="FF0000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rPr>
                        <a:t>4</a:t>
                      </a:r>
                      <a:r>
                        <a:rPr lang="en-US" altLang="zh-CN" sz="2800" b="1" baseline="0" dirty="0">
                          <a:solidFill>
                            <a:srgbClr val="FF0000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rPr>
                        <a:t>(g)+2H</a:t>
                      </a:r>
                      <a:r>
                        <a:rPr lang="en-US" altLang="zh-CN" sz="2800" b="1" baseline="-25000" dirty="0">
                          <a:solidFill>
                            <a:srgbClr val="FF0000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rPr>
                        <a:t>2</a:t>
                      </a:r>
                      <a:r>
                        <a:rPr lang="en-US" altLang="zh-CN" sz="2800" b="1" baseline="0" dirty="0">
                          <a:solidFill>
                            <a:srgbClr val="FF0000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rPr>
                        <a:t>O(g)</a:t>
                      </a:r>
                      <a:endParaRPr lang="zh-CN" altLang="en-US" sz="2800" b="1" dirty="0">
                        <a:solidFill>
                          <a:srgbClr val="FF0000"/>
                        </a:solidFill>
                        <a:latin typeface="Times New Roman" panose="02020603050405020304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altLang="zh-CN" sz="2800" b="1" dirty="0">
                          <a:solidFill>
                            <a:srgbClr val="0070C0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rPr>
                        <a:t>Δ</a:t>
                      </a:r>
                      <a:r>
                        <a:rPr lang="en-US" altLang="zh-CN" sz="2800" b="1" dirty="0">
                          <a:solidFill>
                            <a:srgbClr val="0070C0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rPr>
                        <a:t>H&lt;0</a:t>
                      </a:r>
                      <a:endParaRPr lang="zh-CN" altLang="en-US" sz="2800" b="1" dirty="0">
                        <a:solidFill>
                          <a:srgbClr val="0070C0"/>
                        </a:solidFill>
                        <a:latin typeface="Times New Roman" panose="02020603050405020304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" name="箭头: 右 29"/>
          <p:cNvSpPr/>
          <p:nvPr/>
        </p:nvSpPr>
        <p:spPr>
          <a:xfrm rot="16200000">
            <a:off x="6204150" y="4995772"/>
            <a:ext cx="586942" cy="236483"/>
          </a:xfrm>
          <a:prstGeom prst="rightArrow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箭头: 右 30"/>
          <p:cNvSpPr/>
          <p:nvPr/>
        </p:nvSpPr>
        <p:spPr>
          <a:xfrm rot="16200000">
            <a:off x="3817268" y="5477276"/>
            <a:ext cx="586942" cy="236483"/>
          </a:xfrm>
          <a:prstGeom prst="rightArrow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箭头: 右 31"/>
          <p:cNvSpPr/>
          <p:nvPr/>
        </p:nvSpPr>
        <p:spPr>
          <a:xfrm rot="5400000">
            <a:off x="6460187" y="6047000"/>
            <a:ext cx="586942" cy="236483"/>
          </a:xfrm>
          <a:prstGeom prst="rightArrow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85517" y="3220643"/>
            <a:ext cx="6506483" cy="174331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036197" y="684073"/>
            <a:ext cx="9609455" cy="1383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kern="100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n(H</a:t>
            </a:r>
            <a:r>
              <a:rPr lang="en-US" altLang="zh-CN" sz="2800" b="1" kern="100" baseline="-25000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r>
              <a:rPr lang="en-US" altLang="zh-CN" sz="2800" b="1" kern="100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)=</a:t>
            </a:r>
            <a:r>
              <a:rPr lang="en-US" altLang="zh-CN" sz="2800" b="1" kern="100" dirty="0">
                <a:solidFill>
                  <a:srgbClr val="0070C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5 mol </a:t>
            </a:r>
            <a:r>
              <a:rPr lang="zh-CN" altLang="en-US" sz="2800" b="1" kern="100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，</a:t>
            </a:r>
            <a:r>
              <a:rPr lang="en-US" altLang="zh-CN" sz="2800" b="1" kern="100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n(CO</a:t>
            </a:r>
            <a:r>
              <a:rPr lang="en-US" altLang="zh-CN" sz="2800" b="1" kern="100" baseline="-25000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r>
              <a:rPr lang="en-US" altLang="zh-CN" sz="2800" b="1" kern="100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)=</a:t>
            </a:r>
            <a:r>
              <a:rPr lang="en-US" altLang="zh-CN" sz="2800" b="1" kern="100" dirty="0">
                <a:solidFill>
                  <a:srgbClr val="0070C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2.2 mol</a:t>
            </a:r>
            <a:r>
              <a:rPr lang="zh-CN" altLang="en-US" sz="2800" b="1" kern="100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，</a:t>
            </a:r>
            <a:r>
              <a:rPr lang="en-US" altLang="zh-CN" sz="2800" b="1" kern="100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n(CH</a:t>
            </a:r>
            <a:r>
              <a:rPr lang="en-US" altLang="zh-CN" sz="2800" b="1" kern="100" baseline="-25000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</a:t>
            </a:r>
            <a:r>
              <a:rPr lang="en-US" altLang="zh-CN" sz="2800" b="1" kern="100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)= n(CO)= </a:t>
            </a:r>
            <a:r>
              <a:rPr lang="en-US" altLang="zh-CN" sz="2800" b="1" kern="100" dirty="0">
                <a:solidFill>
                  <a:srgbClr val="0070C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0.4 mol</a:t>
            </a:r>
            <a:r>
              <a:rPr lang="zh-CN" altLang="en-US" sz="2800" b="1" kern="100" dirty="0">
                <a:solidFill>
                  <a:srgbClr val="0070C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，</a:t>
            </a:r>
            <a:endParaRPr lang="en-US" altLang="zh-CN" sz="2800" b="1" kern="100" dirty="0">
              <a:solidFill>
                <a:srgbClr val="0070C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kern="100" dirty="0">
                <a:solidFill>
                  <a:srgbClr val="0070C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 mol C</a:t>
            </a:r>
            <a:r>
              <a:rPr lang="en-US" altLang="zh-CN" sz="2800" b="1" kern="100" baseline="-25000" dirty="0">
                <a:solidFill>
                  <a:srgbClr val="0070C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r>
              <a:rPr lang="en-US" altLang="zh-CN" sz="2800" b="1" kern="100" dirty="0">
                <a:solidFill>
                  <a:srgbClr val="0070C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H</a:t>
            </a:r>
            <a:r>
              <a:rPr lang="en-US" altLang="zh-CN" sz="2800" b="1" kern="100" baseline="-25000" dirty="0">
                <a:solidFill>
                  <a:srgbClr val="0070C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8</a:t>
            </a:r>
            <a:r>
              <a:rPr lang="en-US" altLang="zh-CN" sz="2800" b="1" kern="100" dirty="0">
                <a:solidFill>
                  <a:srgbClr val="0070C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O</a:t>
            </a:r>
            <a:r>
              <a:rPr lang="en-US" altLang="zh-CN" sz="2800" b="1" kern="100" baseline="-25000" dirty="0">
                <a:solidFill>
                  <a:srgbClr val="0070C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r>
              <a:rPr lang="en-US" altLang="zh-CN" sz="2800" b="1" kern="100" baseline="-25000" dirty="0">
                <a:solidFill>
                  <a:srgbClr val="0070C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r>
              <a:rPr lang="zh-CN" altLang="en-US" sz="2800" b="1" kern="100" dirty="0">
                <a:solidFill>
                  <a:srgbClr val="0070C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和 </a:t>
            </a:r>
            <a:r>
              <a:rPr lang="en-US" altLang="zh-CN" sz="2800" b="1" kern="100" dirty="0">
                <a:solidFill>
                  <a:srgbClr val="0070C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9 mol H</a:t>
            </a:r>
            <a:r>
              <a:rPr lang="en-US" altLang="zh-CN" sz="2800" b="1" kern="100" baseline="-25000" dirty="0">
                <a:solidFill>
                  <a:srgbClr val="0070C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r>
              <a:rPr lang="en-US" altLang="zh-CN" sz="2800" b="1" kern="100" dirty="0">
                <a:solidFill>
                  <a:srgbClr val="0070C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O</a:t>
            </a:r>
            <a:endParaRPr lang="zh-CN" altLang="en-US" sz="2800" dirty="0"/>
          </a:p>
        </p:txBody>
      </p:sp>
      <p:grpSp>
        <p:nvGrpSpPr>
          <p:cNvPr id="20" name="组合 19"/>
          <p:cNvGrpSpPr/>
          <p:nvPr/>
        </p:nvGrpSpPr>
        <p:grpSpPr>
          <a:xfrm>
            <a:off x="476607" y="2007601"/>
            <a:ext cx="5133160" cy="3325708"/>
            <a:chOff x="1009681" y="1717469"/>
            <a:chExt cx="5086319" cy="342306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9681" y="1717469"/>
              <a:ext cx="5086319" cy="3423062"/>
            </a:xfrm>
            <a:prstGeom prst="rect">
              <a:avLst/>
            </a:prstGeom>
          </p:spPr>
        </p:pic>
        <p:cxnSp>
          <p:nvCxnSpPr>
            <p:cNvPr id="7" name="直接连接符 6"/>
            <p:cNvCxnSpPr/>
            <p:nvPr/>
          </p:nvCxnSpPr>
          <p:spPr>
            <a:xfrm>
              <a:off x="3689131" y="2569779"/>
              <a:ext cx="0" cy="1923393"/>
            </a:xfrm>
            <a:prstGeom prst="line">
              <a:avLst/>
            </a:prstGeom>
            <a:ln w="571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1592317" y="2569779"/>
              <a:ext cx="1960523" cy="0"/>
            </a:xfrm>
            <a:prstGeom prst="line">
              <a:avLst/>
            </a:prstGeom>
            <a:ln w="5715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文本框 12"/>
            <p:cNvSpPr txBox="1"/>
            <p:nvPr/>
          </p:nvSpPr>
          <p:spPr>
            <a:xfrm>
              <a:off x="5142175" y="2046560"/>
              <a:ext cx="83162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800" b="1" kern="100" dirty="0">
                  <a:solidFill>
                    <a:srgbClr val="0070C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H</a:t>
              </a:r>
              <a:r>
                <a:rPr lang="en-US" altLang="zh-CN" sz="2800" b="1" kern="100" baseline="-25000" dirty="0">
                  <a:solidFill>
                    <a:srgbClr val="0070C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2</a:t>
              </a:r>
              <a:endParaRPr lang="zh-CN" altLang="en-US" sz="2800" dirty="0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130294" y="3925703"/>
              <a:ext cx="83162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800" b="1" kern="100" dirty="0">
                  <a:solidFill>
                    <a:srgbClr val="0070C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CO</a:t>
              </a:r>
              <a:endParaRPr lang="zh-CN" altLang="en-US" sz="2800" dirty="0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725684" y="3781172"/>
              <a:ext cx="84689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800" b="1" kern="100" dirty="0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CH</a:t>
              </a:r>
              <a:r>
                <a:rPr lang="en-US" altLang="zh-CN" sz="2800" b="1" kern="100" baseline="-25000" dirty="0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4</a:t>
              </a:r>
              <a:endParaRPr lang="zh-CN" altLang="en-US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7" name="文本框 36"/>
          <p:cNvSpPr txBox="1"/>
          <p:nvPr/>
        </p:nvSpPr>
        <p:spPr>
          <a:xfrm>
            <a:off x="5861715" y="1476760"/>
            <a:ext cx="60933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28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</a:t>
            </a:r>
            <a:r>
              <a:rPr kumimoji="0" lang="zh-CN" altLang="en-US" sz="28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守恒：</a:t>
            </a:r>
            <a:endParaRPr kumimoji="0" lang="en-US" altLang="zh-CN" sz="2800" b="1" i="0" u="none" strike="noStrike" kern="1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5837017" y="2697423"/>
            <a:ext cx="60933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kern="100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O</a:t>
            </a:r>
            <a:r>
              <a:rPr kumimoji="0" lang="zh-CN" altLang="en-US" sz="28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守恒：</a:t>
            </a:r>
            <a:endParaRPr kumimoji="0" lang="en-US" altLang="zh-CN" sz="2800" b="1" i="0" u="none" strike="noStrike" kern="1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719" y="1946872"/>
            <a:ext cx="5582429" cy="781159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3493" y="5333309"/>
            <a:ext cx="5796309" cy="1383804"/>
          </a:xfrm>
          <a:prstGeom prst="rect">
            <a:avLst/>
          </a:prstGeom>
        </p:spPr>
      </p:pic>
      <p:sp>
        <p:nvSpPr>
          <p:cNvPr id="48" name="文本框 47"/>
          <p:cNvSpPr txBox="1"/>
          <p:nvPr/>
        </p:nvSpPr>
        <p:spPr>
          <a:xfrm>
            <a:off x="1036197" y="264283"/>
            <a:ext cx="60933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2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A. 550℃</a:t>
            </a:r>
            <a:r>
              <a:rPr kumimoji="0" lang="zh-CN" altLang="en-US" sz="2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时，</a:t>
            </a:r>
            <a:r>
              <a:rPr kumimoji="0" lang="en-US" altLang="zh-CN" sz="2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H</a:t>
            </a:r>
            <a:r>
              <a:rPr kumimoji="0" lang="en-US" altLang="zh-CN" sz="2400" b="1" i="0" u="none" strike="noStrike" kern="1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2</a:t>
            </a:r>
            <a:r>
              <a:rPr kumimoji="0" lang="en-US" altLang="zh-CN" sz="2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O</a:t>
            </a:r>
            <a:r>
              <a:rPr kumimoji="0" lang="zh-CN" altLang="en-US" sz="2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的平衡转化率为</a:t>
            </a:r>
            <a:r>
              <a:rPr kumimoji="0" lang="en-US" altLang="zh-CN" sz="2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20% </a:t>
            </a:r>
            <a:endParaRPr lang="zh-CN" alt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" name="矩形: 圆角 22"/>
          <p:cNvSpPr/>
          <p:nvPr/>
        </p:nvSpPr>
        <p:spPr>
          <a:xfrm>
            <a:off x="4132229" y="2478461"/>
            <a:ext cx="3582783" cy="75799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4000" dirty="0">
                <a:latin typeface="黑体" panose="02010609060101010101" charset="-122"/>
                <a:ea typeface="黑体" panose="02010609060101010101" charset="-122"/>
              </a:rPr>
              <a:t>第</a:t>
            </a:r>
            <a:r>
              <a:rPr lang="en-US" altLang="zh-CN" sz="4000" dirty="0">
                <a:latin typeface="黑体" panose="02010609060101010101" charset="-122"/>
                <a:ea typeface="黑体" panose="02010609060101010101" charset="-122"/>
              </a:rPr>
              <a:t>15</a:t>
            </a:r>
            <a:r>
              <a:rPr lang="zh-CN" altLang="en-US" sz="4000" dirty="0">
                <a:latin typeface="黑体" panose="02010609060101010101" charset="-122"/>
                <a:ea typeface="黑体" panose="02010609060101010101" charset="-122"/>
              </a:rPr>
              <a:t>题</a:t>
            </a:r>
            <a:endParaRPr lang="zh-CN" altLang="en-US" sz="40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4" name="矩形: 圆角 23"/>
          <p:cNvSpPr/>
          <p:nvPr/>
        </p:nvSpPr>
        <p:spPr>
          <a:xfrm>
            <a:off x="3331845" y="3366135"/>
            <a:ext cx="5582285" cy="75819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4000" dirty="0">
                <a:latin typeface="黑体" panose="02010609060101010101" charset="-122"/>
                <a:ea typeface="黑体" panose="02010609060101010101" charset="-122"/>
              </a:rPr>
              <a:t>同分异构体、有机合成</a:t>
            </a:r>
            <a:endParaRPr lang="zh-CN" altLang="en-US" sz="4000" dirty="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0" y="147955"/>
          <a:ext cx="12192000" cy="649160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393825"/>
                <a:gridCol w="1604010"/>
                <a:gridCol w="2469515"/>
                <a:gridCol w="6724650"/>
              </a:tblGrid>
              <a:tr h="949960">
                <a:tc gridSpan="4">
                  <a:txBody>
                    <a:bodyPr/>
                    <a:lstStyle/>
                    <a:p>
                      <a:pPr marL="20955" algn="ctr">
                        <a:lnSpc>
                          <a:spcPts val="1665"/>
                        </a:lnSpc>
                        <a:spcBef>
                          <a:spcPts val="115"/>
                        </a:spcBef>
                        <a:buNone/>
                      </a:pPr>
                      <a:endParaRPr lang="en-US" altLang="zh-CN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  <a:p>
                      <a:pPr marL="20955" algn="ctr">
                        <a:lnSpc>
                          <a:spcPts val="1665"/>
                        </a:lnSpc>
                        <a:spcBef>
                          <a:spcPts val="115"/>
                        </a:spcBef>
                        <a:buNone/>
                      </a:pPr>
                      <a:r>
                        <a:rPr lang="en-US" sz="2800" b="1" spc="12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charset="0"/>
                          <a:ea typeface="微软雅黑" panose="020B0503020204020204" charset="-122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charset="0"/>
                          <a:ea typeface="微软雅黑" panose="020B0503020204020204" charset="-122"/>
                          <a:cs typeface="Times New Roman" panose="02020603050405020304" charset="0"/>
                        </a:rPr>
                        <a:t>2025</a:t>
                      </a:r>
                      <a:r>
                        <a:rPr lang="zh-CN" sz="2800" b="1" spc="-5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年普通高中学业水平选择性考试</a:t>
                      </a:r>
                      <a:r>
                        <a:rPr lang="en-US" sz="2800" b="1" spc="-5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</a:t>
                      </a:r>
                      <a:r>
                        <a:rPr lang="zh-CN" sz="2800" b="1" spc="-5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江苏卷</a:t>
                      </a:r>
                      <a:r>
                        <a:rPr lang="en-US" sz="2800" b="1" spc="-5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)</a:t>
                      </a:r>
                      <a:endParaRPr lang="zh-CN" sz="2800" b="1" dirty="0"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49960">
                <a:tc>
                  <a:txBody>
                    <a:bodyPr/>
                    <a:lstStyle/>
                    <a:p>
                      <a:pPr marL="19050" algn="ctr" defTabSz="914400" rtl="0" eaLnBrk="1" latinLnBrk="0" hangingPunct="1">
                        <a:lnSpc>
                          <a:spcPts val="1175"/>
                        </a:lnSpc>
                        <a:spcBef>
                          <a:spcPts val="55"/>
                        </a:spcBef>
                        <a:buNone/>
                      </a:pPr>
                      <a:r>
                        <a:rPr lang="zh-CN" altLang="en-US" sz="2000" b="1" kern="1200" spc="-25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序号</a:t>
                      </a:r>
                      <a:endParaRPr lang="zh-CN" altLang="en-US" sz="2000" b="1" kern="1200" spc="-25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9050" algn="ctr">
                        <a:lnSpc>
                          <a:spcPts val="1175"/>
                        </a:lnSpc>
                        <a:spcBef>
                          <a:spcPts val="55"/>
                        </a:spcBef>
                        <a:buNone/>
                      </a:pPr>
                      <a:endParaRPr lang="en-US" altLang="zh-CN" sz="2000" b="1" spc="-25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  <a:p>
                      <a:pPr marL="19050" algn="ctr">
                        <a:lnSpc>
                          <a:spcPts val="1175"/>
                        </a:lnSpc>
                        <a:spcBef>
                          <a:spcPts val="55"/>
                        </a:spcBef>
                        <a:buNone/>
                      </a:pPr>
                      <a:r>
                        <a:rPr lang="zh-CN" sz="2000" b="1" spc="-25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题型</a:t>
                      </a:r>
                      <a:endParaRPr lang="zh-CN" sz="2000" b="1" dirty="0"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3495" marR="3810" algn="ctr">
                        <a:lnSpc>
                          <a:spcPts val="1175"/>
                        </a:lnSpc>
                        <a:spcBef>
                          <a:spcPts val="55"/>
                        </a:spcBef>
                        <a:buNone/>
                      </a:pPr>
                      <a:endParaRPr lang="en-US" altLang="zh-CN" sz="2000" b="1" spc="-25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  <a:p>
                      <a:pPr marL="23495" marR="3810" algn="ctr">
                        <a:lnSpc>
                          <a:spcPts val="1175"/>
                        </a:lnSpc>
                        <a:spcBef>
                          <a:spcPts val="55"/>
                        </a:spcBef>
                        <a:buNone/>
                      </a:pPr>
                      <a:r>
                        <a:rPr lang="zh-CN" sz="2000" b="1" spc="-25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考点</a:t>
                      </a:r>
                      <a:endParaRPr lang="zh-CN" sz="2000" b="1" dirty="0"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949325">
                <a:tc>
                  <a:txBody>
                    <a:bodyPr/>
                    <a:lstStyle/>
                    <a:p>
                      <a:pPr marL="20955" marR="3810" lvl="0" indent="0" algn="ctr" defTabSz="914400" rtl="0" eaLnBrk="1" fontAlgn="auto" latinLnBrk="0" hangingPunct="1">
                        <a:lnSpc>
                          <a:spcPts val="1665"/>
                        </a:lnSpc>
                        <a:spcBef>
                          <a:spcPts val="1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000" b="1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14</a:t>
                      </a:r>
                      <a:endParaRPr lang="zh-CN" altLang="en-US" sz="2000" b="1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marL="20955" algn="ctr" defTabSz="914400" rtl="0" eaLnBrk="1" latinLnBrk="0" hangingPunct="1">
                        <a:lnSpc>
                          <a:spcPts val="1665"/>
                        </a:lnSpc>
                        <a:spcBef>
                          <a:spcPts val="115"/>
                        </a:spcBef>
                        <a:buNone/>
                      </a:pPr>
                      <a:r>
                        <a:rPr lang="en-US" sz="2000" b="1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 </a:t>
                      </a:r>
                      <a:endParaRPr lang="zh-CN" altLang="en-US" sz="2000" b="1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20955" algn="ctr" defTabSz="914400" rtl="0" eaLnBrk="1" latinLnBrk="0" hangingPunct="1">
                        <a:lnSpc>
                          <a:spcPts val="1665"/>
                        </a:lnSpc>
                        <a:spcBef>
                          <a:spcPts val="115"/>
                        </a:spcBef>
                        <a:buNone/>
                      </a:pPr>
                      <a:r>
                        <a:rPr lang="en-US" sz="2000" b="1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 </a:t>
                      </a:r>
                      <a:endParaRPr lang="zh-CN" altLang="en-US" sz="2000" b="1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20955" algn="ctr" defTabSz="914400" rtl="0" eaLnBrk="1" latinLnBrk="0" hangingPunct="1">
                        <a:lnSpc>
                          <a:spcPts val="1665"/>
                        </a:lnSpc>
                        <a:spcBef>
                          <a:spcPts val="115"/>
                        </a:spcBef>
                        <a:buNone/>
                      </a:pPr>
                      <a:r>
                        <a:rPr lang="zh-CN" altLang="en-US" sz="2000" b="1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非选择题</a:t>
                      </a:r>
                      <a:endParaRPr lang="zh-CN" altLang="en-US" sz="2000" b="1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20955" marR="7620" algn="ctr" defTabSz="914400" rtl="0" eaLnBrk="1" latinLnBrk="0" hangingPunct="1">
                        <a:lnSpc>
                          <a:spcPts val="1665"/>
                        </a:lnSpc>
                        <a:spcBef>
                          <a:spcPts val="115"/>
                        </a:spcBef>
                        <a:buNone/>
                      </a:pPr>
                      <a:r>
                        <a:rPr lang="zh-CN" altLang="en-US" sz="2000" b="1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工艺流程</a:t>
                      </a:r>
                      <a:endParaRPr lang="zh-CN" altLang="en-US" sz="2000" b="1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0955" marR="60960" indent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115"/>
                        </a:spcBef>
                        <a:buNone/>
                      </a:pPr>
                      <a:r>
                        <a:rPr lang="en-US" altLang="zh-CN" sz="2000" b="1" i="1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K</a:t>
                      </a:r>
                      <a:r>
                        <a:rPr lang="en-US" altLang="zh-CN" sz="2000" b="1" kern="1200" baseline="-250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sp</a:t>
                      </a:r>
                      <a:r>
                        <a:rPr lang="zh-CN" altLang="en-US" sz="2000" b="1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相关计算、晶胞掺杂</a:t>
                      </a:r>
                      <a:endParaRPr lang="zh-CN" altLang="en-US" sz="2000" b="1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32205">
                <a:tc>
                  <a:txBody>
                    <a:bodyPr/>
                    <a:lstStyle/>
                    <a:p>
                      <a:pPr marL="20955" marR="3810" algn="ctr" defTabSz="914400" rtl="0" eaLnBrk="1" latinLnBrk="0" hangingPunct="1">
                        <a:lnSpc>
                          <a:spcPts val="1665"/>
                        </a:lnSpc>
                        <a:spcBef>
                          <a:spcPts val="115"/>
                        </a:spcBef>
                        <a:buNone/>
                      </a:pPr>
                      <a:r>
                        <a:rPr lang="en-US" sz="2000" b="1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15</a:t>
                      </a:r>
                      <a:endParaRPr lang="en-US" altLang="en-US" sz="2000" b="1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0955" marR="7620" algn="ctr" defTabSz="914400" rtl="0" eaLnBrk="1" latinLnBrk="0" hangingPunct="1">
                        <a:lnSpc>
                          <a:spcPts val="1665"/>
                        </a:lnSpc>
                        <a:spcBef>
                          <a:spcPts val="115"/>
                        </a:spcBef>
                        <a:buNone/>
                      </a:pPr>
                      <a:r>
                        <a:rPr lang="zh-CN" altLang="en-US" sz="2000" b="1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有机合成与推断</a:t>
                      </a:r>
                      <a:endParaRPr lang="zh-CN" altLang="en-US" sz="2000" b="1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0955" marR="60960" indent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115"/>
                        </a:spcBef>
                        <a:buNone/>
                      </a:pPr>
                      <a:r>
                        <a:rPr lang="zh-CN" altLang="en-US" sz="2000" b="1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反应机理、官能团识别、手性碳原子、</a:t>
                      </a:r>
                      <a:endParaRPr lang="zh-CN" altLang="en-US" sz="2000" b="1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  <a:p>
                      <a:pPr marL="20955" marR="60960" indent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115"/>
                        </a:spcBef>
                        <a:buNone/>
                      </a:pPr>
                      <a:r>
                        <a:rPr lang="zh-CN" altLang="en-US" sz="2000" b="1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同分异构体书写、合成路线设计</a:t>
                      </a:r>
                      <a:endParaRPr lang="zh-CN" altLang="en-US" sz="2000" b="1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67485">
                <a:tc>
                  <a:txBody>
                    <a:bodyPr/>
                    <a:lstStyle/>
                    <a:p>
                      <a:pPr marL="20955" marR="3810" algn="ctr" defTabSz="914400" rtl="0" eaLnBrk="1" latinLnBrk="0" hangingPunct="1">
                        <a:lnSpc>
                          <a:spcPts val="1665"/>
                        </a:lnSpc>
                        <a:spcBef>
                          <a:spcPts val="115"/>
                        </a:spcBef>
                        <a:buNone/>
                      </a:pPr>
                      <a:r>
                        <a:rPr lang="en-US" sz="2000" b="1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16</a:t>
                      </a:r>
                      <a:endParaRPr lang="en-US" altLang="en-US" sz="2000" b="1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marL="20955" marR="4445" algn="ctr" defTabSz="914400" rtl="0" eaLnBrk="1" latinLnBrk="0" hangingPunct="1">
                        <a:lnSpc>
                          <a:spcPts val="1665"/>
                        </a:lnSpc>
                        <a:spcBef>
                          <a:spcPts val="115"/>
                        </a:spcBef>
                        <a:buNone/>
                      </a:pPr>
                      <a:r>
                        <a:rPr lang="zh-CN" altLang="en-US" sz="2000" b="1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化学实验综合</a:t>
                      </a:r>
                      <a:endParaRPr lang="zh-CN" altLang="en-US" sz="2000" b="1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0955" marR="4445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115"/>
                        </a:spcBef>
                        <a:buNone/>
                      </a:pPr>
                      <a:r>
                        <a:rPr lang="zh-CN" altLang="en-US" sz="2000" b="1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铁及其化合物的性质、金属的腐蚀原理、离子方程</a:t>
                      </a:r>
                      <a:endParaRPr lang="zh-CN" altLang="en-US" sz="2000" b="1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  <a:p>
                      <a:pPr marL="20955" marR="635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115"/>
                        </a:spcBef>
                        <a:buNone/>
                      </a:pPr>
                      <a:r>
                        <a:rPr lang="zh-CN" altLang="en-US" sz="2000" b="1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式书写、实验方案设计</a:t>
                      </a:r>
                      <a:endParaRPr lang="zh-CN" altLang="en-US" sz="2000" b="1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42670">
                <a:tc>
                  <a:txBody>
                    <a:bodyPr/>
                    <a:lstStyle/>
                    <a:p>
                      <a:pPr marL="20955" marR="3810" algn="ctr" defTabSz="914400" rtl="0" eaLnBrk="1" latinLnBrk="0" hangingPunct="1">
                        <a:lnSpc>
                          <a:spcPts val="1665"/>
                        </a:lnSpc>
                        <a:spcBef>
                          <a:spcPts val="115"/>
                        </a:spcBef>
                        <a:buNone/>
                      </a:pPr>
                      <a:r>
                        <a:rPr lang="en-US" sz="2000" b="1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17</a:t>
                      </a:r>
                      <a:endParaRPr lang="en-US" altLang="en-US" sz="2000" b="1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marL="20955" marR="20320" indent="0" algn="ctr" defTabSz="914400" rtl="0" eaLnBrk="1" latinLnBrk="0" hangingPunct="1">
                        <a:lnSpc>
                          <a:spcPts val="1665"/>
                        </a:lnSpc>
                        <a:spcBef>
                          <a:spcPts val="115"/>
                        </a:spcBef>
                        <a:buNone/>
                      </a:pPr>
                      <a:r>
                        <a:rPr lang="zh-CN" altLang="en-US" sz="2000" b="1" kern="120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化学反应原理综合</a:t>
                      </a:r>
                      <a:endParaRPr lang="zh-CN" altLang="en-US" sz="2000" b="1" kern="120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0955" marR="62865" indent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115"/>
                        </a:spcBef>
                        <a:buNone/>
                      </a:pPr>
                      <a:r>
                        <a:rPr lang="zh-CN" altLang="en-US" sz="2000" b="1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化学键、催化剂活性影响因素分析、转化率与选择性相关计算、试剂作用、原理分析</a:t>
                      </a:r>
                      <a:endParaRPr lang="zh-CN" altLang="en-US" sz="2000" b="1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43343" y="937260"/>
            <a:ext cx="11203710" cy="24917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 kern="1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（</a:t>
            </a:r>
            <a:r>
              <a:rPr lang="en-US" altLang="zh-CN" sz="2400" b="1" kern="1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4</a:t>
            </a:r>
            <a:r>
              <a:rPr lang="zh-CN" altLang="en-US" sz="2400" b="1" kern="1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）写出同时满足下列条件的</a:t>
            </a:r>
            <a:r>
              <a:rPr lang="en-US" altLang="zh-CN" sz="2400" b="1" kern="1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G</a:t>
            </a:r>
            <a:r>
              <a:rPr lang="zh-CN" altLang="en-US" sz="2400" b="1" kern="1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的一种同分异构体的结构简式 ：</a:t>
            </a:r>
            <a:r>
              <a:rPr lang="en-US" altLang="zh-CN" sz="2400" b="1" kern="1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___</a:t>
            </a:r>
            <a:r>
              <a:rPr lang="zh-CN" altLang="en-US" sz="2400" b="1" kern="1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。</a:t>
            </a:r>
            <a:endParaRPr lang="zh-CN" altLang="en-US" sz="2400" b="1" kern="100" dirty="0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kern="1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　　①</a:t>
            </a:r>
            <a:r>
              <a:rPr lang="zh-CN" altLang="en-US" sz="2400" b="1" kern="100" dirty="0">
                <a:solidFill>
                  <a:srgbClr val="0070C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含有</a:t>
            </a:r>
            <a:r>
              <a:rPr lang="en-US" altLang="zh-CN" sz="2400" b="1" kern="100" dirty="0">
                <a:solidFill>
                  <a:srgbClr val="0070C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3</a:t>
            </a:r>
            <a:r>
              <a:rPr lang="zh-CN" altLang="en-US" sz="2400" b="1" kern="100" dirty="0">
                <a:solidFill>
                  <a:srgbClr val="0070C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种不同化学环境的氢原子</a:t>
            </a:r>
            <a:r>
              <a:rPr lang="zh-CN" altLang="en-US" sz="2400" b="1" kern="1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；</a:t>
            </a:r>
            <a:r>
              <a:rPr lang="en-US" altLang="zh-CN" sz="2400" b="1" kern="1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n(X)∶n(Y)=2∶1</a:t>
            </a:r>
            <a:endParaRPr lang="en-US" altLang="zh-CN" sz="2400" b="1" kern="100" dirty="0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kern="1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　　</a:t>
            </a:r>
            <a:r>
              <a:rPr lang="en-US" altLang="zh-CN" sz="2400" b="1" kern="1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②</a:t>
            </a:r>
            <a:r>
              <a:rPr lang="zh-CN" altLang="en-US" sz="2400" b="1" kern="1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碱性条件下水解后酸化，生成</a:t>
            </a:r>
            <a:r>
              <a:rPr lang="en-US" altLang="zh-CN" sz="2400" b="1" kern="1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X</a:t>
            </a:r>
            <a:r>
              <a:rPr lang="zh-CN" altLang="en-US" sz="2400" b="1" kern="1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和</a:t>
            </a:r>
            <a:r>
              <a:rPr lang="en-US" altLang="zh-CN" sz="2400" b="1" kern="1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Y</a:t>
            </a:r>
            <a:r>
              <a:rPr lang="zh-CN" altLang="en-US" sz="2400" b="1" kern="1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两种有机产物，</a:t>
            </a:r>
            <a:r>
              <a:rPr lang="en-US" altLang="zh-CN" sz="2400" b="1" kern="1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n(X)∶n(Y)=2∶1</a:t>
            </a:r>
            <a:r>
              <a:rPr lang="zh-CN" altLang="en-US" sz="2400" b="1" kern="1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，</a:t>
            </a:r>
            <a:endParaRPr lang="zh-CN" altLang="en-US" sz="2400" b="1" kern="100" dirty="0">
              <a:solidFill>
                <a:srgbClr val="FF0000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kern="1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　　　</a:t>
            </a:r>
            <a:r>
              <a:rPr lang="en-US" altLang="zh-CN" sz="2400" b="1" kern="1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X</a:t>
            </a:r>
            <a:r>
              <a:rPr lang="zh-CN" altLang="en-US" sz="2400" b="1" kern="1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的相对分子质量为</a:t>
            </a:r>
            <a:r>
              <a:rPr lang="en-US" altLang="zh-CN" sz="2400" b="1" kern="1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60</a:t>
            </a:r>
            <a:r>
              <a:rPr lang="zh-CN" altLang="en-US" sz="2400" b="1" kern="1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，</a:t>
            </a:r>
            <a:r>
              <a:rPr lang="en-US" altLang="zh-CN" sz="2400" b="1" kern="1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Y</a:t>
            </a:r>
            <a:r>
              <a:rPr lang="zh-CN" altLang="en-US" sz="2400" b="1" kern="1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含苯环且能与 </a:t>
            </a:r>
            <a:r>
              <a:rPr lang="en-US" altLang="zh-CN" sz="2400" b="1" kern="100" dirty="0">
                <a:solidFill>
                  <a:srgbClr val="0070C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FeCl</a:t>
            </a:r>
            <a:r>
              <a:rPr lang="en-US" altLang="zh-CN" sz="2400" b="1" kern="100" baseline="-25000" dirty="0">
                <a:solidFill>
                  <a:srgbClr val="0070C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3</a:t>
            </a:r>
            <a:r>
              <a:rPr lang="zh-CN" altLang="en-US" sz="2400" b="1" kern="100" dirty="0">
                <a:solidFill>
                  <a:srgbClr val="0070C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溶液发生显色反应</a:t>
            </a:r>
            <a:r>
              <a:rPr lang="zh-CN" altLang="en-US" sz="2400" b="1" kern="1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。</a:t>
            </a:r>
            <a:endParaRPr lang="zh-CN" altLang="en-US" sz="2400" b="1" kern="100" dirty="0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4947" y="456622"/>
            <a:ext cx="1120371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b="1" kern="1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15. G</a:t>
            </a:r>
            <a:r>
              <a:rPr lang="zh-CN" altLang="en-US" sz="2400" b="1" kern="1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是一种四环素类药物合成中间体，其合成路线如下：</a:t>
            </a:r>
            <a:endParaRPr lang="zh-CN" altLang="en-US" sz="2400" b="1" kern="100" dirty="0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82409" y="226010"/>
            <a:ext cx="2566248" cy="194844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289" y="3857349"/>
            <a:ext cx="7286994" cy="2342249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20717" y="3909354"/>
            <a:ext cx="5612524" cy="22382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en-US" altLang="zh-CN" sz="24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</a:t>
            </a:r>
            <a:r>
              <a:rPr kumimoji="0" lang="zh-CN" alt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个</a:t>
            </a:r>
            <a:r>
              <a:rPr kumimoji="0" lang="en-US" altLang="zh-CN" sz="24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Cl</a:t>
            </a:r>
            <a:r>
              <a:rPr kumimoji="0" lang="zh-CN" alt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、</a:t>
            </a:r>
            <a:r>
              <a:rPr kumimoji="0" lang="en-US" altLang="zh-CN" sz="24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</a:t>
            </a:r>
            <a:r>
              <a:rPr kumimoji="0" lang="zh-CN" alt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个</a:t>
            </a:r>
            <a:r>
              <a:rPr kumimoji="0" lang="en-US" altLang="zh-CN" sz="24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O</a:t>
            </a:r>
            <a:r>
              <a:rPr kumimoji="0" lang="zh-CN" alt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、</a:t>
            </a:r>
            <a:r>
              <a:rPr kumimoji="0" lang="en-US" altLang="zh-CN" sz="24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14</a:t>
            </a:r>
            <a:r>
              <a:rPr kumimoji="0" lang="zh-CN" alt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个</a:t>
            </a:r>
            <a:r>
              <a:rPr kumimoji="0" lang="en-US" altLang="zh-CN" sz="24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</a:t>
            </a:r>
            <a:r>
              <a:rPr kumimoji="0" lang="zh-CN" alt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、</a:t>
            </a:r>
            <a:r>
              <a:rPr kumimoji="0" lang="el-GR" altLang="zh-CN" sz="24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Ω</a:t>
            </a:r>
            <a:r>
              <a:rPr kumimoji="0" lang="en-US" altLang="zh-CN" sz="24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= </a:t>
            </a:r>
            <a:r>
              <a:rPr lang="en-US" altLang="zh-CN" sz="2400" b="1" kern="100" dirty="0">
                <a:solidFill>
                  <a:srgbClr val="0070C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</a:t>
            </a:r>
            <a:r>
              <a:rPr lang="en-US" altLang="zh-CN" sz="2400" b="1" kern="100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+2</a:t>
            </a:r>
            <a:endParaRPr lang="en-US" altLang="zh-CN" sz="2400" b="1" kern="100" dirty="0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kern="100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分子具有高度对称性</a:t>
            </a:r>
            <a:endParaRPr lang="en-US" altLang="zh-CN" sz="2400" b="1" kern="100" dirty="0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kumimoji="0" lang="en-US" altLang="zh-CN" sz="24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X</a:t>
            </a:r>
            <a:r>
              <a:rPr kumimoji="0" lang="zh-CN" alt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为</a:t>
            </a:r>
            <a:r>
              <a:rPr kumimoji="0" lang="en-US" altLang="zh-CN" sz="24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CH</a:t>
            </a:r>
            <a:r>
              <a:rPr kumimoji="0" lang="en-US" altLang="zh-CN" sz="2400" b="1" i="0" u="none" strike="noStrike" kern="1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r>
              <a:rPr kumimoji="0" lang="en-US" altLang="zh-CN" sz="2400" b="1" i="0" u="none" strike="noStrike" kern="1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COOH</a:t>
            </a:r>
            <a:endParaRPr kumimoji="0" lang="en-US" altLang="zh-CN" sz="2400" b="1" i="0" u="none" strike="noStrike" kern="10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kern="100" baseline="0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Y</a:t>
            </a:r>
            <a:r>
              <a:rPr lang="zh-CN" altLang="en-US" sz="2400" b="1" kern="100" baseline="0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含有酚羟基、</a:t>
            </a:r>
            <a:r>
              <a:rPr lang="en-US" altLang="zh-CN" sz="2400" b="1" kern="100" baseline="0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r>
              <a:rPr lang="zh-CN" altLang="en-US" sz="2400" b="1" kern="100" baseline="0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个对称酯基</a:t>
            </a:r>
            <a:r>
              <a:rPr lang="en-US" altLang="zh-CN" sz="2400" b="1" kern="100" baseline="0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CH</a:t>
            </a:r>
            <a:r>
              <a:rPr lang="en-US" altLang="zh-CN" sz="2400" b="1" kern="100" baseline="-25000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r>
              <a:rPr lang="en-US" altLang="zh-CN" sz="2400" b="1" kern="100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COO—</a:t>
            </a:r>
            <a:endParaRPr kumimoji="0" lang="en-US" altLang="zh-CN" sz="2400" b="1" i="0" u="none" strike="noStrike" kern="1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903044" y="1015791"/>
            <a:ext cx="6961854" cy="3969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fontAlgn="ctr"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[2020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年江苏高考</a:t>
            </a:r>
            <a:r>
              <a:rPr lang="en-US" altLang="zh-CN" sz="28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] </a:t>
            </a:r>
            <a:r>
              <a:rPr lang="zh-CN" altLang="zh-CN" sz="28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有机物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 </a:t>
            </a:r>
            <a:r>
              <a:rPr lang="zh-CN" altLang="zh-CN" sz="28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</a:t>
            </a:r>
            <a:r>
              <a:rPr lang="zh-CN" altLang="zh-CN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一种</a:t>
            </a:r>
            <a:r>
              <a:rPr lang="zh-CN" altLang="zh-CN" sz="28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同分异构体同时</a:t>
            </a:r>
            <a:r>
              <a:rPr lang="zh-CN" altLang="zh-CN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满足下列</a:t>
            </a:r>
            <a:r>
              <a:rPr lang="zh-CN" altLang="zh-CN" sz="28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条件</a:t>
            </a:r>
            <a:r>
              <a:rPr lang="zh-CN" altLang="en-US" sz="28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endParaRPr lang="en-US" altLang="zh-CN" sz="2800" b="1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>
              <a:lnSpc>
                <a:spcPct val="150000"/>
              </a:lnSpc>
            </a:pPr>
            <a:r>
              <a:rPr lang="zh-CN" altLang="zh-CN" sz="28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①</a:t>
            </a:r>
            <a:r>
              <a:rPr lang="zh-CN" altLang="zh-CN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能与</a:t>
            </a:r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FeCl</a:t>
            </a:r>
            <a:r>
              <a:rPr lang="en-US" altLang="zh-CN" sz="2800" b="1" baseline="-2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zh-CN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溶液发生</a:t>
            </a:r>
            <a:r>
              <a:rPr lang="zh-CN" altLang="zh-CN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显色反应</a:t>
            </a:r>
            <a:r>
              <a:rPr lang="zh-CN" altLang="zh-CN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zh-CN" sz="28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>
              <a:lnSpc>
                <a:spcPct val="150000"/>
              </a:lnSpc>
            </a:pPr>
            <a:r>
              <a:rPr lang="zh-CN" altLang="zh-CN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②能发生水解反应，水解产物之一是</a:t>
            </a:r>
            <a:r>
              <a:rPr lang="en-US" altLang="zh-CN" sz="2800" b="1" i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α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−</a:t>
            </a:r>
            <a:r>
              <a:rPr lang="zh-CN" altLang="zh-CN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氨基酸</a:t>
            </a:r>
            <a:r>
              <a:rPr lang="zh-CN" altLang="zh-CN" sz="28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，另</a:t>
            </a:r>
            <a:r>
              <a:rPr lang="zh-CN" altLang="zh-CN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一产物分子中不同化学环境的氢原子数目</a:t>
            </a:r>
            <a:r>
              <a:rPr lang="zh-CN" altLang="zh-CN" sz="28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比为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zh-CN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∶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zh-CN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且含苯环</a:t>
            </a:r>
            <a:r>
              <a:rPr lang="zh-CN" altLang="zh-CN" sz="28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zh-CN" sz="28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7" name="图片 26"/>
          <p:cNvPicPr/>
          <p:nvPr/>
        </p:nvPicPr>
        <p:blipFill>
          <a:blip r:embed="rId1"/>
          <a:stretch>
            <a:fillRect/>
          </a:stretch>
        </p:blipFill>
        <p:spPr>
          <a:xfrm>
            <a:off x="781681" y="1540508"/>
            <a:ext cx="3395134" cy="1566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矩形 1"/>
          <p:cNvSpPr/>
          <p:nvPr/>
        </p:nvSpPr>
        <p:spPr>
          <a:xfrm>
            <a:off x="3226510" y="1727102"/>
            <a:ext cx="4956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C</a:t>
            </a:r>
            <a:r>
              <a:rPr lang="en-US" altLang="zh-CN" sz="1600" b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 </a:t>
            </a:r>
            <a:endParaRPr lang="zh-CN" alt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804" y="3709723"/>
            <a:ext cx="3298289" cy="167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76085" y="263525"/>
            <a:ext cx="2311400" cy="488950"/>
          </a:xfrm>
          <a:prstGeom prst="rect">
            <a:avLst/>
          </a:prstGeom>
          <a:solidFill>
            <a:srgbClr val="92D050"/>
          </a:solidFill>
          <a:ln w="28575">
            <a:noFill/>
          </a:ln>
        </p:spPr>
        <p:txBody>
          <a:bodyPr wrap="none" rtlCol="0">
            <a:noAutofit/>
          </a:bodyPr>
          <a:p>
            <a:r>
              <a:rPr lang="zh-CN" altLang="en-US" sz="3200" b="1" dirty="0" smtClean="0">
                <a:latin typeface="微软雅黑" panose="020B0503020204020204" charset="-122"/>
                <a:ea typeface="微软雅黑" panose="020B0503020204020204" charset="-122"/>
              </a:rPr>
              <a:t>高考怎么考</a:t>
            </a:r>
            <a:endParaRPr lang="zh-CN" altLang="zh-CN" sz="3200" b="1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" y="1703280"/>
            <a:ext cx="2535797" cy="2098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49295" y="1144270"/>
            <a:ext cx="7360920" cy="4615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altLang="en-US" sz="28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8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2021</a:t>
            </a:r>
            <a:r>
              <a:rPr lang="zh-CN" altLang="en-US" sz="28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年江苏高考）：有机物</a:t>
            </a:r>
            <a:r>
              <a:rPr lang="en-US" altLang="zh-CN" sz="28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lang="zh-CN" altLang="en-US" sz="28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是合成抗肿瘤药物的一种中间体，</a:t>
            </a:r>
            <a:r>
              <a:rPr lang="en-US" altLang="zh-CN" sz="28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lang="zh-CN" altLang="en-US" sz="28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的一种同分异构体同时满足下列条件：</a:t>
            </a:r>
            <a:endParaRPr lang="en-US" altLang="zh-CN" sz="2800" b="1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zh-CN" sz="28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①</a:t>
            </a:r>
            <a:r>
              <a:rPr lang="zh-CN" altLang="en-US" sz="28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苯环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上有</a:t>
            </a:r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个取代基，且有两种含氧官能团。</a:t>
            </a:r>
            <a:endParaRPr lang="en-US" altLang="zh-CN" sz="28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28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②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能发生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银镜反应</a:t>
            </a:r>
            <a:r>
              <a:rPr lang="zh-CN" altLang="en-US" sz="28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en-US" altLang="zh-CN" sz="2800" b="1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zh-CN" sz="28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③</a:t>
            </a:r>
            <a:r>
              <a:rPr lang="zh-CN" altLang="en-US" sz="28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分子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中不同化学环境的氢原子个数比是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　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：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：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：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1</a:t>
            </a:r>
            <a:endParaRPr lang="en-US" altLang="zh-CN" sz="2800" b="1" dirty="0" smtClean="0">
              <a:solidFill>
                <a:srgbClr val="FF0000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497093" y="2600726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B</a:t>
            </a:r>
            <a:endParaRPr lang="zh-CN" alt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697345" y="621665"/>
            <a:ext cx="2311400" cy="488950"/>
          </a:xfrm>
          <a:prstGeom prst="rect">
            <a:avLst/>
          </a:prstGeom>
          <a:solidFill>
            <a:srgbClr val="92D050"/>
          </a:solidFill>
          <a:ln w="28575">
            <a:noFill/>
          </a:ln>
        </p:spPr>
        <p:txBody>
          <a:bodyPr wrap="none" rtlCol="0">
            <a:noAutofit/>
          </a:bodyPr>
          <a:p>
            <a:r>
              <a:rPr lang="zh-CN" altLang="en-US" sz="3200" b="1" dirty="0" smtClean="0">
                <a:latin typeface="微软雅黑" panose="020B0503020204020204" charset="-122"/>
                <a:ea typeface="微软雅黑" panose="020B0503020204020204" charset="-122"/>
              </a:rPr>
              <a:t>高考怎么考</a:t>
            </a:r>
            <a:endParaRPr lang="zh-CN" altLang="zh-CN" sz="3200" b="1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36021" y="1218375"/>
            <a:ext cx="7817004" cy="3969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【2022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年江苏高考</a:t>
            </a:r>
            <a:r>
              <a:rPr lang="en-US" altLang="zh-CN" sz="28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  <a:r>
              <a:rPr lang="en-US" altLang="zh-CN" sz="28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 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的一种同分异构体同时满足下列条件，写出该同分异构体的结构简式</a:t>
            </a:r>
            <a:r>
              <a:rPr lang="zh-CN" altLang="en-US" sz="28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endParaRPr lang="en-US" altLang="zh-CN" sz="2800" b="1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28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①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分子中含有 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 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种不同化学环境的氢原子</a:t>
            </a:r>
            <a:r>
              <a:rPr lang="zh-CN" altLang="en-US" sz="28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endParaRPr lang="en-US" altLang="zh-CN" sz="2800" b="1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28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②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碱性条件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水解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，酸化后得 </a:t>
            </a:r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 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种产物，其中一种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　含苯环</a:t>
            </a:r>
            <a:r>
              <a:rPr lang="zh-CN" altLang="en-US" sz="28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且有 </a:t>
            </a:r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 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种含氧官能团，</a:t>
            </a:r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 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种产物均能被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　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银氨溶液氧化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97345" y="621665"/>
            <a:ext cx="2311400" cy="488950"/>
          </a:xfrm>
          <a:prstGeom prst="rect">
            <a:avLst/>
          </a:prstGeom>
          <a:solidFill>
            <a:srgbClr val="92D050"/>
          </a:solidFill>
          <a:ln w="28575">
            <a:noFill/>
          </a:ln>
        </p:spPr>
        <p:txBody>
          <a:bodyPr wrap="none" rtlCol="0">
            <a:noAutofit/>
          </a:bodyPr>
          <a:lstStyle/>
          <a:p>
            <a:r>
              <a:rPr lang="zh-CN" altLang="en-US" sz="3200" b="1" dirty="0" smtClean="0">
                <a:latin typeface="微软雅黑" panose="020B0503020204020204" charset="-122"/>
                <a:ea typeface="微软雅黑" panose="020B0503020204020204" charset="-122"/>
              </a:rPr>
              <a:t>高考怎么考</a:t>
            </a:r>
            <a:endParaRPr lang="zh-CN" altLang="zh-CN" sz="3200" b="1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" y="1323975"/>
            <a:ext cx="2928620" cy="216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616960" y="1121410"/>
            <a:ext cx="7472045" cy="4615815"/>
          </a:xfrm>
          <a:prstGeom prst="rect">
            <a:avLst/>
          </a:prstGeom>
        </p:spPr>
        <p:txBody>
          <a:bodyPr wrap="square">
            <a:spAutoFit/>
          </a:bodyPr>
          <a:p>
            <a:pPr defTabSz="914400">
              <a:lnSpc>
                <a:spcPct val="150000"/>
              </a:lnSpc>
              <a:buClrTx/>
              <a:buSzTx/>
              <a:buNone/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【2023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年江苏高考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】</a:t>
            </a:r>
            <a:r>
              <a:rPr lang="en-US" altLang="zh-CN" sz="2800" b="1" dirty="0" smtClean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写出同时满足下列条件的C的一种同分异构体的结构简式：_________。碱性条件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水解</a:t>
            </a:r>
            <a:r>
              <a:rPr lang="en-US" altLang="zh-CN" sz="2800" b="1" dirty="0" smtClean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后酸化生成两种产物，产物之一的分子中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碳原子轨道杂化类型相同</a:t>
            </a:r>
            <a:r>
              <a:rPr lang="en-US" altLang="zh-CN" sz="2800" b="1" dirty="0" smtClean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且室温下不能使2%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酸性KMnO</a:t>
            </a:r>
            <a:r>
              <a:rPr lang="en-US" altLang="zh-CN" sz="2800" b="1" baseline="-25000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4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溶液</a:t>
            </a:r>
            <a:r>
              <a:rPr lang="en-US" altLang="zh-CN" sz="2800" b="1" dirty="0" smtClean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褪色；加热条件下，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铜催化另一产物与氧气</a:t>
            </a:r>
            <a:r>
              <a:rPr lang="en-US" altLang="zh-CN" sz="2800" b="1" dirty="0" smtClean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反应，所得有机产物的核磁共振氢谱中只有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1</a:t>
            </a:r>
            <a:r>
              <a:rPr lang="en-US" altLang="zh-CN" sz="2800" b="1" dirty="0" smtClean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个峰。</a:t>
            </a:r>
            <a:endParaRPr lang="en-US" altLang="zh-CN" sz="2800" b="1" dirty="0" smtClean="0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pic>
        <p:nvPicPr>
          <p:cNvPr id="1149536091" name="图片 1"/>
          <p:cNvPicPr>
            <a:picLocks noChangeAspect="1"/>
          </p:cNvPicPr>
          <p:nvPr/>
        </p:nvPicPr>
        <p:blipFill>
          <a:blip r:embed="rId1"/>
          <a:srcRect l="22986" t="9379" r="61556" b="60965"/>
          <a:stretch>
            <a:fillRect/>
          </a:stretch>
        </p:blipFill>
        <p:spPr>
          <a:xfrm>
            <a:off x="596265" y="1280160"/>
            <a:ext cx="2524760" cy="1991360"/>
          </a:xfrm>
          <a:prstGeom prst="rect">
            <a:avLst/>
          </a:prstGeom>
        </p:spPr>
      </p:pic>
      <p:pic>
        <p:nvPicPr>
          <p:cNvPr id="3" name="图片 -21474826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655" y="3487420"/>
            <a:ext cx="2452370" cy="1699895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5031105" y="603250"/>
            <a:ext cx="6495415" cy="5262245"/>
          </a:xfrm>
          <a:prstGeom prst="rect">
            <a:avLst/>
          </a:prstGeom>
        </p:spPr>
        <p:txBody>
          <a:bodyPr wrap="square">
            <a:spAutoFit/>
          </a:bodyPr>
          <a:p>
            <a:pPr marL="0" algn="l" defTabSz="914400">
              <a:lnSpc>
                <a:spcPct val="150000"/>
              </a:lnSpc>
              <a:buClrTx/>
              <a:buSzTx/>
              <a:buNone/>
            </a:pPr>
            <a:r>
              <a:rPr lang="en-US" altLang="zh-CN" sz="28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【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2024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年江苏高考</a:t>
            </a:r>
            <a:r>
              <a:rPr lang="en-US" altLang="zh-CN" sz="28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】</a:t>
            </a:r>
            <a:r>
              <a:rPr lang="en-US" altLang="zh-CN" sz="2800" b="1" dirty="0" smtClean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写出同时满足下列条件的F的一种芳香族同分异构体的结构简式：</a:t>
            </a:r>
            <a:r>
              <a:rPr lang="en-US" altLang="zh-CN" sz="2800" b="1" u="sng" dirty="0" smtClean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  ▲ </a:t>
            </a:r>
            <a:r>
              <a:rPr lang="en-US" altLang="zh-CN" sz="2800" b="1" dirty="0" smtClean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 。</a:t>
            </a:r>
            <a:endParaRPr lang="en-US" altLang="zh-CN" sz="2800" b="1" dirty="0" smtClean="0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  <a:p>
            <a:pPr algn="l" defTabSz="914400">
              <a:lnSpc>
                <a:spcPct val="150000"/>
              </a:lnSpc>
              <a:buClrTx/>
              <a:buSzTx/>
              <a:buNone/>
            </a:pPr>
            <a:r>
              <a:rPr lang="en-US" altLang="zh-CN" sz="2800" b="1" dirty="0" smtClean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碱性条件下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水解</a:t>
            </a:r>
            <a:r>
              <a:rPr lang="en-US" altLang="zh-CN" sz="2800" b="1" dirty="0" smtClean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后酸化，生成X、Y和Z三种有机产物。X分子中含有一个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手性碳原子</a:t>
            </a:r>
            <a:r>
              <a:rPr lang="en-US" altLang="zh-CN" sz="2800" b="1" dirty="0" smtClean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；Y和Z分子中均含有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2种</a:t>
            </a:r>
            <a:r>
              <a:rPr lang="en-US" altLang="zh-CN" sz="2800" b="1" dirty="0" smtClean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不同化学环境的氢原子，Y能与FeCl</a:t>
            </a:r>
            <a:r>
              <a:rPr lang="en-US" altLang="zh-CN" sz="2800" b="1" baseline="-25000" dirty="0" smtClean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3</a:t>
            </a:r>
            <a:r>
              <a:rPr lang="en-US" altLang="zh-CN" sz="2800" b="1" dirty="0" smtClean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溶液发生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显色反应</a:t>
            </a:r>
            <a:r>
              <a:rPr lang="en-US" altLang="zh-CN" sz="2800" b="1" dirty="0" smtClean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，Z不能被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银氨溶液</a:t>
            </a:r>
            <a:r>
              <a:rPr lang="en-US" altLang="zh-CN" sz="2800" b="1" dirty="0" smtClean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氧化</a:t>
            </a:r>
            <a:r>
              <a:rPr lang="zh-CN" altLang="en-US" sz="16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。</a:t>
            </a:r>
            <a:endParaRPr lang="zh-CN" altLang="en-US" sz="16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5600" y="4353560"/>
            <a:ext cx="4190365" cy="1754505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pic>
        <p:nvPicPr>
          <p:cNvPr id="6" name="图片 5" descr="{de6e12b7-af81-401d-ba0e-7809577ee488}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605" y="1346200"/>
            <a:ext cx="2618740" cy="272923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 sz="160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DB46E1-7089-48BC-A75B-47C098D07DC7}" type="slidenum">
              <a:rPr lang="zh-CN" altLang="en-US" sz="1600" smtClean="0"/>
            </a:fld>
            <a:endParaRPr lang="zh-CN" altLang="en-US" sz="160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256790" y="1117600"/>
            <a:ext cx="6203315" cy="92900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91440" tIns="45720" rIns="91440" bIns="45720"/>
          <a:lstStyle/>
          <a:p>
            <a:pPr marL="257175" indent="-257175" algn="ctr">
              <a:lnSpc>
                <a:spcPct val="180000"/>
              </a:lnSpc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江苏高考命题特点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951990" y="2333625"/>
            <a:ext cx="8131810" cy="2934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CN" sz="28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zh-CN" altLang="en-US" sz="28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通常是多官能团化合物</a:t>
            </a:r>
            <a:endParaRPr lang="zh-CN" altLang="en-US" sz="2800" b="1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57175" indent="-257175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CN" sz="28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lang="zh-CN" altLang="en-US" sz="28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一般含有苯环</a:t>
            </a:r>
            <a:endParaRPr lang="zh-CN" altLang="en-US" sz="2800" b="1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57175" indent="-257175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CN" sz="28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</a:t>
            </a:r>
            <a:r>
              <a:rPr lang="zh-CN" altLang="en-US" sz="28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对物质的性质和结构有限制</a:t>
            </a:r>
            <a:endParaRPr lang="zh-CN" altLang="en-US" sz="2800" b="1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57175" indent="-257175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CN" sz="28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</a:t>
            </a:r>
            <a:r>
              <a:rPr lang="zh-CN" altLang="en-US" sz="28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写出符合限制条件的同分异构体的一种结构简式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>
            <p:custDataLst>
              <p:tags r:id="rId1"/>
            </p:custDataLst>
          </p:nvPr>
        </p:nvGrpSpPr>
        <p:grpSpPr>
          <a:xfrm>
            <a:off x="334963" y="257925"/>
            <a:ext cx="3876567" cy="516255"/>
            <a:chOff x="334963" y="257925"/>
            <a:chExt cx="3876567" cy="516255"/>
          </a:xfrm>
        </p:grpSpPr>
        <p:sp>
          <p:nvSpPr>
            <p:cNvPr id="4" name="文本框 3"/>
            <p:cNvSpPr txBox="1"/>
            <p:nvPr>
              <p:custDataLst>
                <p:tags r:id="rId2"/>
              </p:custDataLst>
            </p:nvPr>
          </p:nvSpPr>
          <p:spPr>
            <a:xfrm>
              <a:off x="1181854" y="257925"/>
              <a:ext cx="3029676" cy="5162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p>
              <a:pPr algn="just">
                <a:lnSpc>
                  <a:spcPct val="120000"/>
                </a:lnSpc>
              </a:pPr>
              <a:r>
                <a:rPr lang="zh-CN" altLang="en-US" sz="2800" b="1">
                  <a:solidFill>
                    <a:srgbClr val="00B0F0"/>
                  </a:solidFill>
                  <a:latin typeface="微软雅黑" panose="020B0503020204020204" charset="-122"/>
                  <a:ea typeface="微软雅黑" panose="020B0503020204020204" charset="-122"/>
                </a:rPr>
                <a:t>重温经典</a:t>
              </a:r>
              <a:endParaRPr lang="zh-CN" altLang="en-US" sz="28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7" name="组合 6"/>
            <p:cNvGrpSpPr/>
            <p:nvPr>
              <p:custDataLst>
                <p:tags r:id="rId3"/>
              </p:custDataLst>
            </p:nvPr>
          </p:nvGrpSpPr>
          <p:grpSpPr>
            <a:xfrm>
              <a:off x="334963" y="377216"/>
              <a:ext cx="792957" cy="342637"/>
              <a:chOff x="881446" y="1470776"/>
              <a:chExt cx="792957" cy="342637"/>
            </a:xfrm>
          </p:grpSpPr>
          <p:sp>
            <p:nvSpPr>
              <p:cNvPr id="8" name="chevron_225598"/>
              <p:cNvSpPr/>
              <p:nvPr>
                <p:custDataLst>
                  <p:tags r:id="rId4"/>
                </p:custDataLst>
              </p:nvPr>
            </p:nvSpPr>
            <p:spPr>
              <a:xfrm rot="10800000">
                <a:off x="881446" y="1470776"/>
                <a:ext cx="560944" cy="342636"/>
              </a:xfrm>
              <a:custGeom>
                <a:avLst/>
                <a:gdLst>
                  <a:gd name="connsiteX0" fmla="*/ 148077 w 558218"/>
                  <a:gd name="connsiteY0" fmla="*/ 479905 h 606722"/>
                  <a:gd name="connsiteX1" fmla="*/ 164347 w 558218"/>
                  <a:gd name="connsiteY1" fmla="*/ 485240 h 606722"/>
                  <a:gd name="connsiteX2" fmla="*/ 168170 w 558218"/>
                  <a:gd name="connsiteY2" fmla="*/ 492886 h 606722"/>
                  <a:gd name="connsiteX3" fmla="*/ 162746 w 558218"/>
                  <a:gd name="connsiteY3" fmla="*/ 509156 h 606722"/>
                  <a:gd name="connsiteX4" fmla="*/ 157323 w 558218"/>
                  <a:gd name="connsiteY4" fmla="*/ 510401 h 606722"/>
                  <a:gd name="connsiteX5" fmla="*/ 146566 w 558218"/>
                  <a:gd name="connsiteY5" fmla="*/ 503733 h 606722"/>
                  <a:gd name="connsiteX6" fmla="*/ 142743 w 558218"/>
                  <a:gd name="connsiteY6" fmla="*/ 496087 h 606722"/>
                  <a:gd name="connsiteX7" fmla="*/ 148077 w 558218"/>
                  <a:gd name="connsiteY7" fmla="*/ 479905 h 606722"/>
                  <a:gd name="connsiteX8" fmla="*/ 53885 w 558218"/>
                  <a:gd name="connsiteY8" fmla="*/ 292552 h 606722"/>
                  <a:gd name="connsiteX9" fmla="*/ 70089 w 558218"/>
                  <a:gd name="connsiteY9" fmla="*/ 297886 h 606722"/>
                  <a:gd name="connsiteX10" fmla="*/ 144878 w 558218"/>
                  <a:gd name="connsiteY10" fmla="*/ 446598 h 606722"/>
                  <a:gd name="connsiteX11" fmla="*/ 139536 w 558218"/>
                  <a:gd name="connsiteY11" fmla="*/ 462865 h 606722"/>
                  <a:gd name="connsiteX12" fmla="*/ 134105 w 558218"/>
                  <a:gd name="connsiteY12" fmla="*/ 464109 h 606722"/>
                  <a:gd name="connsiteX13" fmla="*/ 123243 w 558218"/>
                  <a:gd name="connsiteY13" fmla="*/ 457442 h 606722"/>
                  <a:gd name="connsiteX14" fmla="*/ 48453 w 558218"/>
                  <a:gd name="connsiteY14" fmla="*/ 308730 h 606722"/>
                  <a:gd name="connsiteX15" fmla="*/ 53885 w 558218"/>
                  <a:gd name="connsiteY15" fmla="*/ 292552 h 606722"/>
                  <a:gd name="connsiteX16" fmla="*/ 395055 w 558218"/>
                  <a:gd name="connsiteY16" fmla="*/ 24173 h 606722"/>
                  <a:gd name="connsiteX17" fmla="*/ 254619 w 558218"/>
                  <a:gd name="connsiteY17" fmla="*/ 303317 h 606722"/>
                  <a:gd name="connsiteX18" fmla="*/ 395055 w 558218"/>
                  <a:gd name="connsiteY18" fmla="*/ 582549 h 606722"/>
                  <a:gd name="connsiteX19" fmla="*/ 526503 w 558218"/>
                  <a:gd name="connsiteY19" fmla="*/ 582549 h 606722"/>
                  <a:gd name="connsiteX20" fmla="*/ 388825 w 558218"/>
                  <a:gd name="connsiteY20" fmla="*/ 308738 h 606722"/>
                  <a:gd name="connsiteX21" fmla="*/ 388825 w 558218"/>
                  <a:gd name="connsiteY21" fmla="*/ 297895 h 606722"/>
                  <a:gd name="connsiteX22" fmla="*/ 526503 w 558218"/>
                  <a:gd name="connsiteY22" fmla="*/ 24173 h 606722"/>
                  <a:gd name="connsiteX23" fmla="*/ 166035 w 558218"/>
                  <a:gd name="connsiteY23" fmla="*/ 24173 h 606722"/>
                  <a:gd name="connsiteX24" fmla="*/ 25658 w 558218"/>
                  <a:gd name="connsiteY24" fmla="*/ 303317 h 606722"/>
                  <a:gd name="connsiteX25" fmla="*/ 166035 w 558218"/>
                  <a:gd name="connsiteY25" fmla="*/ 582549 h 606722"/>
                  <a:gd name="connsiteX26" fmla="*/ 297511 w 558218"/>
                  <a:gd name="connsiteY26" fmla="*/ 582549 h 606722"/>
                  <a:gd name="connsiteX27" fmla="*/ 159804 w 558218"/>
                  <a:gd name="connsiteY27" fmla="*/ 308738 h 606722"/>
                  <a:gd name="connsiteX28" fmla="*/ 159804 w 558218"/>
                  <a:gd name="connsiteY28" fmla="*/ 297895 h 606722"/>
                  <a:gd name="connsiteX29" fmla="*/ 297511 w 558218"/>
                  <a:gd name="connsiteY29" fmla="*/ 24173 h 606722"/>
                  <a:gd name="connsiteX30" fmla="*/ 387580 w 558218"/>
                  <a:gd name="connsiteY30" fmla="*/ 0 h 606722"/>
                  <a:gd name="connsiteX31" fmla="*/ 546082 w 558218"/>
                  <a:gd name="connsiteY31" fmla="*/ 0 h 606722"/>
                  <a:gd name="connsiteX32" fmla="*/ 556405 w 558218"/>
                  <a:gd name="connsiteY32" fmla="*/ 5777 h 606722"/>
                  <a:gd name="connsiteX33" fmla="*/ 556939 w 558218"/>
                  <a:gd name="connsiteY33" fmla="*/ 17508 h 606722"/>
                  <a:gd name="connsiteX34" fmla="*/ 413210 w 558218"/>
                  <a:gd name="connsiteY34" fmla="*/ 303317 h 606722"/>
                  <a:gd name="connsiteX35" fmla="*/ 556939 w 558218"/>
                  <a:gd name="connsiteY35" fmla="*/ 589214 h 606722"/>
                  <a:gd name="connsiteX36" fmla="*/ 556405 w 558218"/>
                  <a:gd name="connsiteY36" fmla="*/ 600945 h 606722"/>
                  <a:gd name="connsiteX37" fmla="*/ 546082 w 558218"/>
                  <a:gd name="connsiteY37" fmla="*/ 606722 h 606722"/>
                  <a:gd name="connsiteX38" fmla="*/ 387580 w 558218"/>
                  <a:gd name="connsiteY38" fmla="*/ 606722 h 606722"/>
                  <a:gd name="connsiteX39" fmla="*/ 376722 w 558218"/>
                  <a:gd name="connsiteY39" fmla="*/ 600057 h 606722"/>
                  <a:gd name="connsiteX40" fmla="*/ 230323 w 558218"/>
                  <a:gd name="connsiteY40" fmla="*/ 308738 h 606722"/>
                  <a:gd name="connsiteX41" fmla="*/ 230323 w 558218"/>
                  <a:gd name="connsiteY41" fmla="*/ 297895 h 606722"/>
                  <a:gd name="connsiteX42" fmla="*/ 376722 w 558218"/>
                  <a:gd name="connsiteY42" fmla="*/ 6665 h 606722"/>
                  <a:gd name="connsiteX43" fmla="*/ 387580 w 558218"/>
                  <a:gd name="connsiteY43" fmla="*/ 0 h 606722"/>
                  <a:gd name="connsiteX44" fmla="*/ 158558 w 558218"/>
                  <a:gd name="connsiteY44" fmla="*/ 0 h 606722"/>
                  <a:gd name="connsiteX45" fmla="*/ 317094 w 558218"/>
                  <a:gd name="connsiteY45" fmla="*/ 0 h 606722"/>
                  <a:gd name="connsiteX46" fmla="*/ 327420 w 558218"/>
                  <a:gd name="connsiteY46" fmla="*/ 5777 h 606722"/>
                  <a:gd name="connsiteX47" fmla="*/ 327954 w 558218"/>
                  <a:gd name="connsiteY47" fmla="*/ 17508 h 606722"/>
                  <a:gd name="connsiteX48" fmla="*/ 184195 w 558218"/>
                  <a:gd name="connsiteY48" fmla="*/ 303317 h 606722"/>
                  <a:gd name="connsiteX49" fmla="*/ 327954 w 558218"/>
                  <a:gd name="connsiteY49" fmla="*/ 589214 h 606722"/>
                  <a:gd name="connsiteX50" fmla="*/ 327420 w 558218"/>
                  <a:gd name="connsiteY50" fmla="*/ 600945 h 606722"/>
                  <a:gd name="connsiteX51" fmla="*/ 317094 w 558218"/>
                  <a:gd name="connsiteY51" fmla="*/ 606722 h 606722"/>
                  <a:gd name="connsiteX52" fmla="*/ 158558 w 558218"/>
                  <a:gd name="connsiteY52" fmla="*/ 606722 h 606722"/>
                  <a:gd name="connsiteX53" fmla="*/ 147698 w 558218"/>
                  <a:gd name="connsiteY53" fmla="*/ 600057 h 606722"/>
                  <a:gd name="connsiteX54" fmla="*/ 1268 w 558218"/>
                  <a:gd name="connsiteY54" fmla="*/ 308738 h 606722"/>
                  <a:gd name="connsiteX55" fmla="*/ 1268 w 558218"/>
                  <a:gd name="connsiteY55" fmla="*/ 297895 h 606722"/>
                  <a:gd name="connsiteX56" fmla="*/ 147698 w 558218"/>
                  <a:gd name="connsiteY56" fmla="*/ 6665 h 606722"/>
                  <a:gd name="connsiteX57" fmla="*/ 158558 w 558218"/>
                  <a:gd name="connsiteY57" fmla="*/ 0 h 60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558218" h="606722">
                    <a:moveTo>
                      <a:pt x="148077" y="479905"/>
                    </a:moveTo>
                    <a:cubicBezTo>
                      <a:pt x="154034" y="476882"/>
                      <a:pt x="161324" y="479283"/>
                      <a:pt x="164347" y="485240"/>
                    </a:cubicBezTo>
                    <a:lnTo>
                      <a:pt x="168170" y="492886"/>
                    </a:lnTo>
                    <a:cubicBezTo>
                      <a:pt x="171192" y="498843"/>
                      <a:pt x="168703" y="506133"/>
                      <a:pt x="162746" y="509156"/>
                    </a:cubicBezTo>
                    <a:cubicBezTo>
                      <a:pt x="161057" y="510045"/>
                      <a:pt x="159190" y="510401"/>
                      <a:pt x="157323" y="510401"/>
                    </a:cubicBezTo>
                    <a:cubicBezTo>
                      <a:pt x="152967" y="510401"/>
                      <a:pt x="148700" y="508000"/>
                      <a:pt x="146566" y="503733"/>
                    </a:cubicBezTo>
                    <a:lnTo>
                      <a:pt x="142743" y="496087"/>
                    </a:lnTo>
                    <a:cubicBezTo>
                      <a:pt x="139720" y="490130"/>
                      <a:pt x="142121" y="482839"/>
                      <a:pt x="148077" y="479905"/>
                    </a:cubicBezTo>
                    <a:close/>
                    <a:moveTo>
                      <a:pt x="53885" y="292552"/>
                    </a:moveTo>
                    <a:cubicBezTo>
                      <a:pt x="59850" y="289530"/>
                      <a:pt x="67151" y="291930"/>
                      <a:pt x="70089" y="297886"/>
                    </a:cubicBezTo>
                    <a:lnTo>
                      <a:pt x="144878" y="446598"/>
                    </a:lnTo>
                    <a:cubicBezTo>
                      <a:pt x="147905" y="452553"/>
                      <a:pt x="145501" y="459842"/>
                      <a:pt x="139536" y="462865"/>
                    </a:cubicBezTo>
                    <a:cubicBezTo>
                      <a:pt x="137755" y="463665"/>
                      <a:pt x="135886" y="464109"/>
                      <a:pt x="134105" y="464109"/>
                    </a:cubicBezTo>
                    <a:cubicBezTo>
                      <a:pt x="129653" y="464109"/>
                      <a:pt x="125379" y="461709"/>
                      <a:pt x="123243" y="457442"/>
                    </a:cubicBezTo>
                    <a:lnTo>
                      <a:pt x="48453" y="308730"/>
                    </a:lnTo>
                    <a:cubicBezTo>
                      <a:pt x="45515" y="302775"/>
                      <a:pt x="47919" y="295486"/>
                      <a:pt x="53885" y="292552"/>
                    </a:cubicBezTo>
                    <a:close/>
                    <a:moveTo>
                      <a:pt x="395055" y="24173"/>
                    </a:moveTo>
                    <a:lnTo>
                      <a:pt x="254619" y="303317"/>
                    </a:lnTo>
                    <a:lnTo>
                      <a:pt x="395055" y="582549"/>
                    </a:lnTo>
                    <a:lnTo>
                      <a:pt x="526503" y="582549"/>
                    </a:lnTo>
                    <a:lnTo>
                      <a:pt x="388825" y="308738"/>
                    </a:lnTo>
                    <a:cubicBezTo>
                      <a:pt x="387135" y="305361"/>
                      <a:pt x="387135" y="301361"/>
                      <a:pt x="388825" y="297895"/>
                    </a:cubicBezTo>
                    <a:lnTo>
                      <a:pt x="526503" y="24173"/>
                    </a:lnTo>
                    <a:close/>
                    <a:moveTo>
                      <a:pt x="166035" y="24173"/>
                    </a:moveTo>
                    <a:lnTo>
                      <a:pt x="25658" y="303317"/>
                    </a:lnTo>
                    <a:lnTo>
                      <a:pt x="166035" y="582549"/>
                    </a:lnTo>
                    <a:lnTo>
                      <a:pt x="297511" y="582549"/>
                    </a:lnTo>
                    <a:lnTo>
                      <a:pt x="159804" y="308738"/>
                    </a:lnTo>
                    <a:cubicBezTo>
                      <a:pt x="158113" y="305361"/>
                      <a:pt x="158113" y="301361"/>
                      <a:pt x="159804" y="297895"/>
                    </a:cubicBezTo>
                    <a:lnTo>
                      <a:pt x="297511" y="24173"/>
                    </a:lnTo>
                    <a:close/>
                    <a:moveTo>
                      <a:pt x="387580" y="0"/>
                    </a:moveTo>
                    <a:lnTo>
                      <a:pt x="546082" y="0"/>
                    </a:lnTo>
                    <a:cubicBezTo>
                      <a:pt x="550265" y="0"/>
                      <a:pt x="554180" y="2133"/>
                      <a:pt x="556405" y="5777"/>
                    </a:cubicBezTo>
                    <a:cubicBezTo>
                      <a:pt x="558630" y="9331"/>
                      <a:pt x="558808" y="13775"/>
                      <a:pt x="556939" y="17508"/>
                    </a:cubicBezTo>
                    <a:lnTo>
                      <a:pt x="413210" y="303317"/>
                    </a:lnTo>
                    <a:lnTo>
                      <a:pt x="556939" y="589214"/>
                    </a:lnTo>
                    <a:cubicBezTo>
                      <a:pt x="558808" y="592947"/>
                      <a:pt x="558630" y="597391"/>
                      <a:pt x="556405" y="600945"/>
                    </a:cubicBezTo>
                    <a:cubicBezTo>
                      <a:pt x="554180" y="604500"/>
                      <a:pt x="550265" y="606722"/>
                      <a:pt x="546082" y="606722"/>
                    </a:cubicBezTo>
                    <a:lnTo>
                      <a:pt x="387580" y="606722"/>
                    </a:lnTo>
                    <a:cubicBezTo>
                      <a:pt x="382952" y="606722"/>
                      <a:pt x="378769" y="604145"/>
                      <a:pt x="376722" y="600057"/>
                    </a:cubicBezTo>
                    <a:lnTo>
                      <a:pt x="230323" y="308738"/>
                    </a:lnTo>
                    <a:cubicBezTo>
                      <a:pt x="228632" y="305361"/>
                      <a:pt x="228632" y="301361"/>
                      <a:pt x="230323" y="297895"/>
                    </a:cubicBezTo>
                    <a:lnTo>
                      <a:pt x="376722" y="6665"/>
                    </a:lnTo>
                    <a:cubicBezTo>
                      <a:pt x="378769" y="2577"/>
                      <a:pt x="382952" y="0"/>
                      <a:pt x="387580" y="0"/>
                    </a:cubicBezTo>
                    <a:close/>
                    <a:moveTo>
                      <a:pt x="158558" y="0"/>
                    </a:moveTo>
                    <a:lnTo>
                      <a:pt x="317094" y="0"/>
                    </a:lnTo>
                    <a:cubicBezTo>
                      <a:pt x="321367" y="0"/>
                      <a:pt x="325194" y="2133"/>
                      <a:pt x="327420" y="5777"/>
                    </a:cubicBezTo>
                    <a:cubicBezTo>
                      <a:pt x="329645" y="9331"/>
                      <a:pt x="329823" y="13775"/>
                      <a:pt x="327954" y="17508"/>
                    </a:cubicBezTo>
                    <a:lnTo>
                      <a:pt x="184195" y="303317"/>
                    </a:lnTo>
                    <a:lnTo>
                      <a:pt x="327954" y="589214"/>
                    </a:lnTo>
                    <a:cubicBezTo>
                      <a:pt x="329823" y="592947"/>
                      <a:pt x="329645" y="597391"/>
                      <a:pt x="327420" y="600945"/>
                    </a:cubicBezTo>
                    <a:cubicBezTo>
                      <a:pt x="325194" y="604500"/>
                      <a:pt x="321367" y="606722"/>
                      <a:pt x="317094" y="606722"/>
                    </a:cubicBezTo>
                    <a:lnTo>
                      <a:pt x="158558" y="606722"/>
                    </a:lnTo>
                    <a:cubicBezTo>
                      <a:pt x="153929" y="606722"/>
                      <a:pt x="149746" y="604145"/>
                      <a:pt x="147698" y="600057"/>
                    </a:cubicBezTo>
                    <a:lnTo>
                      <a:pt x="1268" y="308738"/>
                    </a:lnTo>
                    <a:cubicBezTo>
                      <a:pt x="-423" y="305361"/>
                      <a:pt x="-423" y="301361"/>
                      <a:pt x="1268" y="297895"/>
                    </a:cubicBezTo>
                    <a:lnTo>
                      <a:pt x="147698" y="6665"/>
                    </a:lnTo>
                    <a:cubicBezTo>
                      <a:pt x="149746" y="2577"/>
                      <a:pt x="153929" y="0"/>
                      <a:pt x="158558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  <p:sp>
            <p:nvSpPr>
              <p:cNvPr id="9" name="right-arrow_156300"/>
              <p:cNvSpPr/>
              <p:nvPr>
                <p:custDataLst>
                  <p:tags r:id="rId5"/>
                </p:custDataLst>
              </p:nvPr>
            </p:nvSpPr>
            <p:spPr>
              <a:xfrm>
                <a:off x="1331766" y="1470776"/>
                <a:ext cx="342637" cy="342637"/>
              </a:xfrm>
              <a:custGeom>
                <a:avLst/>
                <a:gdLst>
                  <a:gd name="connsiteX0" fmla="*/ 207956 w 605592"/>
                  <a:gd name="connsiteY0" fmla="*/ 89900 h 605592"/>
                  <a:gd name="connsiteX1" fmla="*/ 275355 w 605592"/>
                  <a:gd name="connsiteY1" fmla="*/ 89900 h 605592"/>
                  <a:gd name="connsiteX2" fmla="*/ 480056 w 605592"/>
                  <a:gd name="connsiteY2" fmla="*/ 302831 h 605592"/>
                  <a:gd name="connsiteX3" fmla="*/ 275355 w 605592"/>
                  <a:gd name="connsiteY3" fmla="*/ 515762 h 605592"/>
                  <a:gd name="connsiteX4" fmla="*/ 207956 w 605592"/>
                  <a:gd name="connsiteY4" fmla="*/ 515762 h 605592"/>
                  <a:gd name="connsiteX5" fmla="*/ 364941 w 605592"/>
                  <a:gd name="connsiteY5" fmla="*/ 352703 h 605592"/>
                  <a:gd name="connsiteX6" fmla="*/ 413029 w 605592"/>
                  <a:gd name="connsiteY6" fmla="*/ 302831 h 605592"/>
                  <a:gd name="connsiteX7" fmla="*/ 364941 w 605592"/>
                  <a:gd name="connsiteY7" fmla="*/ 252959 h 605592"/>
                  <a:gd name="connsiteX8" fmla="*/ 89033 w 605592"/>
                  <a:gd name="connsiteY8" fmla="*/ 37820 h 605592"/>
                  <a:gd name="connsiteX9" fmla="*/ 344249 w 605592"/>
                  <a:gd name="connsiteY9" fmla="*/ 302842 h 605592"/>
                  <a:gd name="connsiteX10" fmla="*/ 89033 w 605592"/>
                  <a:gd name="connsiteY10" fmla="*/ 567772 h 605592"/>
                  <a:gd name="connsiteX11" fmla="*/ 298386 w 605592"/>
                  <a:gd name="connsiteY11" fmla="*/ 567772 h 605592"/>
                  <a:gd name="connsiteX12" fmla="*/ 553045 w 605592"/>
                  <a:gd name="connsiteY12" fmla="*/ 302842 h 605592"/>
                  <a:gd name="connsiteX13" fmla="*/ 298386 w 605592"/>
                  <a:gd name="connsiteY13" fmla="*/ 37820 h 605592"/>
                  <a:gd name="connsiteX14" fmla="*/ 0 w 605592"/>
                  <a:gd name="connsiteY14" fmla="*/ 0 h 605592"/>
                  <a:gd name="connsiteX15" fmla="*/ 314448 w 605592"/>
                  <a:gd name="connsiteY15" fmla="*/ 0 h 605592"/>
                  <a:gd name="connsiteX16" fmla="*/ 605592 w 605592"/>
                  <a:gd name="connsiteY16" fmla="*/ 302842 h 605592"/>
                  <a:gd name="connsiteX17" fmla="*/ 314448 w 605592"/>
                  <a:gd name="connsiteY17" fmla="*/ 605592 h 605592"/>
                  <a:gd name="connsiteX18" fmla="*/ 0 w 605592"/>
                  <a:gd name="connsiteY18" fmla="*/ 605592 h 605592"/>
                  <a:gd name="connsiteX19" fmla="*/ 291609 w 605592"/>
                  <a:gd name="connsiteY19" fmla="*/ 302842 h 605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605592" h="605592">
                    <a:moveTo>
                      <a:pt x="207956" y="89900"/>
                    </a:moveTo>
                    <a:lnTo>
                      <a:pt x="275355" y="89900"/>
                    </a:lnTo>
                    <a:lnTo>
                      <a:pt x="480056" y="302831"/>
                    </a:lnTo>
                    <a:lnTo>
                      <a:pt x="275355" y="515762"/>
                    </a:lnTo>
                    <a:lnTo>
                      <a:pt x="207956" y="515762"/>
                    </a:lnTo>
                    <a:lnTo>
                      <a:pt x="364941" y="352703"/>
                    </a:lnTo>
                    <a:lnTo>
                      <a:pt x="413029" y="302831"/>
                    </a:lnTo>
                    <a:lnTo>
                      <a:pt x="364941" y="252959"/>
                    </a:lnTo>
                    <a:close/>
                    <a:moveTo>
                      <a:pt x="89033" y="37820"/>
                    </a:moveTo>
                    <a:lnTo>
                      <a:pt x="344249" y="302842"/>
                    </a:lnTo>
                    <a:lnTo>
                      <a:pt x="89033" y="567772"/>
                    </a:lnTo>
                    <a:lnTo>
                      <a:pt x="298386" y="567772"/>
                    </a:lnTo>
                    <a:lnTo>
                      <a:pt x="553045" y="302842"/>
                    </a:lnTo>
                    <a:lnTo>
                      <a:pt x="298386" y="37820"/>
                    </a:lnTo>
                    <a:close/>
                    <a:moveTo>
                      <a:pt x="0" y="0"/>
                    </a:moveTo>
                    <a:lnTo>
                      <a:pt x="314448" y="0"/>
                    </a:lnTo>
                    <a:lnTo>
                      <a:pt x="605592" y="302842"/>
                    </a:lnTo>
                    <a:lnTo>
                      <a:pt x="314448" y="605592"/>
                    </a:lnTo>
                    <a:lnTo>
                      <a:pt x="0" y="605592"/>
                    </a:lnTo>
                    <a:lnTo>
                      <a:pt x="291609" y="302842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</p:grpSp>
      </p:grpSp>
      <p:sp>
        <p:nvSpPr>
          <p:cNvPr id="5" name="文本框 4"/>
          <p:cNvSpPr txBox="1"/>
          <p:nvPr/>
        </p:nvSpPr>
        <p:spPr>
          <a:xfrm>
            <a:off x="789305" y="744855"/>
            <a:ext cx="10237470" cy="286131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l" defTabSz="266700" font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FF0000"/>
                </a:solidFill>
                <a:latin typeface="+mn-ea"/>
                <a:cs typeface="+mn-ea"/>
              </a:rPr>
              <a:t>【</a:t>
            </a:r>
            <a:r>
              <a:rPr lang="en-US" altLang="zh-CN" sz="2400">
                <a:solidFill>
                  <a:srgbClr val="FF0000"/>
                </a:solidFill>
                <a:latin typeface="+mn-ea"/>
                <a:cs typeface="+mn-ea"/>
              </a:rPr>
              <a:t>2024</a:t>
            </a:r>
            <a:r>
              <a:rPr lang="zh-CN" altLang="en-US" sz="2400">
                <a:solidFill>
                  <a:srgbClr val="FF0000"/>
                </a:solidFill>
                <a:latin typeface="+mn-ea"/>
                <a:cs typeface="+mn-ea"/>
              </a:rPr>
              <a:t>江苏卷】</a:t>
            </a:r>
            <a:r>
              <a:rPr lang="zh-CN" altLang="en-US" sz="2400">
                <a:solidFill>
                  <a:srgbClr val="000000"/>
                </a:solidFill>
                <a:latin typeface="+mn-ea"/>
                <a:cs typeface="+mn-ea"/>
              </a:rPr>
              <a:t>写出同时满足下列条件的</a:t>
            </a:r>
            <a:r>
              <a:rPr lang="en-US" altLang="zh-CN" sz="2400">
                <a:solidFill>
                  <a:srgbClr val="000000"/>
                </a:solidFill>
                <a:latin typeface="+mn-ea"/>
                <a:cs typeface="+mn-ea"/>
              </a:rPr>
              <a:t>F</a:t>
            </a:r>
            <a:r>
              <a:rPr lang="zh-CN" altLang="en-US" sz="2400">
                <a:solidFill>
                  <a:srgbClr val="000000"/>
                </a:solidFill>
                <a:latin typeface="+mn-ea"/>
                <a:cs typeface="+mn-ea"/>
              </a:rPr>
              <a:t>的一种芳香族同分异构体的结构简式：</a:t>
            </a:r>
            <a:r>
              <a:rPr lang="en-US" altLang="zh-CN" sz="2400">
                <a:solidFill>
                  <a:srgbClr val="000000"/>
                </a:solidFill>
                <a:latin typeface="+mn-ea"/>
                <a:cs typeface="+mn-ea"/>
              </a:rPr>
              <a:t>__</a:t>
            </a:r>
            <a:r>
              <a:rPr lang="zh-CN" altLang="en-US" sz="2400">
                <a:solidFill>
                  <a:srgbClr val="000000"/>
                </a:solidFill>
                <a:latin typeface="+mn-ea"/>
                <a:cs typeface="+mn-ea"/>
              </a:rPr>
              <a:t>。碱性条件下水解后酸化，生成</a:t>
            </a:r>
            <a:r>
              <a:rPr lang="en-US" altLang="zh-CN" sz="2400">
                <a:solidFill>
                  <a:srgbClr val="000000"/>
                </a:solidFill>
                <a:latin typeface="+mn-ea"/>
                <a:cs typeface="+mn-ea"/>
              </a:rPr>
              <a:t>X</a:t>
            </a:r>
            <a:r>
              <a:rPr lang="zh-CN" altLang="en-US" sz="2400">
                <a:solidFill>
                  <a:srgbClr val="000000"/>
                </a:solidFill>
                <a:latin typeface="+mn-ea"/>
                <a:cs typeface="+mn-ea"/>
              </a:rPr>
              <a:t>、</a:t>
            </a:r>
            <a:r>
              <a:rPr lang="en-US" altLang="zh-CN" sz="2400">
                <a:solidFill>
                  <a:srgbClr val="000000"/>
                </a:solidFill>
                <a:latin typeface="+mn-ea"/>
                <a:cs typeface="+mn-ea"/>
              </a:rPr>
              <a:t>Y</a:t>
            </a:r>
            <a:r>
              <a:rPr lang="zh-CN" altLang="en-US" sz="2400">
                <a:solidFill>
                  <a:srgbClr val="000000"/>
                </a:solidFill>
                <a:latin typeface="+mn-ea"/>
                <a:cs typeface="+mn-ea"/>
              </a:rPr>
              <a:t>和</a:t>
            </a:r>
            <a:r>
              <a:rPr lang="en-US" altLang="zh-CN" sz="2400">
                <a:solidFill>
                  <a:srgbClr val="000000"/>
                </a:solidFill>
                <a:latin typeface="+mn-ea"/>
                <a:cs typeface="+mn-ea"/>
              </a:rPr>
              <a:t>Z</a:t>
            </a:r>
            <a:r>
              <a:rPr lang="zh-CN" altLang="en-US" sz="2400">
                <a:solidFill>
                  <a:srgbClr val="000000"/>
                </a:solidFill>
                <a:latin typeface="+mn-ea"/>
                <a:cs typeface="+mn-ea"/>
              </a:rPr>
              <a:t>三种有机产物。</a:t>
            </a:r>
            <a:endParaRPr lang="zh-CN" altLang="en-US" sz="2400">
              <a:solidFill>
                <a:srgbClr val="000000"/>
              </a:solidFill>
              <a:latin typeface="+mn-ea"/>
              <a:cs typeface="+mn-ea"/>
            </a:endParaRPr>
          </a:p>
          <a:p>
            <a:pPr marL="0" indent="0" algn="l" defTabSz="266700" font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000000"/>
                </a:solidFill>
                <a:latin typeface="+mn-ea"/>
                <a:cs typeface="+mn-ea"/>
              </a:rPr>
              <a:t>X</a:t>
            </a:r>
            <a:r>
              <a:rPr lang="zh-CN" altLang="en-US" sz="2400">
                <a:solidFill>
                  <a:srgbClr val="000000"/>
                </a:solidFill>
                <a:latin typeface="+mn-ea"/>
                <a:cs typeface="+mn-ea"/>
              </a:rPr>
              <a:t>分子中含有一个手性碳原子；</a:t>
            </a:r>
            <a:r>
              <a:rPr lang="en-US" altLang="zh-CN" sz="2400">
                <a:solidFill>
                  <a:srgbClr val="000000"/>
                </a:solidFill>
                <a:latin typeface="+mn-ea"/>
                <a:cs typeface="+mn-ea"/>
              </a:rPr>
              <a:t>Y</a:t>
            </a:r>
            <a:r>
              <a:rPr lang="zh-CN" altLang="en-US" sz="2400">
                <a:solidFill>
                  <a:srgbClr val="000000"/>
                </a:solidFill>
                <a:latin typeface="+mn-ea"/>
                <a:cs typeface="+mn-ea"/>
              </a:rPr>
              <a:t>和</a:t>
            </a:r>
            <a:r>
              <a:rPr lang="en-US" altLang="zh-CN" sz="2400">
                <a:solidFill>
                  <a:srgbClr val="000000"/>
                </a:solidFill>
                <a:latin typeface="+mn-ea"/>
                <a:cs typeface="+mn-ea"/>
              </a:rPr>
              <a:t>Z</a:t>
            </a:r>
            <a:r>
              <a:rPr lang="zh-CN" altLang="en-US" sz="2400">
                <a:solidFill>
                  <a:srgbClr val="000000"/>
                </a:solidFill>
                <a:latin typeface="+mn-ea"/>
                <a:cs typeface="+mn-ea"/>
              </a:rPr>
              <a:t>分子中均有</a:t>
            </a:r>
            <a:r>
              <a:rPr lang="en-US" altLang="zh-CN" sz="2400">
                <a:solidFill>
                  <a:srgbClr val="000000"/>
                </a:solidFill>
                <a:latin typeface="+mn-ea"/>
                <a:cs typeface="+mn-ea"/>
              </a:rPr>
              <a:t>2</a:t>
            </a:r>
            <a:r>
              <a:rPr lang="zh-CN" altLang="en-US" sz="2400">
                <a:solidFill>
                  <a:srgbClr val="000000"/>
                </a:solidFill>
                <a:latin typeface="+mn-ea"/>
                <a:cs typeface="+mn-ea"/>
              </a:rPr>
              <a:t>种不同</a:t>
            </a:r>
            <a:endParaRPr lang="zh-CN" altLang="en-US" sz="2400">
              <a:solidFill>
                <a:srgbClr val="000000"/>
              </a:solidFill>
              <a:latin typeface="+mn-ea"/>
              <a:cs typeface="+mn-ea"/>
            </a:endParaRPr>
          </a:p>
          <a:p>
            <a:pPr marL="0" indent="0" algn="l" defTabSz="266700" font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000000"/>
                </a:solidFill>
                <a:latin typeface="+mn-ea"/>
                <a:cs typeface="+mn-ea"/>
              </a:rPr>
              <a:t>化学环境的氢原子，</a:t>
            </a:r>
            <a:r>
              <a:rPr lang="en-US" altLang="zh-CN" sz="2400">
                <a:solidFill>
                  <a:srgbClr val="000000"/>
                </a:solidFill>
                <a:latin typeface="+mn-ea"/>
                <a:cs typeface="+mn-ea"/>
              </a:rPr>
              <a:t>Y</a:t>
            </a:r>
            <a:r>
              <a:rPr lang="zh-CN" altLang="en-US" sz="2400">
                <a:solidFill>
                  <a:srgbClr val="000000"/>
                </a:solidFill>
                <a:latin typeface="+mn-ea"/>
                <a:cs typeface="+mn-ea"/>
              </a:rPr>
              <a:t>能与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FeCl</a:t>
            </a:r>
            <a:r>
              <a:rPr lang="en-US" altLang="zh-CN" sz="2400" baseline="-2500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lang="zh-CN" altLang="en-US" sz="2400">
                <a:solidFill>
                  <a:srgbClr val="000000"/>
                </a:solidFill>
                <a:latin typeface="+mn-ea"/>
                <a:cs typeface="+mn-ea"/>
              </a:rPr>
              <a:t>溶液发生显色反应，</a:t>
            </a:r>
            <a:endParaRPr lang="zh-CN" altLang="en-US" sz="2400">
              <a:solidFill>
                <a:srgbClr val="000000"/>
              </a:solidFill>
              <a:latin typeface="+mn-ea"/>
              <a:cs typeface="+mn-ea"/>
            </a:endParaRPr>
          </a:p>
          <a:p>
            <a:pPr marL="0" indent="0" algn="l" defTabSz="266700" font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000000"/>
                </a:solidFill>
                <a:latin typeface="+mn-ea"/>
                <a:cs typeface="+mn-ea"/>
              </a:rPr>
              <a:t>Z</a:t>
            </a:r>
            <a:r>
              <a:rPr lang="zh-CN" altLang="en-US" sz="2400">
                <a:solidFill>
                  <a:srgbClr val="000000"/>
                </a:solidFill>
                <a:latin typeface="+mn-ea"/>
                <a:cs typeface="+mn-ea"/>
              </a:rPr>
              <a:t>不能被银氨溶液氧化。</a:t>
            </a:r>
            <a:endParaRPr lang="zh-CN" altLang="en-US" sz="2400">
              <a:solidFill>
                <a:srgbClr val="000000"/>
              </a:solidFill>
              <a:latin typeface="+mn-ea"/>
              <a:cs typeface="+mn-ea"/>
            </a:endParaRPr>
          </a:p>
        </p:txBody>
      </p:sp>
      <p:pic>
        <p:nvPicPr>
          <p:cNvPr id="6" name="图片 5" descr="{de6e12b7-af81-401d-ba0e-7809577ee488}(1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58225" y="1809115"/>
            <a:ext cx="1724660" cy="1797050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469900" y="861060"/>
            <a:ext cx="10648950" cy="2955290"/>
          </a:xfrm>
          <a:prstGeom prst="rect">
            <a:avLst/>
          </a:prstGeom>
          <a:noFill/>
          <a:ln w="19050">
            <a:solidFill>
              <a:srgbClr val="00B050"/>
            </a:solidFill>
          </a:ln>
          <a:effectLst>
            <a:outerShdw blurRad="177800" dist="63500" dir="5400000" sx="99000" sy="99000" algn="t" rotWithShape="0">
              <a:srgbClr val="295991">
                <a:alpha val="4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94BFFE"/>
                    </a:gs>
                    <a:gs pos="100000">
                      <a:srgbClr val="3A72E6"/>
                    </a:gs>
                  </a:gsLst>
                  <a:lin ang="10800000" scaled="1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637270" y="1873885"/>
            <a:ext cx="1718310" cy="174625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177800" dist="63500" dir="5400000" sx="99000" sy="99000" algn="t" rotWithShape="0">
              <a:srgbClr val="295991">
                <a:alpha val="4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94BFFE"/>
                    </a:gs>
                    <a:gs pos="100000">
                      <a:srgbClr val="3A72E6"/>
                    </a:gs>
                  </a:gsLst>
                  <a:lin ang="10800000" scaled="1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362710" y="3957320"/>
            <a:ext cx="53378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）读题干，</a:t>
            </a:r>
            <a:r>
              <a:rPr lang="zh-CN" altLang="en-US" sz="24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确定相关主要参数</a:t>
            </a:r>
            <a:endParaRPr lang="zh-CN" altLang="en-US" sz="2400" b="1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376670" y="3945255"/>
            <a:ext cx="4182110" cy="46037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indent="266700" defTabSz="91376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kern="100" dirty="0">
                <a:solidFill>
                  <a:srgbClr val="C00000"/>
                </a:solidFill>
                <a:latin typeface="+mn-ea"/>
                <a:cs typeface="+mn-ea"/>
              </a:rPr>
              <a:t>分子式：</a:t>
            </a:r>
            <a:r>
              <a:rPr lang="en-US" altLang="zh-CN" sz="2400" b="1" kern="1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  <a:r>
              <a:rPr lang="en-US" altLang="zh-CN" sz="2400" b="1" kern="100" baseline="-250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13</a:t>
            </a:r>
            <a:r>
              <a:rPr lang="en-US" altLang="zh-CN" sz="2400" b="1" kern="1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H</a:t>
            </a:r>
            <a:r>
              <a:rPr lang="en-US" altLang="zh-CN" sz="2400" b="1" kern="100" baseline="-250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16</a:t>
            </a:r>
            <a:r>
              <a:rPr lang="en-US" altLang="zh-CN" sz="2400" b="1" kern="1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O</a:t>
            </a:r>
            <a:r>
              <a:rPr lang="en-US" altLang="zh-CN" sz="2400" b="1" kern="100" baseline="-250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4</a:t>
            </a:r>
            <a:r>
              <a:rPr lang="en-US" altLang="zh-CN" sz="2400" b="1" kern="100" dirty="0">
                <a:solidFill>
                  <a:srgbClr val="C00000"/>
                </a:solidFill>
                <a:latin typeface="+mn-ea"/>
                <a:cs typeface="+mn-ea"/>
              </a:rPr>
              <a:t> </a:t>
            </a:r>
            <a:r>
              <a:rPr lang="en-US" altLang="zh-CN" sz="2400" b="1" kern="100" dirty="0">
                <a:solidFill>
                  <a:srgbClr val="FF0000"/>
                </a:solidFill>
                <a:latin typeface="+mn-ea"/>
                <a:cs typeface="+mn-ea"/>
              </a:rPr>
              <a:t>  </a:t>
            </a:r>
            <a:r>
              <a:rPr lang="en-US" altLang="zh-CN" sz="2400" b="1" kern="100" dirty="0">
                <a:solidFill>
                  <a:srgbClr val="0000FF"/>
                </a:solidFill>
                <a:latin typeface="+mn-ea"/>
                <a:cs typeface="+mn-ea"/>
              </a:rPr>
              <a:t>Ω= 6</a:t>
            </a:r>
            <a:endParaRPr lang="zh-CN" altLang="zh-CN" sz="2400" b="1" kern="100" dirty="0">
              <a:solidFill>
                <a:srgbClr val="0000FF"/>
              </a:solidFill>
              <a:latin typeface="+mn-ea"/>
              <a:cs typeface="+mn-ea"/>
            </a:endParaRPr>
          </a:p>
        </p:txBody>
      </p:sp>
      <p:sp>
        <p:nvSpPr>
          <p:cNvPr id="51" name="右箭头 50"/>
          <p:cNvSpPr/>
          <p:nvPr/>
        </p:nvSpPr>
        <p:spPr>
          <a:xfrm>
            <a:off x="6082665" y="4013200"/>
            <a:ext cx="408305" cy="283210"/>
          </a:xfrm>
          <a:prstGeom prst="rightArrow">
            <a:avLst/>
          </a:prstGeom>
          <a:gradFill>
            <a:gsLst>
              <a:gs pos="0">
                <a:srgbClr val="94BFFE"/>
              </a:gs>
              <a:gs pos="100000">
                <a:srgbClr val="3A72E6"/>
              </a:gs>
            </a:gsLst>
            <a:lin ang="10800000" scaled="1"/>
          </a:gradFill>
          <a:ln>
            <a:noFill/>
          </a:ln>
          <a:effectLst>
            <a:outerShdw blurRad="177800" dist="63500" dir="5400000" sx="99000" sy="99000" algn="t" rotWithShape="0">
              <a:srgbClr val="295991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393190" y="4534535"/>
            <a:ext cx="49974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）解读限制条件，</a:t>
            </a:r>
            <a:r>
              <a:rPr lang="zh-CN" altLang="en-US" sz="24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确定</a:t>
            </a:r>
            <a:r>
              <a:rPr lang="en-US" altLang="zh-CN" sz="24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4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碎片</a:t>
            </a:r>
            <a:r>
              <a:rPr lang="en-US" altLang="zh-CN" sz="24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endParaRPr lang="en-US" altLang="zh-CN" sz="2400" b="1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63" name="直接连接符 62"/>
          <p:cNvCxnSpPr/>
          <p:nvPr/>
        </p:nvCxnSpPr>
        <p:spPr>
          <a:xfrm>
            <a:off x="3937635" y="1887855"/>
            <a:ext cx="410337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>
            <a:off x="2673985" y="2399030"/>
            <a:ext cx="193103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3766820" y="3052445"/>
            <a:ext cx="33083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 flipV="1">
            <a:off x="955675" y="3506470"/>
            <a:ext cx="2797175" cy="139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 flipV="1">
            <a:off x="7132320" y="2399030"/>
            <a:ext cx="965200" cy="139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85" name="椭圆 84"/>
          <p:cNvSpPr/>
          <p:nvPr/>
        </p:nvSpPr>
        <p:spPr>
          <a:xfrm>
            <a:off x="4946650" y="2035810"/>
            <a:ext cx="284480" cy="369570"/>
          </a:xfrm>
          <a:prstGeom prst="ellipse">
            <a:avLst/>
          </a:prstGeom>
          <a:noFill/>
          <a:ln w="28575">
            <a:solidFill>
              <a:srgbClr val="0071E1"/>
            </a:solidFill>
          </a:ln>
          <a:effectLst>
            <a:outerShdw blurRad="177800" dist="63500" dir="5400000" sx="99000" sy="99000" algn="t" rotWithShape="0">
              <a:srgbClr val="295991">
                <a:alpha val="4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94BFFE"/>
                    </a:gs>
                    <a:gs pos="100000">
                      <a:srgbClr val="3A72E6"/>
                    </a:gs>
                  </a:gsLst>
                  <a:lin ang="10800000" scaled="1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86" name="椭圆 85"/>
          <p:cNvSpPr/>
          <p:nvPr/>
        </p:nvSpPr>
        <p:spPr>
          <a:xfrm>
            <a:off x="3538220" y="2540000"/>
            <a:ext cx="284480" cy="369570"/>
          </a:xfrm>
          <a:prstGeom prst="ellipse">
            <a:avLst/>
          </a:prstGeom>
          <a:noFill/>
          <a:ln w="28575">
            <a:solidFill>
              <a:srgbClr val="0071E1"/>
            </a:solidFill>
          </a:ln>
          <a:effectLst>
            <a:outerShdw blurRad="177800" dist="63500" dir="5400000" sx="99000" sy="99000" algn="t" rotWithShape="0">
              <a:srgbClr val="295991">
                <a:alpha val="4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94BFFE"/>
                    </a:gs>
                    <a:gs pos="100000">
                      <a:srgbClr val="3A72E6"/>
                    </a:gs>
                  </a:gsLst>
                  <a:lin ang="10800000" scaled="1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87" name="椭圆 86"/>
          <p:cNvSpPr/>
          <p:nvPr/>
        </p:nvSpPr>
        <p:spPr>
          <a:xfrm>
            <a:off x="5408295" y="2029460"/>
            <a:ext cx="284480" cy="369570"/>
          </a:xfrm>
          <a:prstGeom prst="ellipse">
            <a:avLst/>
          </a:prstGeom>
          <a:noFill/>
          <a:ln w="28575">
            <a:solidFill>
              <a:srgbClr val="00B050"/>
            </a:solidFill>
          </a:ln>
          <a:effectLst>
            <a:outerShdw blurRad="177800" dist="63500" dir="5400000" sx="99000" sy="99000" algn="t" rotWithShape="0">
              <a:srgbClr val="295991">
                <a:alpha val="4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94BFFE"/>
                    </a:gs>
                    <a:gs pos="100000">
                      <a:srgbClr val="3A72E6"/>
                    </a:gs>
                  </a:gsLst>
                  <a:lin ang="10800000" scaled="1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88" name="椭圆 87"/>
          <p:cNvSpPr/>
          <p:nvPr/>
        </p:nvSpPr>
        <p:spPr>
          <a:xfrm>
            <a:off x="843280" y="3136900"/>
            <a:ext cx="284480" cy="369570"/>
          </a:xfrm>
          <a:prstGeom prst="ellipse">
            <a:avLst/>
          </a:prstGeom>
          <a:noFill/>
          <a:ln w="28575">
            <a:solidFill>
              <a:srgbClr val="00B050"/>
            </a:solidFill>
          </a:ln>
          <a:effectLst>
            <a:outerShdw blurRad="177800" dist="63500" dir="5400000" sx="99000" sy="99000" algn="t" rotWithShape="0">
              <a:srgbClr val="295991">
                <a:alpha val="4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94BFFE"/>
                    </a:gs>
                    <a:gs pos="100000">
                      <a:srgbClr val="3A72E6"/>
                    </a:gs>
                  </a:gsLst>
                  <a:lin ang="10800000" scaled="1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grpSp>
        <p:nvGrpSpPr>
          <p:cNvPr id="75" name="组合 74"/>
          <p:cNvGrpSpPr/>
          <p:nvPr/>
        </p:nvGrpSpPr>
        <p:grpSpPr>
          <a:xfrm>
            <a:off x="6291580" y="4584065"/>
            <a:ext cx="4803775" cy="745490"/>
            <a:chOff x="9908" y="7219"/>
            <a:chExt cx="7565" cy="1174"/>
          </a:xfrm>
        </p:grpSpPr>
        <p:grpSp>
          <p:nvGrpSpPr>
            <p:cNvPr id="2" name="组合 1"/>
            <p:cNvGrpSpPr/>
            <p:nvPr/>
          </p:nvGrpSpPr>
          <p:grpSpPr>
            <a:xfrm>
              <a:off x="9908" y="7259"/>
              <a:ext cx="844" cy="679"/>
              <a:chOff x="16642" y="1627"/>
              <a:chExt cx="692" cy="588"/>
            </a:xfrm>
          </p:grpSpPr>
          <p:sp>
            <p:nvSpPr>
              <p:cNvPr id="65" name="六边形 64"/>
              <p:cNvSpPr/>
              <p:nvPr/>
            </p:nvSpPr>
            <p:spPr>
              <a:xfrm>
                <a:off x="16642" y="1627"/>
                <a:ext cx="693" cy="589"/>
              </a:xfrm>
              <a:prstGeom prst="hexagon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16797" y="1730"/>
                <a:ext cx="383" cy="383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20" name="文本框 19"/>
            <p:cNvSpPr txBox="1"/>
            <p:nvPr/>
          </p:nvSpPr>
          <p:spPr>
            <a:xfrm>
              <a:off x="11142" y="7268"/>
              <a:ext cx="2039" cy="64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r>
                <a:rPr lang="en-US" altLang="zh-CN" sz="2000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—OOC—</a:t>
              </a:r>
              <a:endParaRPr lang="en-US" altLang="zh-CN" sz="2000" baseline="-25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13399" y="7387"/>
              <a:ext cx="1744" cy="905"/>
              <a:chOff x="7357" y="8620"/>
              <a:chExt cx="1744" cy="905"/>
            </a:xfrm>
          </p:grpSpPr>
          <p:sp>
            <p:nvSpPr>
              <p:cNvPr id="29" name="文本框 28"/>
              <p:cNvSpPr txBox="1"/>
              <p:nvPr/>
            </p:nvSpPr>
            <p:spPr>
              <a:xfrm>
                <a:off x="7357" y="8620"/>
                <a:ext cx="1744" cy="64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r>
                  <a:rPr lang="en-US" altLang="zh-CN" sz="2000">
                    <a:solidFill>
                      <a:srgbClr val="FF0000"/>
                    </a:solidFill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  <a:sym typeface="+mn-ea"/>
                  </a:rPr>
                  <a:t>—CH—</a:t>
                </a:r>
                <a:endParaRPr lang="en-US" altLang="zh-CN" sz="2000" baseline="-25000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endParaRPr>
              </a:p>
            </p:txBody>
          </p:sp>
          <p:cxnSp>
            <p:nvCxnSpPr>
              <p:cNvPr id="30" name="直接连接符 29"/>
              <p:cNvCxnSpPr/>
              <p:nvPr/>
            </p:nvCxnSpPr>
            <p:spPr>
              <a:xfrm flipH="1">
                <a:off x="8059" y="9113"/>
                <a:ext cx="0" cy="41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</p:grpSp>
        <p:grpSp>
          <p:nvGrpSpPr>
            <p:cNvPr id="45" name="组合 44"/>
            <p:cNvGrpSpPr/>
            <p:nvPr/>
          </p:nvGrpSpPr>
          <p:grpSpPr>
            <a:xfrm>
              <a:off x="15361" y="7219"/>
              <a:ext cx="2112" cy="1174"/>
              <a:chOff x="14722" y="8134"/>
              <a:chExt cx="2112" cy="1174"/>
            </a:xfrm>
          </p:grpSpPr>
          <p:sp>
            <p:nvSpPr>
              <p:cNvPr id="26" name="圆角矩形 25"/>
              <p:cNvSpPr/>
              <p:nvPr/>
            </p:nvSpPr>
            <p:spPr>
              <a:xfrm>
                <a:off x="14722" y="8134"/>
                <a:ext cx="2113" cy="1175"/>
              </a:xfrm>
              <a:prstGeom prst="roundRect">
                <a:avLst/>
              </a:prstGeom>
              <a:noFill/>
              <a:ln w="28575">
                <a:solidFill>
                  <a:srgbClr val="E456CE"/>
                </a:solidFill>
                <a:prstDash val="sysDash"/>
              </a:ln>
              <a:effectLst>
                <a:outerShdw blurRad="177800" dist="63500" dir="5400000" sx="99000" sy="99000" algn="t" rotWithShape="0">
                  <a:srgbClr val="295991">
                    <a:alpha val="42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gradFill>
                      <a:gsLst>
                        <a:gs pos="0">
                          <a:srgbClr val="94BFFE"/>
                        </a:gs>
                        <a:gs pos="100000">
                          <a:srgbClr val="3A72E6"/>
                        </a:gs>
                      </a:gsLst>
                      <a:lin ang="10800000" scaled="1"/>
                    </a:gra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 dirty="0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endParaRPr>
              </a:p>
            </p:txBody>
          </p:sp>
          <p:pic>
            <p:nvPicPr>
              <p:cNvPr id="27" name="图片 26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8"/>
              <a:stretch>
                <a:fillRect/>
              </a:stretch>
            </p:blipFill>
            <p:spPr>
              <a:xfrm rot="16200000">
                <a:off x="15272" y="7774"/>
                <a:ext cx="855" cy="1856"/>
              </a:xfrm>
              <a:prstGeom prst="rect">
                <a:avLst/>
              </a:prstGeom>
            </p:spPr>
          </p:pic>
        </p:grpSp>
      </p:grpSp>
      <p:grpSp>
        <p:nvGrpSpPr>
          <p:cNvPr id="46" name="组合 45"/>
          <p:cNvGrpSpPr/>
          <p:nvPr/>
        </p:nvGrpSpPr>
        <p:grpSpPr>
          <a:xfrm>
            <a:off x="3651885" y="5448300"/>
            <a:ext cx="2785110" cy="414020"/>
            <a:chOff x="9443" y="8751"/>
            <a:chExt cx="4386" cy="652"/>
          </a:xfrm>
        </p:grpSpPr>
        <p:sp>
          <p:nvSpPr>
            <p:cNvPr id="47" name="文本框 46"/>
            <p:cNvSpPr txBox="1"/>
            <p:nvPr/>
          </p:nvSpPr>
          <p:spPr>
            <a:xfrm>
              <a:off x="11791" y="8761"/>
              <a:ext cx="2039" cy="64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r>
                <a:rPr lang="en-US" altLang="zh-CN" sz="2000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—OOC—</a:t>
              </a:r>
              <a:endParaRPr lang="en-US" altLang="zh-CN" sz="2000" baseline="-25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endParaRPr>
            </a:p>
          </p:txBody>
        </p:sp>
        <p:grpSp>
          <p:nvGrpSpPr>
            <p:cNvPr id="49" name="组合 48"/>
            <p:cNvGrpSpPr/>
            <p:nvPr/>
          </p:nvGrpSpPr>
          <p:grpSpPr>
            <a:xfrm>
              <a:off x="11236" y="8806"/>
              <a:ext cx="692" cy="588"/>
              <a:chOff x="16642" y="1627"/>
              <a:chExt cx="692" cy="588"/>
            </a:xfrm>
          </p:grpSpPr>
          <p:sp>
            <p:nvSpPr>
              <p:cNvPr id="50" name="六边形 49"/>
              <p:cNvSpPr/>
              <p:nvPr/>
            </p:nvSpPr>
            <p:spPr>
              <a:xfrm>
                <a:off x="16642" y="1627"/>
                <a:ext cx="693" cy="589"/>
              </a:xfrm>
              <a:prstGeom prst="hexagon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2" name="椭圆 51"/>
              <p:cNvSpPr/>
              <p:nvPr/>
            </p:nvSpPr>
            <p:spPr>
              <a:xfrm>
                <a:off x="16797" y="1730"/>
                <a:ext cx="383" cy="383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56" name="文本框 55"/>
            <p:cNvSpPr txBox="1"/>
            <p:nvPr/>
          </p:nvSpPr>
          <p:spPr>
            <a:xfrm>
              <a:off x="9443" y="8751"/>
              <a:ext cx="2039" cy="64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r>
                <a:rPr lang="en-US" altLang="zh-CN" sz="2000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—COO—</a:t>
              </a:r>
              <a:endParaRPr lang="en-US" altLang="zh-CN" sz="2000" baseline="-25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3065145" y="5454015"/>
            <a:ext cx="1107440" cy="574675"/>
            <a:chOff x="7357" y="8620"/>
            <a:chExt cx="1744" cy="905"/>
          </a:xfrm>
        </p:grpSpPr>
        <p:sp>
          <p:nvSpPr>
            <p:cNvPr id="58" name="文本框 57"/>
            <p:cNvSpPr txBox="1"/>
            <p:nvPr/>
          </p:nvSpPr>
          <p:spPr>
            <a:xfrm>
              <a:off x="7357" y="8620"/>
              <a:ext cx="1744" cy="64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r>
                <a:rPr lang="en-US" altLang="zh-CN" sz="2000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—CH—</a:t>
              </a:r>
              <a:endParaRPr lang="en-US" altLang="zh-CN" sz="2000" baseline="-25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endParaRPr>
            </a:p>
          </p:txBody>
        </p:sp>
        <p:cxnSp>
          <p:nvCxnSpPr>
            <p:cNvPr id="59" name="直接连接符 58"/>
            <p:cNvCxnSpPr/>
            <p:nvPr/>
          </p:nvCxnSpPr>
          <p:spPr>
            <a:xfrm flipH="1">
              <a:off x="8059" y="9113"/>
              <a:ext cx="0" cy="41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grpSp>
        <p:nvGrpSpPr>
          <p:cNvPr id="71" name="组合 70"/>
          <p:cNvGrpSpPr/>
          <p:nvPr/>
        </p:nvGrpSpPr>
        <p:grpSpPr>
          <a:xfrm>
            <a:off x="2205355" y="5465445"/>
            <a:ext cx="2005965" cy="926465"/>
            <a:chOff x="7697" y="8778"/>
            <a:chExt cx="3159" cy="1459"/>
          </a:xfrm>
        </p:grpSpPr>
        <p:sp>
          <p:nvSpPr>
            <p:cNvPr id="72" name="文本框 71"/>
            <p:cNvSpPr txBox="1"/>
            <p:nvPr/>
          </p:nvSpPr>
          <p:spPr>
            <a:xfrm>
              <a:off x="9412" y="9609"/>
              <a:ext cx="1444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00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CH</a:t>
              </a:r>
              <a:r>
                <a:rPr lang="en-US" altLang="zh-CN" sz="2000" baseline="-2500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3</a:t>
              </a:r>
              <a:endParaRPr lang="en-US" altLang="zh-CN" sz="2000" baseline="-25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7697" y="8778"/>
              <a:ext cx="2003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00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CH</a:t>
              </a:r>
              <a:r>
                <a:rPr lang="en-US" altLang="zh-CN" sz="2000" baseline="-2500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3</a:t>
              </a:r>
              <a:r>
                <a:rPr lang="en-US" altLang="zh-CN" sz="200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CH</a:t>
              </a:r>
              <a:r>
                <a:rPr lang="en-US" altLang="zh-CN" sz="2000" baseline="-2500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2</a:t>
              </a:r>
              <a:endParaRPr lang="en-US" altLang="zh-CN" sz="2000" baseline="-25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74" name="文本框 73"/>
          <p:cNvSpPr txBox="1"/>
          <p:nvPr/>
        </p:nvSpPr>
        <p:spPr>
          <a:xfrm>
            <a:off x="6215380" y="5465445"/>
            <a:ext cx="9169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CH</a:t>
            </a:r>
            <a:r>
              <a:rPr lang="en-US" altLang="zh-CN" sz="2000" baseline="-25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  <a:endParaRPr lang="en-US" altLang="zh-CN" sz="2000" baseline="-250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9" name="文本框 98"/>
          <p:cNvSpPr txBox="1"/>
          <p:nvPr/>
        </p:nvSpPr>
        <p:spPr>
          <a:xfrm>
            <a:off x="1427480" y="5040630"/>
            <a:ext cx="29394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）组装</a:t>
            </a:r>
            <a:r>
              <a:rPr lang="en-US" altLang="zh-CN" sz="24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4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碎片</a:t>
            </a:r>
            <a:r>
              <a:rPr lang="en-US" altLang="zh-CN" sz="24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endParaRPr lang="en-US" altLang="zh-CN" sz="2400" b="1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0" name="椭圆 99"/>
          <p:cNvSpPr/>
          <p:nvPr/>
        </p:nvSpPr>
        <p:spPr>
          <a:xfrm>
            <a:off x="7367270" y="945515"/>
            <a:ext cx="930910" cy="369570"/>
          </a:xfrm>
          <a:prstGeom prst="ellipse">
            <a:avLst/>
          </a:prstGeom>
          <a:noFill/>
          <a:ln w="28575">
            <a:solidFill>
              <a:srgbClr val="00B050"/>
            </a:solidFill>
          </a:ln>
          <a:effectLst>
            <a:outerShdw blurRad="177800" dist="63500" dir="5400000" sx="99000" sy="99000" algn="t" rotWithShape="0">
              <a:srgbClr val="295991">
                <a:alpha val="4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94BFFE"/>
                    </a:gs>
                    <a:gs pos="100000">
                      <a:srgbClr val="3A72E6"/>
                    </a:gs>
                  </a:gsLst>
                  <a:lin ang="10800000" scaled="1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94145" y="906298"/>
            <a:ext cx="11203710" cy="1669955"/>
            <a:chOff x="771236" y="1770847"/>
            <a:chExt cx="11203710" cy="1669955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953173" y="1859664"/>
              <a:ext cx="2348432" cy="1224877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771236" y="1859664"/>
              <a:ext cx="11203710" cy="15811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2800" b="1" kern="100" dirty="0">
                  <a:latin typeface="Times New Roman" panose="02020603050405020304" charset="0"/>
                  <a:ea typeface="华文宋体" panose="02010600040101010101" pitchFamily="2" charset="-122"/>
                  <a:cs typeface="宋体" panose="02010600030101010101" pitchFamily="2" charset="-122"/>
                </a:rPr>
                <a:t>（</a:t>
              </a:r>
              <a:r>
                <a:rPr lang="en-US" altLang="zh-CN" sz="2400" b="1" kern="100" dirty="0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5</a:t>
              </a:r>
              <a:r>
                <a:rPr lang="zh-CN" altLang="en-US" sz="2400" b="1" kern="100" dirty="0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）写出以   </a:t>
              </a:r>
              <a:r>
                <a:rPr lang="en-US" altLang="zh-CN" sz="2400" b="1" kern="100" dirty="0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              </a:t>
              </a:r>
              <a:r>
                <a:rPr lang="zh-CN" altLang="en-US" sz="2400" b="1" kern="100" dirty="0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 和               为原料制备            </a:t>
              </a:r>
              <a:endParaRPr lang="en-US" altLang="zh-CN" sz="2400" b="1" kern="1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 sz="2400" b="1" kern="100" dirty="0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 　的合成路线流程图</a:t>
              </a:r>
              <a:r>
                <a:rPr lang="en-US" altLang="zh-CN" sz="2400" b="1" kern="100" dirty="0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_______(</a:t>
              </a:r>
              <a:r>
                <a:rPr lang="zh-CN" altLang="en-US" sz="2400" b="1" kern="100" dirty="0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无机试剂和两碳以下的有机试剂任用</a:t>
              </a:r>
              <a:r>
                <a:rPr lang="en-US" altLang="zh-CN" sz="2400" b="1" kern="100" dirty="0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)</a:t>
              </a:r>
              <a:r>
                <a:rPr lang="zh-CN" altLang="en-US" sz="2400" b="1" kern="100" dirty="0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。</a:t>
              </a:r>
              <a:endParaRPr lang="zh-CN" altLang="en-US" sz="2400" b="1" kern="1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27368" y="2125267"/>
              <a:ext cx="1089891" cy="60883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94290" y="1770847"/>
              <a:ext cx="622659" cy="1054813"/>
            </a:xfrm>
            <a:prstGeom prst="rect">
              <a:avLst/>
            </a:prstGeom>
          </p:spPr>
        </p:pic>
      </p:grpSp>
      <p:sp>
        <p:nvSpPr>
          <p:cNvPr id="6" name="文本框 5"/>
          <p:cNvSpPr txBox="1"/>
          <p:nvPr/>
        </p:nvSpPr>
        <p:spPr>
          <a:xfrm>
            <a:off x="327371" y="57"/>
            <a:ext cx="1120371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b="1" kern="1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15. G</a:t>
            </a:r>
            <a:r>
              <a:rPr lang="zh-CN" altLang="en-US" sz="2400" b="1" kern="1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是一种四环素类药物合成中间体，其合成路线如下：</a:t>
            </a:r>
            <a:endParaRPr lang="zh-CN" altLang="en-US" sz="2400" b="1" kern="100" dirty="0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60070" y="213360"/>
            <a:ext cx="1085469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b="1" kern="1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15. G</a:t>
            </a:r>
            <a:r>
              <a:rPr lang="zh-CN" altLang="en-US" sz="2400" b="1" kern="1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是一种四环素类药物合成中间体，其合成路线如下：</a:t>
            </a:r>
            <a:endParaRPr lang="zh-CN" altLang="en-US" sz="2400" b="1" kern="100" dirty="0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261" y="889546"/>
            <a:ext cx="5841915" cy="575509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932177" y="1203441"/>
            <a:ext cx="6259823" cy="5127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kumimoji="0" lang="en-US" altLang="zh-CN" sz="2800" b="1" i="0" u="none" strike="noStrike" kern="1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A</a:t>
            </a:r>
            <a:r>
              <a:rPr kumimoji="0" lang="zh-CN" altLang="en-US" sz="2800" b="1" i="0" u="none" strike="noStrike" kern="1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与</a:t>
            </a:r>
            <a:r>
              <a:rPr kumimoji="0" lang="en-US" altLang="zh-CN" sz="2800" b="1" i="0" u="none" strike="noStrike" kern="1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B</a:t>
            </a:r>
            <a:r>
              <a:rPr kumimoji="0" lang="zh-CN" altLang="en-US" sz="2800" b="1" i="0" u="none" strike="noStrike" kern="1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在甲醇钠和甲醇的作用下，脱去溴化氢，生成</a:t>
            </a:r>
            <a:r>
              <a:rPr kumimoji="0" lang="en-US" altLang="zh-CN" sz="2800" b="1" i="0" u="none" strike="noStrike" kern="1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</a:t>
            </a:r>
            <a:r>
              <a:rPr lang="zh-CN" altLang="en-US" sz="2800" b="1" kern="100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；</a:t>
            </a:r>
            <a:endParaRPr kumimoji="0" lang="en-US" altLang="zh-CN" sz="2800" b="1" i="0" u="none" strike="noStrike" kern="1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>
              <a:lnSpc>
                <a:spcPct val="200000"/>
              </a:lnSpc>
            </a:pPr>
            <a:r>
              <a:rPr kumimoji="0" lang="en-US" altLang="zh-CN" sz="28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</a:t>
            </a:r>
            <a:r>
              <a:rPr kumimoji="0" lang="zh-CN" altLang="en-US" sz="28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水解并脱去羧基生成</a:t>
            </a:r>
            <a:r>
              <a:rPr kumimoji="0" lang="en-US" altLang="zh-CN" sz="28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D</a:t>
            </a:r>
            <a:r>
              <a:rPr lang="zh-CN" altLang="en-US" sz="2800" b="1" kern="100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；</a:t>
            </a:r>
            <a:endParaRPr kumimoji="0" lang="en-US" altLang="zh-CN" sz="2800" b="1" i="0" u="none" strike="noStrike" kern="1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800" b="1" kern="100" dirty="0">
                <a:solidFill>
                  <a:srgbClr val="0070C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D</a:t>
            </a:r>
            <a:r>
              <a:rPr lang="zh-CN" altLang="en-US" sz="2800" b="1" kern="100" dirty="0">
                <a:solidFill>
                  <a:srgbClr val="0070C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与无氧化二磷反应成环得到</a:t>
            </a:r>
            <a:r>
              <a:rPr lang="en-US" altLang="zh-CN" sz="2800" b="1" kern="100" dirty="0">
                <a:solidFill>
                  <a:srgbClr val="0070C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E</a:t>
            </a:r>
            <a:r>
              <a:rPr lang="zh-CN" altLang="en-US" sz="2800" b="1" kern="100" dirty="0">
                <a:solidFill>
                  <a:srgbClr val="0070C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；</a:t>
            </a:r>
            <a:endParaRPr lang="en-US" altLang="zh-CN" sz="2800" b="1" kern="100" dirty="0">
              <a:solidFill>
                <a:srgbClr val="0070C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800" b="1" kern="100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E</a:t>
            </a:r>
            <a:r>
              <a:rPr lang="zh-CN" altLang="en-US" sz="2800" b="1" kern="100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先经过酯化，再与乙二醇反应生成</a:t>
            </a:r>
            <a:r>
              <a:rPr lang="en-US" altLang="zh-CN" sz="2800" b="1" kern="100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F</a:t>
            </a:r>
            <a:r>
              <a:rPr lang="zh-CN" altLang="en-US" sz="2800" b="1" kern="100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；</a:t>
            </a:r>
            <a:r>
              <a:rPr lang="en-US" altLang="zh-CN" sz="2800" b="1" kern="100" dirty="0">
                <a:solidFill>
                  <a:srgbClr val="0070C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F</a:t>
            </a:r>
            <a:r>
              <a:rPr lang="zh-CN" altLang="en-US" sz="2800" b="1" kern="100" dirty="0">
                <a:solidFill>
                  <a:srgbClr val="0070C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被四氢铝锂还原生成</a:t>
            </a:r>
            <a:r>
              <a:rPr lang="en-US" altLang="zh-CN" sz="2800" b="1" kern="100" dirty="0">
                <a:solidFill>
                  <a:srgbClr val="0070C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G</a:t>
            </a:r>
            <a:endParaRPr kumimoji="0" lang="en-US" altLang="zh-CN" sz="2800" b="1" i="0" u="none" strike="noStrike" kern="1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>
            <p:custDataLst>
              <p:tags r:id="rId1"/>
            </p:custDataLst>
          </p:nvPr>
        </p:nvSpPr>
        <p:spPr>
          <a:xfrm>
            <a:off x="3105665" y="1519881"/>
            <a:ext cx="5980670" cy="111210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3785235" y="1614170"/>
            <a:ext cx="4621530" cy="82994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平衡中寻求创新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矩形: 圆角 5"/>
          <p:cNvSpPr/>
          <p:nvPr>
            <p:custDataLst>
              <p:tags r:id="rId3"/>
            </p:custDataLst>
          </p:nvPr>
        </p:nvSpPr>
        <p:spPr>
          <a:xfrm>
            <a:off x="3105665" y="3369968"/>
            <a:ext cx="5980670" cy="111210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3785235" y="3464560"/>
            <a:ext cx="4490085" cy="82994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延续中悄然突破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536315" y="5314950"/>
            <a:ext cx="5118735" cy="8108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fontAlgn="auto">
              <a:lnSpc>
                <a:spcPct val="200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周鑫荣：点评</a:t>
            </a:r>
            <a:r>
              <a:rPr lang="en-US" altLang="zh-CN" sz="2800" b="1" dirty="0">
                <a:solidFill>
                  <a:srgbClr val="FF0000"/>
                </a:solidFill>
              </a:rPr>
              <a:t>2025</a:t>
            </a:r>
            <a:r>
              <a:rPr lang="zh-CN" altLang="en-US" sz="2800" b="1" dirty="0">
                <a:solidFill>
                  <a:srgbClr val="FF0000"/>
                </a:solidFill>
              </a:rPr>
              <a:t>年江苏高考</a:t>
            </a:r>
            <a:r>
              <a:rPr lang="en-US" altLang="zh-CN" sz="2800" b="1" dirty="0"/>
              <a:t>  </a:t>
            </a:r>
            <a:endParaRPr lang="zh-CN" altLang="en-US" sz="2800" b="1" dirty="0"/>
          </a:p>
          <a:p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94145" y="906298"/>
            <a:ext cx="11203710" cy="1669955"/>
            <a:chOff x="771236" y="1770847"/>
            <a:chExt cx="11203710" cy="1669955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953173" y="1859664"/>
              <a:ext cx="2348432" cy="1224877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771236" y="1859664"/>
              <a:ext cx="11203710" cy="15811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2800" b="1" kern="100" dirty="0">
                  <a:latin typeface="Times New Roman" panose="02020603050405020304" charset="0"/>
                  <a:ea typeface="华文宋体" panose="02010600040101010101" pitchFamily="2" charset="-122"/>
                  <a:cs typeface="宋体" panose="02010600030101010101" pitchFamily="2" charset="-122"/>
                </a:rPr>
                <a:t>（</a:t>
              </a:r>
              <a:r>
                <a:rPr lang="en-US" altLang="zh-CN" sz="2400" b="1" kern="100" dirty="0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5</a:t>
              </a:r>
              <a:r>
                <a:rPr lang="zh-CN" altLang="en-US" sz="2400" b="1" kern="100" dirty="0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）写出以   </a:t>
              </a:r>
              <a:r>
                <a:rPr lang="en-US" altLang="zh-CN" sz="2400" b="1" kern="100" dirty="0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              </a:t>
              </a:r>
              <a:r>
                <a:rPr lang="zh-CN" altLang="en-US" sz="2400" b="1" kern="100" dirty="0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 和               为原料制备            </a:t>
              </a:r>
              <a:endParaRPr lang="en-US" altLang="zh-CN" sz="2400" b="1" kern="1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 sz="2400" b="1" kern="100" dirty="0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 　的合成路线流程图</a:t>
              </a:r>
              <a:r>
                <a:rPr lang="en-US" altLang="zh-CN" sz="2400" b="1" kern="100" dirty="0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_______(</a:t>
              </a:r>
              <a:r>
                <a:rPr lang="zh-CN" altLang="en-US" sz="2400" b="1" kern="100" dirty="0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无机试剂和两碳以下的有机试剂任用</a:t>
              </a:r>
              <a:r>
                <a:rPr lang="en-US" altLang="zh-CN" sz="2400" b="1" kern="100" dirty="0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)</a:t>
              </a:r>
              <a:r>
                <a:rPr lang="zh-CN" altLang="en-US" sz="2400" b="1" kern="100" dirty="0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。</a:t>
              </a:r>
              <a:endParaRPr lang="zh-CN" altLang="en-US" sz="2400" b="1" kern="1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27368" y="2125267"/>
              <a:ext cx="1089891" cy="60883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94290" y="1770847"/>
              <a:ext cx="622659" cy="1054813"/>
            </a:xfrm>
            <a:prstGeom prst="rect">
              <a:avLst/>
            </a:prstGeom>
          </p:spPr>
        </p:pic>
      </p:grpSp>
      <p:sp>
        <p:nvSpPr>
          <p:cNvPr id="6" name="文本框 5"/>
          <p:cNvSpPr txBox="1"/>
          <p:nvPr/>
        </p:nvSpPr>
        <p:spPr>
          <a:xfrm>
            <a:off x="327371" y="57"/>
            <a:ext cx="1120371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b="1" kern="1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15. G</a:t>
            </a:r>
            <a:r>
              <a:rPr lang="zh-CN" altLang="en-US" sz="2400" b="1" kern="1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是一种四环素类药物合成中间体，其合成路线如下：</a:t>
            </a:r>
            <a:endParaRPr lang="zh-CN" altLang="en-US" sz="2400" b="1" kern="100" dirty="0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5262" y="2627885"/>
            <a:ext cx="9521475" cy="4230058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IMG_327beb434aff4d5ba6d51b3e3005506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9075" y="0"/>
            <a:ext cx="9648190" cy="658685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475355" y="2705100"/>
            <a:ext cx="19729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C00000"/>
                </a:solidFill>
              </a:rPr>
              <a:t>曼尼希反应</a:t>
            </a:r>
            <a:endParaRPr lang="zh-CN" altLang="en-US" sz="2400" b="1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íŝļíḑê"/>
          <p:cNvCxnSpPr/>
          <p:nvPr/>
        </p:nvCxnSpPr>
        <p:spPr>
          <a:xfrm>
            <a:off x="681264" y="907002"/>
            <a:ext cx="10829473" cy="0"/>
          </a:xfrm>
          <a:prstGeom prst="line">
            <a:avLst/>
          </a:prstGeom>
          <a:ln w="9525">
            <a:solidFill>
              <a:schemeClr val="bg1">
                <a:lumMod val="50000"/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835025" y="922020"/>
            <a:ext cx="10451465" cy="2338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just" defTabSz="266700" fontAlgn="auto">
              <a:lnSpc>
                <a:spcPct val="100000"/>
              </a:lnSpc>
              <a:spcAft>
                <a:spcPct val="0"/>
              </a:spcAft>
            </a:pPr>
            <a:endParaRPr lang="en-US" altLang="zh-CN" sz="2000">
              <a:uFillTx/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  <a:sym typeface="+mn-ea"/>
            </a:endParaRPr>
          </a:p>
          <a:p>
            <a:pPr indent="0" algn="just" defTabSz="266700" fontAlgn="auto">
              <a:lnSpc>
                <a:spcPct val="100000"/>
              </a:lnSpc>
              <a:spcAft>
                <a:spcPct val="0"/>
              </a:spcAft>
            </a:pPr>
            <a:r>
              <a:rPr lang="en-US" altLang="zh-CN"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(5)</a:t>
            </a:r>
            <a:r>
              <a:rPr lang="zh-CN" altLang="en-US"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已知：</a:t>
            </a:r>
            <a:r>
              <a:rPr lang="en-US" altLang="zh-CN"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HSCH</a:t>
            </a:r>
            <a:r>
              <a:rPr lang="en-US" altLang="zh-CN" baseline="-25000"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2</a:t>
            </a:r>
            <a:r>
              <a:rPr lang="en-US" altLang="zh-CN"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CH</a:t>
            </a:r>
            <a:r>
              <a:rPr lang="en-US" altLang="zh-CN" baseline="-25000"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2</a:t>
            </a:r>
            <a:r>
              <a:rPr lang="en-US" altLang="zh-CN"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SH</a:t>
            </a:r>
            <a:r>
              <a:rPr lang="zh-CN" altLang="en-US"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与</a:t>
            </a:r>
            <a:r>
              <a:rPr lang="en-US" altLang="zh-CN"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HOCH</a:t>
            </a:r>
            <a:r>
              <a:rPr lang="en-US" altLang="zh-CN" baseline="-25000"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2</a:t>
            </a:r>
            <a:r>
              <a:rPr lang="en-US" altLang="zh-CN"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CH</a:t>
            </a:r>
            <a:r>
              <a:rPr lang="en-US" altLang="zh-CN" baseline="-25000"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2</a:t>
            </a:r>
            <a:r>
              <a:rPr lang="en-US" altLang="zh-CN"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OH</a:t>
            </a:r>
            <a:r>
              <a:rPr lang="zh-CN" altLang="en-US"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性质相似。写出以</a:t>
            </a:r>
            <a:r>
              <a:rPr lang="en-US" altLang="zh-CN"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                           </a:t>
            </a:r>
            <a:r>
              <a:rPr lang="zh-CN" altLang="en-US"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、、</a:t>
            </a:r>
            <a:r>
              <a:rPr lang="en-US" altLang="zh-CN"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               </a:t>
            </a:r>
            <a:r>
              <a:rPr lang="zh-CN" altLang="en-US"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、</a:t>
            </a:r>
            <a:endParaRPr lang="zh-CN" altLang="en-US">
              <a:uFillTx/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  <a:sym typeface="+mn-ea"/>
            </a:endParaRPr>
          </a:p>
          <a:p>
            <a:pPr indent="0" algn="just" defTabSz="266700" fontAlgn="auto">
              <a:lnSpc>
                <a:spcPct val="100000"/>
              </a:lnSpc>
              <a:spcAft>
                <a:spcPct val="0"/>
              </a:spcAft>
            </a:pPr>
            <a:r>
              <a:rPr lang="en-US" altLang="zh-CN"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                         </a:t>
            </a:r>
            <a:endParaRPr lang="en-US" altLang="zh-CN">
              <a:uFillTx/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  <a:sym typeface="+mn-ea"/>
            </a:endParaRPr>
          </a:p>
          <a:p>
            <a:pPr indent="0" algn="just" defTabSz="266700" fontAlgn="auto">
              <a:lnSpc>
                <a:spcPct val="100000"/>
              </a:lnSpc>
              <a:spcAft>
                <a:spcPct val="0"/>
              </a:spcAft>
            </a:pPr>
            <a:endParaRPr lang="en-US" altLang="zh-CN">
              <a:uFillTx/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  <a:sym typeface="+mn-ea"/>
            </a:endParaRPr>
          </a:p>
          <a:p>
            <a:pPr indent="0" algn="just" defTabSz="266700" fontAlgn="auto">
              <a:lnSpc>
                <a:spcPct val="100000"/>
              </a:lnSpc>
              <a:spcAft>
                <a:spcPct val="0"/>
              </a:spcAft>
            </a:pPr>
            <a:endParaRPr lang="en-US" altLang="zh-CN">
              <a:uFillTx/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  <a:sym typeface="+mn-ea"/>
            </a:endParaRPr>
          </a:p>
          <a:p>
            <a:pPr indent="0" algn="just" defTabSz="266700" fontAlgn="auto">
              <a:lnSpc>
                <a:spcPct val="100000"/>
              </a:lnSpc>
              <a:spcAft>
                <a:spcPct val="0"/>
              </a:spcAft>
            </a:pPr>
            <a:r>
              <a:rPr lang="en-US" altLang="zh-CN"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HSCH</a:t>
            </a:r>
            <a:r>
              <a:rPr lang="en-US" altLang="zh-CN" baseline="-25000"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2</a:t>
            </a:r>
            <a:r>
              <a:rPr lang="en-US" altLang="zh-CN"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CH</a:t>
            </a:r>
            <a:r>
              <a:rPr lang="en-US" altLang="zh-CN" baseline="-25000"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2</a:t>
            </a:r>
            <a:r>
              <a:rPr lang="en-US" altLang="zh-CN"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SH</a:t>
            </a:r>
            <a:r>
              <a:rPr lang="zh-CN" altLang="en-US"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和</a:t>
            </a:r>
            <a:r>
              <a:rPr lang="en-US" altLang="zh-CN"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HCHO</a:t>
            </a:r>
            <a:r>
              <a:rPr lang="zh-CN" altLang="en-US"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为原料制备</a:t>
            </a:r>
            <a:r>
              <a:rPr lang="en-US" altLang="zh-CN"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                                                               </a:t>
            </a:r>
            <a:r>
              <a:rPr lang="zh-CN" altLang="en-US"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的合成路线流程图</a:t>
            </a:r>
            <a:endParaRPr lang="zh-CN" altLang="en-US">
              <a:uFillTx/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  <a:sym typeface="+mn-ea"/>
            </a:endParaRPr>
          </a:p>
          <a:p>
            <a:pPr indent="0" algn="just" defTabSz="266700" fontAlgn="auto">
              <a:lnSpc>
                <a:spcPct val="100000"/>
              </a:lnSpc>
              <a:spcAft>
                <a:spcPct val="0"/>
              </a:spcAft>
            </a:pPr>
            <a:endParaRPr lang="zh-CN" altLang="en-US">
              <a:uFillTx/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  <a:sym typeface="+mn-ea"/>
            </a:endParaRPr>
          </a:p>
          <a:p>
            <a:pPr indent="0" algn="just" defTabSz="266700" fontAlgn="auto">
              <a:lnSpc>
                <a:spcPct val="100000"/>
              </a:lnSpc>
              <a:spcAft>
                <a:spcPct val="0"/>
              </a:spcAft>
            </a:pPr>
            <a:r>
              <a:rPr lang="en-US" altLang="zh-CN"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(</a:t>
            </a:r>
            <a:r>
              <a:rPr lang="zh-CN" altLang="en-US"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无机试剂和有机溶剂任用，合成路线示例见本题题干</a:t>
            </a:r>
            <a:r>
              <a:rPr lang="en-US" altLang="zh-CN"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)</a:t>
            </a:r>
            <a:endParaRPr lang="en-US" altLang="zh-CN">
              <a:uFillTx/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75475" y="1051560"/>
            <a:ext cx="1496695" cy="8197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0150" y="1210945"/>
            <a:ext cx="1185545" cy="540385"/>
          </a:xfrm>
          <a:prstGeom prst="rect">
            <a:avLst/>
          </a:prstGeom>
        </p:spPr>
      </p:pic>
      <p:pic>
        <p:nvPicPr>
          <p:cNvPr id="8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7685" y="1944370"/>
            <a:ext cx="3488690" cy="96393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731520" y="4575175"/>
            <a:ext cx="160528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水解，</a:t>
            </a:r>
            <a:endParaRPr lang="zh-CN" altLang="en-US" sz="2400" b="1">
              <a:solidFill>
                <a:srgbClr val="FF0000"/>
              </a:solidFill>
              <a:uFillTx/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  <a:p>
            <a:r>
              <a:rPr lang="zh-CN" altLang="en-US" sz="2400" b="1">
                <a:solidFill>
                  <a:srgbClr val="FF0000"/>
                </a:solidFill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氧化，</a:t>
            </a:r>
            <a:endParaRPr lang="zh-CN" altLang="en-US" sz="2400" b="1">
              <a:solidFill>
                <a:srgbClr val="FF0000"/>
              </a:solidFill>
              <a:uFillTx/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  <a:p>
            <a:r>
              <a:rPr lang="zh-CN" altLang="en-US" sz="2400" b="1">
                <a:solidFill>
                  <a:srgbClr val="FF0000"/>
                </a:solidFill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迁移</a:t>
            </a:r>
            <a:r>
              <a:rPr lang="en-US" altLang="zh-CN" sz="2400" b="1">
                <a:solidFill>
                  <a:srgbClr val="FF0000"/>
                </a:solidFill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(A→B)</a:t>
            </a:r>
            <a:r>
              <a:rPr lang="zh-CN" altLang="en-US" sz="2400" b="1">
                <a:solidFill>
                  <a:srgbClr val="FF0000"/>
                </a:solidFill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，</a:t>
            </a:r>
            <a:endParaRPr lang="zh-CN" altLang="en-US" sz="2400" b="1">
              <a:solidFill>
                <a:srgbClr val="FF0000"/>
              </a:solidFill>
              <a:uFillTx/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  <a:p>
            <a:r>
              <a:rPr lang="zh-CN" altLang="en-US" sz="2400" b="1">
                <a:solidFill>
                  <a:srgbClr val="FF0000"/>
                </a:solidFill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迁移</a:t>
            </a:r>
            <a:r>
              <a:rPr lang="en-US" altLang="zh-CN" sz="2400" b="1">
                <a:solidFill>
                  <a:srgbClr val="FF0000"/>
                </a:solidFill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(E</a:t>
            </a:r>
            <a:r>
              <a:rPr lang="en-US" altLang="zh-CN" sz="2400" b="1">
                <a:solidFill>
                  <a:srgbClr val="FF0000"/>
                </a:solidFill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→</a:t>
            </a:r>
            <a:r>
              <a:rPr lang="en-US" altLang="zh-CN" sz="2400" b="1">
                <a:solidFill>
                  <a:srgbClr val="FF0000"/>
                </a:solidFill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F)</a:t>
            </a:r>
            <a:endParaRPr lang="en-US" altLang="zh-CN" sz="2400" b="1">
              <a:solidFill>
                <a:srgbClr val="FF0000"/>
              </a:solidFill>
              <a:uFillTx/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4337050" y="1949450"/>
            <a:ext cx="1661795" cy="876935"/>
          </a:xfrm>
          <a:prstGeom prst="roundRect">
            <a:avLst/>
          </a:prstGeom>
          <a:ln w="3492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6961505" y="1025525"/>
            <a:ext cx="1478280" cy="886460"/>
          </a:xfrm>
          <a:prstGeom prst="roundRect">
            <a:avLst/>
          </a:prstGeom>
          <a:ln w="3492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859790" y="2350770"/>
            <a:ext cx="1477010" cy="302895"/>
          </a:xfrm>
          <a:prstGeom prst="roundRect">
            <a:avLst/>
          </a:prstGeom>
          <a:ln w="47625"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7395210" y="2315210"/>
            <a:ext cx="421640" cy="630555"/>
          </a:xfrm>
          <a:prstGeom prst="roundRect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2518410" y="2110105"/>
            <a:ext cx="669290" cy="676275"/>
          </a:xfrm>
          <a:prstGeom prst="ellipse">
            <a:avLst/>
          </a:prstGeom>
          <a:ln w="53975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6007735" y="2322830"/>
            <a:ext cx="504825" cy="504825"/>
          </a:xfrm>
          <a:prstGeom prst="ellipse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6690995" y="2263775"/>
            <a:ext cx="730250" cy="730250"/>
          </a:xfrm>
          <a:prstGeom prst="ellipse">
            <a:avLst/>
          </a:prstGeom>
          <a:ln w="41275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8811260" y="989965"/>
            <a:ext cx="878205" cy="878205"/>
          </a:xfrm>
          <a:prstGeom prst="ellipse">
            <a:avLst/>
          </a:prstGeom>
          <a:ln w="38100" cmpd="sng">
            <a:solidFill>
              <a:srgbClr val="0071E1"/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6671945" y="1164590"/>
            <a:ext cx="43815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0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</a:rPr>
              <a:t>①</a:t>
            </a:r>
            <a:endParaRPr lang="zh-CN" altLang="en-US" sz="2000" b="1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8580120" y="1000760"/>
            <a:ext cx="411480" cy="436880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zh-CN" altLang="en-US" sz="20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</a:rPr>
              <a:t>②</a:t>
            </a:r>
            <a:endParaRPr lang="zh-CN" altLang="en-US" sz="2000" b="1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490220" y="2189480"/>
            <a:ext cx="436880" cy="440690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zh-CN" altLang="en-US" sz="20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③</a:t>
            </a:r>
            <a:endParaRPr lang="zh-CN" altLang="en-US" sz="2000" b="1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2306320" y="2085340"/>
            <a:ext cx="436880" cy="440690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zh-CN" altLang="en-US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④</a:t>
            </a:r>
            <a:endParaRPr lang="zh-CN" altLang="en-US" sz="20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15" name="对象 14"/>
          <p:cNvGraphicFramePr>
            <a:graphicFrameLocks noChangeAspect="1"/>
          </p:cNvGraphicFramePr>
          <p:nvPr/>
        </p:nvGraphicFramePr>
        <p:xfrm>
          <a:off x="2743200" y="4488180"/>
          <a:ext cx="8824595" cy="203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" name="" r:id="rId4" imgW="10845800" imgH="2266950" progId="PBrush">
                  <p:embed/>
                </p:oleObj>
              </mc:Choice>
              <mc:Fallback>
                <p:oleObj name="" r:id="rId4" imgW="10845800" imgH="2266950" progId="PBrush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43200" y="4488180"/>
                        <a:ext cx="8824595" cy="2038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/>
          <p:cNvGraphicFramePr>
            <a:graphicFrameLocks noChangeAspect="1"/>
          </p:cNvGraphicFramePr>
          <p:nvPr/>
        </p:nvGraphicFramePr>
        <p:xfrm>
          <a:off x="721360" y="3335020"/>
          <a:ext cx="7277100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" name="" r:id="rId6" imgW="10445750" imgH="1797050" progId="PBrush">
                  <p:embed/>
                </p:oleObj>
              </mc:Choice>
              <mc:Fallback>
                <p:oleObj name="" r:id="rId6" imgW="10445750" imgH="1797050" progId="PBrush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21360" y="3335020"/>
                        <a:ext cx="7277100" cy="1165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/>
          <p:cNvGraphicFramePr>
            <a:graphicFrameLocks noChangeAspect="1"/>
          </p:cNvGraphicFramePr>
          <p:nvPr/>
        </p:nvGraphicFramePr>
        <p:xfrm>
          <a:off x="7998460" y="3295650"/>
          <a:ext cx="3594100" cy="1274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" name="" r:id="rId8" imgW="5016500" imgH="1866900" progId="PBrush">
                  <p:embed/>
                </p:oleObj>
              </mc:Choice>
              <mc:Fallback>
                <p:oleObj name="" r:id="rId8" imgW="5016500" imgH="1866900" progId="PBrush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998460" y="3295650"/>
                        <a:ext cx="3594100" cy="12744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34" grpId="0" bldLvl="0" animBg="1"/>
      <p:bldP spid="35" grpId="0" bldLvl="0" animBg="1"/>
      <p:bldP spid="36" grpId="0" bldLvl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02105" y="922020"/>
            <a:ext cx="9115425" cy="5409565"/>
          </a:xfrm>
          <a:prstGeom prst="rect">
            <a:avLst/>
          </a:prstGeom>
          <a:ln w="31750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IMG_cf06a93e59bf43de8ff32179ad706c73"/>
          <p:cNvPicPr>
            <a:picLocks noChangeAspect="1"/>
          </p:cNvPicPr>
          <p:nvPr/>
        </p:nvPicPr>
        <p:blipFill>
          <a:blip r:embed="rId1"/>
          <a:srcRect l="2859" t="20280" b="11155"/>
          <a:stretch>
            <a:fillRect/>
          </a:stretch>
        </p:blipFill>
        <p:spPr>
          <a:xfrm>
            <a:off x="929005" y="1443990"/>
            <a:ext cx="10288270" cy="391858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85" name="椭圆 84"/>
          <p:cNvSpPr/>
          <p:nvPr/>
        </p:nvSpPr>
        <p:spPr>
          <a:xfrm>
            <a:off x="4462145" y="3674745"/>
            <a:ext cx="234950" cy="233680"/>
          </a:xfrm>
          <a:prstGeom prst="ellipse">
            <a:avLst/>
          </a:prstGeom>
          <a:noFill/>
          <a:ln w="28575">
            <a:solidFill>
              <a:srgbClr val="0071E1"/>
            </a:solidFill>
          </a:ln>
          <a:effectLst>
            <a:outerShdw blurRad="177800" dist="63500" dir="5400000" sx="99000" sy="99000" algn="t" rotWithShape="0">
              <a:srgbClr val="295991">
                <a:alpha val="4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94BFFE"/>
                    </a:gs>
                    <a:gs pos="100000">
                      <a:srgbClr val="3A72E6"/>
                    </a:gs>
                  </a:gsLst>
                  <a:lin ang="10800000" scaled="1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4462145" y="3074035"/>
            <a:ext cx="234950" cy="233680"/>
          </a:xfrm>
          <a:prstGeom prst="ellipse">
            <a:avLst/>
          </a:prstGeom>
          <a:noFill/>
          <a:ln w="28575">
            <a:solidFill>
              <a:srgbClr val="0071E1"/>
            </a:solidFill>
          </a:ln>
          <a:effectLst>
            <a:outerShdw blurRad="177800" dist="63500" dir="5400000" sx="99000" sy="99000" algn="t" rotWithShape="0">
              <a:srgbClr val="295991">
                <a:alpha val="4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94BFFE"/>
                    </a:gs>
                    <a:gs pos="100000">
                      <a:srgbClr val="3A72E6"/>
                    </a:gs>
                  </a:gsLst>
                  <a:lin ang="10800000" scaled="1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" name="组合 3"/>
          <p:cNvGrpSpPr/>
          <p:nvPr/>
        </p:nvGrpSpPr>
        <p:grpSpPr>
          <a:xfrm>
            <a:off x="534670" y="208915"/>
            <a:ext cx="8557260" cy="6087745"/>
            <a:chOff x="2115" y="329"/>
            <a:chExt cx="13476" cy="9587"/>
          </a:xfrm>
        </p:grpSpPr>
        <p:pic>
          <p:nvPicPr>
            <p:cNvPr id="2" name="图片 1" descr="IMG_ee16ce6ddabe4d7786e0567d9d0d556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115" y="329"/>
              <a:ext cx="13476" cy="5190"/>
            </a:xfrm>
            <a:prstGeom prst="rect">
              <a:avLst/>
            </a:prstGeom>
            <a:ln w="22225">
              <a:solidFill>
                <a:schemeClr val="accent1"/>
              </a:solidFill>
            </a:ln>
          </p:spPr>
        </p:pic>
        <p:pic>
          <p:nvPicPr>
            <p:cNvPr id="3" name="图片 2" descr="IMG_15d3fbc4055a4ac5a3d745b158a1100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15" y="5614"/>
              <a:ext cx="13476" cy="4303"/>
            </a:xfrm>
            <a:prstGeom prst="rect">
              <a:avLst/>
            </a:prstGeom>
            <a:ln w="22225">
              <a:solidFill>
                <a:schemeClr val="accent1"/>
              </a:solidFill>
            </a:ln>
          </p:spPr>
        </p:pic>
      </p:grpSp>
      <p:sp>
        <p:nvSpPr>
          <p:cNvPr id="5" name="文本框 4"/>
          <p:cNvSpPr txBox="1"/>
          <p:nvPr/>
        </p:nvSpPr>
        <p:spPr>
          <a:xfrm>
            <a:off x="3164840" y="5280660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</a:rPr>
              <a:t>⒌</a:t>
            </a:r>
            <a:endParaRPr lang="zh-CN" altLang="en-US" b="1">
              <a:solidFill>
                <a:srgbClr val="FF0000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981325" y="5648960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</a:rPr>
              <a:t>⒋</a:t>
            </a:r>
            <a:endParaRPr lang="zh-CN" altLang="en-US" b="1">
              <a:solidFill>
                <a:srgbClr val="FF0000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82570" y="5280660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</a:rPr>
              <a:t>⒉</a:t>
            </a:r>
            <a:endParaRPr lang="zh-CN" altLang="en-US" b="1">
              <a:solidFill>
                <a:srgbClr val="FF0000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981325" y="5382895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</a:rPr>
              <a:t>⒊</a:t>
            </a:r>
            <a:endParaRPr lang="zh-CN" altLang="en-US" b="1">
              <a:solidFill>
                <a:srgbClr val="FF0000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675890" y="5382895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</a:rPr>
              <a:t>⒈</a:t>
            </a:r>
            <a:endParaRPr lang="zh-CN" altLang="en-US" b="1">
              <a:solidFill>
                <a:srgbClr val="FF0000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392805" y="5411470"/>
            <a:ext cx="41148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⒍</a:t>
            </a:r>
            <a:endParaRPr lang="zh-CN" altLang="en-US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890260" y="5521325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</a:rPr>
              <a:t>⒈</a:t>
            </a:r>
            <a:endParaRPr lang="zh-CN" altLang="en-US" b="1">
              <a:solidFill>
                <a:srgbClr val="FF0000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012815" y="5382895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⒉</a:t>
            </a:r>
            <a:endParaRPr lang="zh-CN" altLang="en-US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012815" y="5153025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⒊</a:t>
            </a:r>
            <a:endParaRPr lang="zh-CN" altLang="en-US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238240" y="5014595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</a:rPr>
              <a:t>⒋</a:t>
            </a:r>
            <a:endParaRPr lang="zh-CN" altLang="en-US" b="1">
              <a:solidFill>
                <a:srgbClr val="FF0000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826760" y="5014595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</a:rPr>
              <a:t>⒌</a:t>
            </a:r>
            <a:endParaRPr lang="zh-CN" altLang="en-US" b="1">
              <a:solidFill>
                <a:srgbClr val="FF0000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1812290" y="4802505"/>
            <a:ext cx="458470" cy="478155"/>
          </a:xfrm>
          <a:prstGeom prst="ellipse">
            <a:avLst/>
          </a:prstGeom>
          <a:ln w="41275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5064760" y="5014595"/>
            <a:ext cx="430530" cy="396875"/>
          </a:xfrm>
          <a:prstGeom prst="ellipse">
            <a:avLst/>
          </a:prstGeom>
          <a:ln w="41275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3804285" y="551815"/>
            <a:ext cx="458470" cy="478155"/>
          </a:xfrm>
          <a:prstGeom prst="ellipse">
            <a:avLst/>
          </a:prstGeom>
          <a:ln w="41275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5965825" y="490855"/>
            <a:ext cx="458470" cy="478155"/>
          </a:xfrm>
          <a:prstGeom prst="ellipse">
            <a:avLst/>
          </a:prstGeom>
          <a:ln w="41275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9281160" y="1922145"/>
            <a:ext cx="2486660" cy="26650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266700" algn="just" defTabSz="266700" fontAlgn="auto"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  <a:sym typeface="+mn-ea"/>
              </a:rPr>
              <a:t>特别提醒</a:t>
            </a:r>
            <a:endParaRPr lang="en-US" altLang="zh-CN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266700" algn="just" defTabSz="266700" fontAlgn="auto">
              <a:lnSpc>
                <a:spcPct val="120000"/>
              </a:lnSpc>
            </a:pPr>
            <a:r>
              <a:rPr lang="en-US" altLang="zh-CN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</a:t>
            </a:r>
            <a:r>
              <a:rPr lang="zh-CN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标环</a:t>
            </a:r>
            <a:r>
              <a:rPr lang="zh-CN" alt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数字</a:t>
            </a:r>
            <a:endParaRPr lang="zh-CN" altLang="en-US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266700" algn="just" defTabSz="266700" fontAlgn="auto">
              <a:lnSpc>
                <a:spcPct val="120000"/>
              </a:lnSpc>
            </a:pPr>
            <a:r>
              <a:rPr lang="en-US" altLang="zh-CN"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</a:t>
            </a:r>
            <a:r>
              <a:rPr lang="zh-CN" alt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成环</a:t>
            </a:r>
            <a:r>
              <a:rPr lang="zh-CN" alt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原理</a:t>
            </a:r>
            <a:endParaRPr lang="zh-CN" altLang="en-US" sz="32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266700" algn="just" defTabSz="266700" fontAlgn="auto">
              <a:lnSpc>
                <a:spcPct val="120000"/>
              </a:lnSpc>
            </a:pPr>
            <a:r>
              <a:rPr lang="en-US" altLang="zh-CN"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3.</a:t>
            </a:r>
            <a:r>
              <a:rPr lang="zh-CN" alt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基团</a:t>
            </a:r>
            <a:r>
              <a:rPr lang="zh-CN" alt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保护</a:t>
            </a:r>
            <a:endParaRPr lang="zh-CN" altLang="en-US" sz="32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266700" algn="just" defTabSz="266700" fontAlgn="auto">
              <a:lnSpc>
                <a:spcPct val="120000"/>
              </a:lnSpc>
            </a:pPr>
            <a:endParaRPr lang="zh-CN" altLang="en-US" sz="3200" b="1" baseline="-250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092221" y="446417"/>
            <a:ext cx="2910481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 b="1" dirty="0" smtClean="0">
                <a:solidFill>
                  <a:srgbClr val="7030A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如皋</a:t>
            </a:r>
            <a:r>
              <a:rPr lang="en-US" altLang="zh-CN" sz="3200" b="1" dirty="0" smtClean="0">
                <a:solidFill>
                  <a:srgbClr val="7030A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2.</a:t>
            </a:r>
            <a:r>
              <a:rPr lang="en-US" altLang="zh-CN" sz="3200" b="1" dirty="0" smtClean="0">
                <a:solidFill>
                  <a:srgbClr val="7030A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5</a:t>
            </a:r>
            <a:r>
              <a:rPr lang="zh-CN" altLang="en-US" sz="3200" b="1" dirty="0" smtClean="0">
                <a:solidFill>
                  <a:srgbClr val="7030A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模</a:t>
            </a:r>
            <a:endParaRPr lang="zh-CN" altLang="en-US" sz="3200" b="1" dirty="0" smtClean="0">
              <a:solidFill>
                <a:srgbClr val="7030A0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ldLvl="0" animBg="1"/>
      <p:bldP spid="35" grpId="1" animBg="1"/>
      <p:bldP spid="19" grpId="0" bldLvl="0" animBg="1"/>
      <p:bldP spid="19" grpId="1" animBg="1"/>
      <p:bldP spid="12" grpId="0"/>
      <p:bldP spid="12" grpId="1"/>
      <p:bldP spid="11" grpId="0"/>
      <p:bldP spid="11" grpId="1"/>
      <p:bldP spid="9" grpId="0"/>
      <p:bldP spid="9" grpId="1"/>
      <p:bldP spid="5" grpId="0"/>
      <p:bldP spid="5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24" grpId="0"/>
      <p:bldP spid="24" grpId="1"/>
      <p:bldP spid="23" grpId="0"/>
      <p:bldP spid="23" grpId="1"/>
      <p:bldP spid="21" grpId="0" bldLvl="0" animBg="1"/>
      <p:bldP spid="21" grpId="1" animBg="1"/>
      <p:bldP spid="22" grpId="0" bldLvl="0" animBg="1"/>
      <p:bldP spid="22" grpId="1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" name="矩形: 圆角 22"/>
          <p:cNvSpPr/>
          <p:nvPr/>
        </p:nvSpPr>
        <p:spPr>
          <a:xfrm>
            <a:off x="4132864" y="2030786"/>
            <a:ext cx="3582783" cy="75799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4000" dirty="0">
                <a:latin typeface="黑体" panose="02010609060101010101" charset="-122"/>
                <a:ea typeface="黑体" panose="02010609060101010101" charset="-122"/>
              </a:rPr>
              <a:t>第</a:t>
            </a:r>
            <a:r>
              <a:rPr lang="en-US" altLang="zh-CN" sz="4000" dirty="0">
                <a:latin typeface="黑体" panose="02010609060101010101" charset="-122"/>
                <a:ea typeface="黑体" panose="02010609060101010101" charset="-122"/>
              </a:rPr>
              <a:t>16</a:t>
            </a:r>
            <a:r>
              <a:rPr lang="zh-CN" altLang="en-US" sz="4000" dirty="0">
                <a:latin typeface="黑体" panose="02010609060101010101" charset="-122"/>
                <a:ea typeface="黑体" panose="02010609060101010101" charset="-122"/>
              </a:rPr>
              <a:t>题</a:t>
            </a:r>
            <a:endParaRPr lang="zh-CN" altLang="en-US" sz="40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6" name="矩形: 圆角 25"/>
          <p:cNvSpPr/>
          <p:nvPr/>
        </p:nvSpPr>
        <p:spPr>
          <a:xfrm>
            <a:off x="3667125" y="3465830"/>
            <a:ext cx="4858385" cy="75819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4000" dirty="0">
                <a:latin typeface="黑体" panose="02010609060101010101" charset="-122"/>
                <a:ea typeface="黑体" panose="02010609060101010101" charset="-122"/>
              </a:rPr>
              <a:t>实验方案、溯因分析</a:t>
            </a:r>
            <a:endParaRPr lang="zh-CN" altLang="en-US" sz="4000" dirty="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3180" y="475615"/>
            <a:ext cx="11756390" cy="2953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altLang="en-US" sz="2800" b="1" kern="100" dirty="0">
                <a:latin typeface="Times New Roman" panose="02020603050405020304" charset="0"/>
                <a:ea typeface="华文宋体" panose="0201060004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400" b="1" kern="1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3</a:t>
            </a:r>
            <a:r>
              <a:rPr lang="zh-CN" altLang="en-US" sz="2400" b="1" kern="1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）为比较含氯</a:t>
            </a:r>
            <a:r>
              <a:rPr lang="en-US" altLang="zh-CN" sz="2400" b="1" kern="100" dirty="0" err="1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FeOOH</a:t>
            </a:r>
            <a:r>
              <a:rPr lang="zh-CN" altLang="en-US" sz="2400" b="1" kern="1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在</a:t>
            </a:r>
            <a:r>
              <a:rPr lang="en-US" altLang="zh-CN" sz="2400" b="1" kern="1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NaOH</a:t>
            </a:r>
            <a:r>
              <a:rPr lang="zh-CN" altLang="en-US" sz="2400" b="1" kern="1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溶液与蒸馏水中浸泡的</a:t>
            </a:r>
            <a:r>
              <a:rPr lang="zh-CN" altLang="en-US" sz="2400" b="1" kern="1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脱氯效果</a:t>
            </a:r>
            <a:r>
              <a:rPr lang="zh-CN" altLang="en-US" sz="2400" b="1" kern="1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，请补充实验方案：</a:t>
            </a:r>
            <a:endParaRPr lang="zh-CN" altLang="en-US" sz="2400" b="1" kern="100" dirty="0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2400" b="1" kern="1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　　　取一定量含氯</a:t>
            </a:r>
            <a:r>
              <a:rPr lang="en-US" altLang="zh-CN" sz="2400" b="1" kern="100" dirty="0" err="1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FeOOH</a:t>
            </a:r>
            <a:r>
              <a:rPr lang="zh-CN" altLang="en-US" sz="2400" b="1" kern="1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模拟样品，将其分为</a:t>
            </a:r>
            <a:r>
              <a:rPr lang="zh-CN" altLang="en-US" sz="2400" b="1" kern="1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两等份</a:t>
            </a:r>
            <a:r>
              <a:rPr lang="zh-CN" altLang="en-US" sz="2400" b="1" kern="1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，</a:t>
            </a:r>
            <a:r>
              <a:rPr lang="zh-CN" altLang="en-US" sz="2400" b="1" u="sng" kern="1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             </a:t>
            </a:r>
            <a:r>
              <a:rPr lang="zh-CN" altLang="en-US" sz="2400" b="1" kern="1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  ，比较滴加</a:t>
            </a:r>
            <a:r>
              <a:rPr lang="en-US" altLang="zh-CN" sz="2400" b="1" kern="1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AgNO</a:t>
            </a:r>
            <a:r>
              <a:rPr lang="en-US" altLang="zh-CN" sz="2400" b="1" kern="100" baseline="-250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3</a:t>
            </a:r>
            <a:endParaRPr lang="en-US" altLang="zh-CN" sz="2400" b="1" kern="100" baseline="-25000" dirty="0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2400" b="1" kern="100" baseline="-250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　　　　</a:t>
            </a:r>
            <a:r>
              <a:rPr lang="zh-CN" altLang="en-US" sz="2400" b="1" kern="1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溶液体积</a:t>
            </a:r>
            <a:r>
              <a:rPr lang="en-US" altLang="zh-CN" sz="2400" b="1" kern="1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[</a:t>
            </a:r>
            <a:r>
              <a:rPr lang="en-US" altLang="zh-CN" sz="2400" b="1" i="1" kern="100" dirty="0" err="1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K</a:t>
            </a:r>
            <a:r>
              <a:rPr lang="en-US" altLang="zh-CN" sz="2400" b="1" kern="100" baseline="-25000" dirty="0" err="1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sp</a:t>
            </a:r>
            <a:r>
              <a:rPr lang="en-US" altLang="zh-CN" sz="2400" b="1" kern="1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(AgCl)</a:t>
            </a:r>
            <a:r>
              <a:rPr lang="zh-CN" altLang="en-US" sz="2400" b="1" kern="1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＝</a:t>
            </a:r>
            <a:r>
              <a:rPr lang="en-US" altLang="zh-CN" sz="2400" b="1" kern="1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1.8×10</a:t>
            </a:r>
            <a:r>
              <a:rPr lang="en-US" altLang="zh-CN" sz="2400" b="1" kern="100" baseline="300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-10</a:t>
            </a:r>
            <a:r>
              <a:rPr lang="en-US" altLang="zh-CN" sz="2400" b="1" kern="1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 ] </a:t>
            </a:r>
            <a:r>
              <a:rPr lang="zh-CN" altLang="en-US" sz="2400" b="1" kern="1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。</a:t>
            </a:r>
            <a:endParaRPr lang="en-US" altLang="zh-CN" sz="2400" b="1" kern="100" dirty="0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2400" b="1" kern="1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　　　实验须遵循节约试剂用量的原则，必须使用的试剂：</a:t>
            </a:r>
            <a:r>
              <a:rPr lang="en-US" altLang="zh-CN" sz="2400" b="1" kern="1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[</a:t>
            </a:r>
            <a:r>
              <a:rPr lang="zh-CN" altLang="en-US" sz="2400" b="1" kern="1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蒸馏水、</a:t>
            </a:r>
            <a:r>
              <a:rPr lang="en-US" altLang="zh-CN" sz="2400" b="1" kern="1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0.5mol·L</a:t>
            </a:r>
            <a:r>
              <a:rPr lang="en-US" altLang="zh-CN" sz="2400" b="1" kern="100" baseline="300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−1 </a:t>
            </a:r>
            <a:r>
              <a:rPr lang="en-US" altLang="zh-CN" sz="2400" b="1" kern="1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NaOH</a:t>
            </a:r>
            <a:r>
              <a:rPr lang="zh-CN" altLang="en-US" sz="2400" b="1" kern="1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溶液、</a:t>
            </a:r>
            <a:r>
              <a:rPr lang="en-US" altLang="zh-CN" sz="2400" b="1" kern="1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0.5mol·L</a:t>
            </a:r>
            <a:r>
              <a:rPr lang="en-US" altLang="zh-CN" sz="2400" b="1" kern="100" baseline="300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−1 </a:t>
            </a:r>
            <a:r>
              <a:rPr lang="en-US" altLang="zh-CN" sz="2400" b="1" kern="1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HNO</a:t>
            </a:r>
            <a:r>
              <a:rPr lang="en-US" altLang="zh-CN" sz="2400" b="1" kern="100" baseline="-250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3</a:t>
            </a:r>
            <a:r>
              <a:rPr lang="zh-CN" altLang="en-US" sz="2400" b="1" kern="1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溶液、</a:t>
            </a:r>
            <a:r>
              <a:rPr lang="en-US" altLang="zh-CN" sz="2400" b="1" kern="1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0.05mol·L</a:t>
            </a:r>
            <a:r>
              <a:rPr lang="en-US" altLang="zh-CN" sz="2400" b="1" kern="100" baseline="300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−1 </a:t>
            </a:r>
            <a:r>
              <a:rPr lang="en-US" altLang="zh-CN" sz="2400" b="1" kern="1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AgNO</a:t>
            </a:r>
            <a:r>
              <a:rPr lang="en-US" altLang="zh-CN" sz="2400" b="1" kern="100" baseline="-250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3</a:t>
            </a:r>
            <a:r>
              <a:rPr lang="zh-CN" altLang="en-US" sz="2400" b="1" kern="1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溶液</a:t>
            </a:r>
            <a:r>
              <a:rPr lang="en-US" altLang="zh-CN" sz="2400" b="1" kern="1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]</a:t>
            </a:r>
            <a:r>
              <a:rPr lang="zh-CN" altLang="en-US" sz="2400" b="1" kern="1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。</a:t>
            </a:r>
            <a:endParaRPr lang="zh-CN" altLang="en-US" sz="2400" b="1" kern="100" dirty="0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3180" y="97155"/>
            <a:ext cx="11824335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2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16. </a:t>
            </a:r>
            <a:r>
              <a:rPr kumimoji="0" lang="zh-CN" altLang="en-US" sz="2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海洋出水铁质文物表面有凝结物，研究其形成原理和脱氯方法对保护文物意义重大。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02895" y="3429000"/>
            <a:ext cx="11431905" cy="2306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kern="100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1.</a:t>
            </a:r>
            <a:r>
              <a:rPr lang="zh-CN" altLang="en-US" sz="2400" b="1" kern="100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分别加入等体积的</a:t>
            </a:r>
            <a:r>
              <a:rPr lang="en-US" altLang="zh-CN" sz="2400" b="1" kern="100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0.5 mol·L</a:t>
            </a:r>
            <a:r>
              <a:rPr lang="en-US" altLang="zh-CN" sz="2400" b="1" kern="100" baseline="30000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-1</a:t>
            </a:r>
            <a:r>
              <a:rPr lang="en-US" altLang="zh-CN" sz="2400" b="1" kern="1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NaOH</a:t>
            </a:r>
            <a:r>
              <a:rPr lang="zh-CN" altLang="en-US" sz="2400" b="1" kern="100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溶液和蒸馏水至浸没样品，在室温下，搅拌、浸泡相同时间</a:t>
            </a:r>
            <a:r>
              <a:rPr lang="zh-CN" altLang="en-US" sz="2400" b="1" kern="100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；</a:t>
            </a:r>
            <a:endParaRPr lang="zh-CN" altLang="en-US" sz="2400" b="1" kern="100" dirty="0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kern="100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2.</a:t>
            </a:r>
            <a:r>
              <a:rPr lang="zh-CN" altLang="en-US" sz="2400" b="1" kern="100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过滤，各取等量上层清液置于两支小试管中，分别滴加</a:t>
            </a:r>
            <a:r>
              <a:rPr lang="en-US" altLang="zh-CN" sz="2400" b="1" kern="100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0.5 mol·L</a:t>
            </a:r>
            <a:r>
              <a:rPr lang="en-US" altLang="zh-CN" sz="2400" b="1" kern="100" baseline="30000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-1</a:t>
            </a:r>
            <a:r>
              <a:rPr lang="en-US" altLang="zh-CN" sz="2400" b="1" kern="100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HNO</a:t>
            </a:r>
            <a:r>
              <a:rPr lang="en-US" altLang="zh-CN" sz="2400" b="1" kern="100" baseline="-25000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r>
              <a:rPr lang="zh-CN" altLang="en-US" sz="2400" b="1" kern="100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溶液酸化，再分别滴加</a:t>
            </a:r>
            <a:r>
              <a:rPr lang="en-US" altLang="zh-CN" sz="2400" b="1" kern="100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0.05 mol·L</a:t>
            </a:r>
            <a:r>
              <a:rPr lang="en-US" altLang="zh-CN" sz="2400" b="1" kern="100" baseline="30000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-1</a:t>
            </a:r>
            <a:r>
              <a:rPr lang="en-US" altLang="zh-CN" sz="2400" b="1" kern="100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AgNO</a:t>
            </a:r>
            <a:r>
              <a:rPr lang="en-US" altLang="zh-CN" sz="2400" b="1" kern="100" baseline="-25000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r>
              <a:rPr lang="zh-CN" altLang="en-US" sz="2400" b="1" kern="100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溶液；</a:t>
            </a:r>
            <a:r>
              <a:rPr lang="zh-CN" sz="2400" b="1" kern="100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至向上层</a:t>
            </a:r>
            <a:r>
              <a:rPr lang="zh-CN" altLang="en-US" sz="2400" b="1" kern="100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清液</a:t>
            </a:r>
            <a:r>
              <a:rPr lang="zh-CN" sz="2400" b="1" kern="100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不再有白色沉淀生成</a:t>
            </a:r>
            <a:r>
              <a:rPr lang="zh-CN" altLang="en-US" sz="2400" b="1" kern="100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。</a:t>
            </a:r>
            <a:endParaRPr lang="zh-CN" altLang="en-US" baseline="-25000" dirty="0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9"/>
          <p:cNvSpPr>
            <a:spLocks noChangeArrowheads="1"/>
          </p:cNvSpPr>
          <p:nvPr/>
        </p:nvSpPr>
        <p:spPr bwMode="auto">
          <a:xfrm>
            <a:off x="2665759" y="3041334"/>
            <a:ext cx="279400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800" tIns="38400" rIns="76800" bIns="3840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700"/>
          </a:p>
        </p:txBody>
      </p:sp>
      <p:sp>
        <p:nvSpPr>
          <p:cNvPr id="23556" name="Rectangle 33"/>
          <p:cNvSpPr>
            <a:spLocks noChangeArrowheads="1"/>
          </p:cNvSpPr>
          <p:nvPr/>
        </p:nvSpPr>
        <p:spPr bwMode="auto">
          <a:xfrm>
            <a:off x="2665759" y="2993709"/>
            <a:ext cx="279400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800" tIns="38400" rIns="76800" bIns="3840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700"/>
          </a:p>
        </p:txBody>
      </p:sp>
      <p:grpSp>
        <p:nvGrpSpPr>
          <p:cNvPr id="7" name="组合 6"/>
          <p:cNvGrpSpPr/>
          <p:nvPr/>
        </p:nvGrpSpPr>
        <p:grpSpPr>
          <a:xfrm>
            <a:off x="292100" y="90805"/>
            <a:ext cx="11463020" cy="6347460"/>
            <a:chOff x="460" y="143"/>
            <a:chExt cx="18052" cy="9996"/>
          </a:xfrm>
        </p:grpSpPr>
        <p:grpSp>
          <p:nvGrpSpPr>
            <p:cNvPr id="6" name="组合 5"/>
            <p:cNvGrpSpPr/>
            <p:nvPr/>
          </p:nvGrpSpPr>
          <p:grpSpPr>
            <a:xfrm>
              <a:off x="460" y="143"/>
              <a:ext cx="10273" cy="9996"/>
              <a:chOff x="460" y="143"/>
              <a:chExt cx="10273" cy="9996"/>
            </a:xfrm>
          </p:grpSpPr>
          <p:pic>
            <p:nvPicPr>
              <p:cNvPr id="2" name="图片 1"/>
              <p:cNvPicPr>
                <a:picLocks noChangeAspect="1"/>
              </p:cNvPicPr>
              <p:nvPr/>
            </p:nvPicPr>
            <p:blipFill>
              <a:blip r:embed="rId1"/>
              <a:srcRect b="35544"/>
              <a:stretch>
                <a:fillRect/>
              </a:stretch>
            </p:blipFill>
            <p:spPr>
              <a:xfrm>
                <a:off x="460" y="1220"/>
                <a:ext cx="10181" cy="4539"/>
              </a:xfrm>
              <a:prstGeom prst="rect">
                <a:avLst/>
              </a:prstGeom>
            </p:spPr>
          </p:pic>
          <p:sp>
            <p:nvSpPr>
              <p:cNvPr id="13" name="文本框 12"/>
              <p:cNvSpPr txBox="1"/>
              <p:nvPr/>
            </p:nvSpPr>
            <p:spPr>
              <a:xfrm>
                <a:off x="627" y="5657"/>
                <a:ext cx="10107" cy="4482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rgbClr val="FF0000"/>
                </a:solidFill>
              </a:ln>
            </p:spPr>
            <p:txBody>
              <a:bodyPr wrap="square" lIns="76800" tIns="38400" rIns="76800" bIns="3840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zh-CN" altLang="zh-CN" sz="2000" b="1" kern="100"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</a:rPr>
                  <a:t>向两支试管中</a:t>
                </a:r>
                <a:r>
                  <a:rPr lang="zh-CN" altLang="zh-CN" sz="2000" b="1" kern="100">
                    <a:solidFill>
                      <a:srgbClr val="0033CC"/>
                    </a:solidFill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</a:rPr>
                  <a:t>分别加入等量</a:t>
                </a:r>
                <a:r>
                  <a:rPr lang="en-US" altLang="zh-CN" sz="2000" b="1" kern="100" err="1">
                    <a:solidFill>
                      <a:srgbClr val="0033CC"/>
                    </a:solidFill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</a:rPr>
                  <a:t>S</a:t>
                </a:r>
                <a:r>
                  <a:rPr lang="en-US" altLang="zh-CN" sz="2000" b="1" kern="100" baseline="30000" err="1">
                    <a:solidFill>
                      <a:srgbClr val="0033CC"/>
                    </a:solidFill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</a:rPr>
                  <a:t>2-</a:t>
                </a:r>
                <a:r>
                  <a:rPr lang="zh-CN" altLang="zh-CN" sz="2000" b="1" kern="100"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</a:rPr>
                  <a:t>（</a:t>
                </a:r>
                <a:r>
                  <a:rPr lang="en-US" altLang="zh-CN" sz="2000" b="1" kern="100" err="1"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</a:rPr>
                  <a:t>Na</a:t>
                </a:r>
                <a:r>
                  <a:rPr lang="en-US" altLang="zh-CN" sz="2000" b="1" kern="100" baseline="-25000" err="1"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</a:rPr>
                  <a:t>2</a:t>
                </a:r>
                <a:r>
                  <a:rPr lang="en-US" altLang="zh-CN" sz="2000" b="1" kern="100" err="1"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</a:rPr>
                  <a:t>S</a:t>
                </a:r>
                <a:r>
                  <a:rPr lang="zh-CN" altLang="zh-CN" sz="2000" b="1" kern="100"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</a:rPr>
                  <a:t>或</a:t>
                </a:r>
                <a:r>
                  <a:rPr lang="en-US" altLang="zh-CN" sz="2000" b="1" kern="100" err="1"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</a:rPr>
                  <a:t>K</a:t>
                </a:r>
                <a:r>
                  <a:rPr lang="en-US" altLang="zh-CN" sz="2000" b="1" kern="100" baseline="-25000" err="1"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</a:rPr>
                  <a:t>2</a:t>
                </a:r>
                <a:r>
                  <a:rPr lang="en-US" altLang="zh-CN" sz="2000" b="1" kern="100" err="1"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</a:rPr>
                  <a:t>S</a:t>
                </a:r>
                <a:r>
                  <a:rPr lang="zh-CN" altLang="zh-CN" sz="2000" b="1" kern="100"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</a:rPr>
                  <a:t>）溶液，向</a:t>
                </a:r>
                <a:r>
                  <a:rPr lang="zh-CN" altLang="zh-CN" sz="2000" b="1" kern="100">
                    <a:solidFill>
                      <a:srgbClr val="0033CC"/>
                    </a:solidFill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</a:rPr>
                  <a:t>其中一支试管中加入少量</a:t>
                </a:r>
                <a:r>
                  <a:rPr lang="en-US" altLang="zh-CN" sz="2000" b="1" kern="100">
                    <a:solidFill>
                      <a:srgbClr val="0033CC"/>
                    </a:solidFill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</a:rPr>
                  <a:t>S</a:t>
                </a:r>
                <a:r>
                  <a:rPr lang="zh-CN" altLang="zh-CN" sz="2000" b="1" kern="100"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</a:rPr>
                  <a:t>，</a:t>
                </a:r>
                <a:r>
                  <a:rPr lang="zh-CN" altLang="zh-CN" sz="2000" b="1" kern="100">
                    <a:solidFill>
                      <a:srgbClr val="0033CC"/>
                    </a:solidFill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</a:rPr>
                  <a:t>再</a:t>
                </a:r>
                <a:r>
                  <a:rPr lang="zh-CN" altLang="zh-CN" sz="2000" b="1" kern="100"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</a:rPr>
                  <a:t>向两支试管中</a:t>
                </a:r>
                <a:r>
                  <a:rPr lang="zh-CN" altLang="zh-CN" sz="2000" b="1" kern="100">
                    <a:solidFill>
                      <a:srgbClr val="0033CC"/>
                    </a:solidFill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</a:rPr>
                  <a:t>同时</a:t>
                </a:r>
                <a:r>
                  <a:rPr lang="zh-CN" altLang="zh-CN" sz="2000" b="1" kern="100"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</a:rPr>
                  <a:t>加入</a:t>
                </a:r>
                <a:r>
                  <a:rPr lang="zh-CN" altLang="zh-CN" sz="2000" b="1" kern="100">
                    <a:solidFill>
                      <a:srgbClr val="0033CC"/>
                    </a:solidFill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</a:rPr>
                  <a:t>等量的</a:t>
                </a:r>
                <a:r>
                  <a:rPr lang="en-US" altLang="zh-CN" sz="2000" b="1" kern="100">
                    <a:solidFill>
                      <a:srgbClr val="0033CC"/>
                    </a:solidFill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</a:rPr>
                  <a:t>Cr(Ⅵ)</a:t>
                </a:r>
                <a:r>
                  <a:rPr lang="zh-CN" altLang="zh-CN" sz="2000" b="1" kern="100">
                    <a:solidFill>
                      <a:srgbClr val="0033CC"/>
                    </a:solidFill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</a:rPr>
                  <a:t>溶液</a:t>
                </a:r>
                <a:r>
                  <a:rPr lang="zh-CN" altLang="zh-CN" sz="2000" b="1" kern="100"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</a:rPr>
                  <a:t>，</a:t>
                </a:r>
                <a:r>
                  <a:rPr lang="zh-CN" altLang="zh-CN" sz="2000" b="1" kern="100">
                    <a:solidFill>
                      <a:srgbClr val="0033CC"/>
                    </a:solidFill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</a:rPr>
                  <a:t>比较</a:t>
                </a:r>
                <a:r>
                  <a:rPr lang="zh-CN" altLang="zh-CN" sz="2000" b="1" kern="100"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</a:rPr>
                  <a:t>两种试管中</a:t>
                </a:r>
                <a:r>
                  <a:rPr lang="en-US" altLang="zh-CN" sz="2000" b="1" kern="100"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</a:rPr>
                  <a:t>Cr(Ⅵ)</a:t>
                </a:r>
                <a:r>
                  <a:rPr lang="zh-CN" altLang="zh-CN" sz="2000" b="1" kern="100"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</a:rPr>
                  <a:t>被还原的速率。</a:t>
                </a:r>
                <a:endParaRPr lang="zh-CN" altLang="zh-CN" sz="2000" b="1" kern="100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endParaRPr>
              </a:p>
              <a:p>
                <a:pPr algn="l">
                  <a:lnSpc>
                    <a:spcPct val="150000"/>
                  </a:lnSpc>
                </a:pPr>
                <a:r>
                  <a:rPr lang="zh-CN" altLang="zh-CN" sz="2000" b="1" kern="100"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</a:rPr>
                  <a:t>或：向两支试管中</a:t>
                </a:r>
                <a:r>
                  <a:rPr lang="zh-CN" altLang="zh-CN" sz="2000" b="1" kern="100">
                    <a:solidFill>
                      <a:srgbClr val="0033CC"/>
                    </a:solidFill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</a:rPr>
                  <a:t>分别加入等量</a:t>
                </a:r>
                <a:r>
                  <a:rPr lang="en-US" altLang="zh-CN" sz="2000" b="1" kern="100" err="1">
                    <a:solidFill>
                      <a:srgbClr val="0033CC"/>
                    </a:solidFill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</a:rPr>
                  <a:t>S</a:t>
                </a:r>
                <a:r>
                  <a:rPr lang="en-US" altLang="zh-CN" sz="2000" b="1" kern="100" baseline="30000" err="1">
                    <a:solidFill>
                      <a:srgbClr val="0033CC"/>
                    </a:solidFill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</a:rPr>
                  <a:t>2-</a:t>
                </a:r>
                <a:r>
                  <a:rPr lang="zh-CN" altLang="zh-CN" sz="2000" b="1" kern="100"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</a:rPr>
                  <a:t>（</a:t>
                </a:r>
                <a:r>
                  <a:rPr lang="en-US" altLang="zh-CN" sz="2000" b="1" kern="100" err="1"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</a:rPr>
                  <a:t>Na</a:t>
                </a:r>
                <a:r>
                  <a:rPr lang="en-US" altLang="zh-CN" sz="2000" b="1" kern="100" baseline="-25000" err="1"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</a:rPr>
                  <a:t>2</a:t>
                </a:r>
                <a:r>
                  <a:rPr lang="en-US" altLang="zh-CN" sz="2000" b="1" kern="100" err="1"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</a:rPr>
                  <a:t>S</a:t>
                </a:r>
                <a:r>
                  <a:rPr lang="zh-CN" altLang="zh-CN" sz="2000" b="1" kern="100"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</a:rPr>
                  <a:t>或</a:t>
                </a:r>
                <a:r>
                  <a:rPr lang="en-US" altLang="zh-CN" sz="2000" b="1" kern="100" err="1"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</a:rPr>
                  <a:t>K</a:t>
                </a:r>
                <a:r>
                  <a:rPr lang="en-US" altLang="zh-CN" sz="2000" b="1" kern="100" baseline="-25000" err="1"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</a:rPr>
                  <a:t>2</a:t>
                </a:r>
                <a:r>
                  <a:rPr lang="en-US" altLang="zh-CN" sz="2000" b="1" kern="100" err="1"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</a:rPr>
                  <a:t>S</a:t>
                </a:r>
                <a:r>
                  <a:rPr lang="zh-CN" altLang="zh-CN" sz="2000" b="1" kern="100"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</a:rPr>
                  <a:t>）</a:t>
                </a:r>
                <a:r>
                  <a:rPr lang="zh-CN" altLang="zh-CN" sz="2000" b="1" kern="100">
                    <a:solidFill>
                      <a:srgbClr val="0033CC"/>
                    </a:solidFill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</a:rPr>
                  <a:t>与</a:t>
                </a:r>
                <a:r>
                  <a:rPr lang="en-US" altLang="zh-CN" sz="2000" b="1" kern="100" err="1">
                    <a:solidFill>
                      <a:srgbClr val="0033CC"/>
                    </a:solidFill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</a:rPr>
                  <a:t>S</a:t>
                </a:r>
                <a:r>
                  <a:rPr lang="en-US" altLang="zh-CN" sz="2000" b="1" kern="100" baseline="-25000" err="1">
                    <a:solidFill>
                      <a:srgbClr val="0033CC"/>
                    </a:solidFill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</a:rPr>
                  <a:t>n</a:t>
                </a:r>
                <a:r>
                  <a:rPr lang="en-US" altLang="zh-CN" sz="2000" b="1" kern="100" baseline="30000" err="1">
                    <a:solidFill>
                      <a:srgbClr val="0033CC"/>
                    </a:solidFill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</a:rPr>
                  <a:t>2-</a:t>
                </a:r>
                <a:r>
                  <a:rPr lang="zh-CN" altLang="zh-CN" sz="2000" b="1" kern="100">
                    <a:solidFill>
                      <a:srgbClr val="0033CC"/>
                    </a:solidFill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</a:rPr>
                  <a:t>溶液</a:t>
                </a:r>
                <a:r>
                  <a:rPr lang="zh-CN" altLang="zh-CN" sz="2000" b="1" kern="100"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</a:rPr>
                  <a:t>，再向两支试管中</a:t>
                </a:r>
                <a:r>
                  <a:rPr lang="zh-CN" altLang="zh-CN" sz="2000" b="1" kern="100">
                    <a:solidFill>
                      <a:srgbClr val="0033CC"/>
                    </a:solidFill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</a:rPr>
                  <a:t>同时</a:t>
                </a:r>
                <a:r>
                  <a:rPr lang="zh-CN" altLang="zh-CN" sz="2000" b="1" kern="100"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</a:rPr>
                  <a:t>加入</a:t>
                </a:r>
                <a:r>
                  <a:rPr lang="zh-CN" altLang="zh-CN" sz="2000" b="1" kern="100">
                    <a:solidFill>
                      <a:srgbClr val="0033CC"/>
                    </a:solidFill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</a:rPr>
                  <a:t>等量的</a:t>
                </a:r>
                <a:r>
                  <a:rPr lang="en-US" altLang="zh-CN" sz="2000" b="1" kern="100">
                    <a:solidFill>
                      <a:srgbClr val="0033CC"/>
                    </a:solidFill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</a:rPr>
                  <a:t>Cr(Ⅵ)</a:t>
                </a:r>
                <a:r>
                  <a:rPr lang="zh-CN" altLang="zh-CN" sz="2000" b="1" kern="100">
                    <a:solidFill>
                      <a:srgbClr val="0033CC"/>
                    </a:solidFill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</a:rPr>
                  <a:t>溶液</a:t>
                </a:r>
                <a:r>
                  <a:rPr lang="zh-CN" altLang="zh-CN" sz="2000" b="1" kern="100"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</a:rPr>
                  <a:t>，</a:t>
                </a:r>
                <a:r>
                  <a:rPr lang="zh-CN" altLang="zh-CN" sz="2000" b="1" kern="100">
                    <a:solidFill>
                      <a:srgbClr val="0033CC"/>
                    </a:solidFill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</a:rPr>
                  <a:t>比较</a:t>
                </a:r>
                <a:r>
                  <a:rPr lang="zh-CN" altLang="zh-CN" sz="2000" b="1" kern="100"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</a:rPr>
                  <a:t>两种试管中</a:t>
                </a:r>
                <a:r>
                  <a:rPr lang="en-US" altLang="zh-CN" sz="2000" b="1" kern="100"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</a:rPr>
                  <a:t>Cr(Ⅵ)</a:t>
                </a:r>
                <a:r>
                  <a:rPr lang="zh-CN" altLang="zh-CN" sz="2000" b="1" kern="100"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</a:rPr>
                  <a:t>被还原的速率。</a:t>
                </a:r>
                <a:endParaRPr lang="zh-CN" altLang="zh-CN" sz="2000" b="1" kern="100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endParaRPr>
              </a:p>
            </p:txBody>
          </p:sp>
          <p:sp>
            <p:nvSpPr>
              <p:cNvPr id="4" name="文本占位符 6"/>
              <p:cNvSpPr txBox="1"/>
              <p:nvPr/>
            </p:nvSpPr>
            <p:spPr>
              <a:xfrm>
                <a:off x="1305" y="143"/>
                <a:ext cx="8131" cy="1077"/>
              </a:xfrm>
              <a:prstGeom prst="rect">
                <a:avLst/>
              </a:prstGeom>
            </p:spPr>
            <p:txBody>
              <a:bodyPr wrap="square" lIns="76800" tIns="38400" rIns="76800" bIns="38400">
                <a:noAutofit/>
              </a:bodyPr>
              <a:lstStyle>
                <a:defPPr>
                  <a:defRPr lang="zh-CN"/>
                </a:defPPr>
                <a:lvl1pPr marL="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60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835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9435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9035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927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887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847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8705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altLang="zh-CN" sz="2800" b="1">
                    <a:solidFill>
                      <a:srgbClr val="FF0000"/>
                    </a:solidFill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  <a:sym typeface="+mn-lt"/>
                  </a:rPr>
                  <a:t>2021</a:t>
                </a:r>
                <a:r>
                  <a:rPr lang="zh-CN" altLang="en-US" sz="2800" b="1">
                    <a:solidFill>
                      <a:srgbClr val="FF0000"/>
                    </a:solidFill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  <a:sym typeface="+mn-lt"/>
                  </a:rPr>
                  <a:t>适应性考试（一）第</a:t>
                </a:r>
                <a:r>
                  <a:rPr lang="en-US" altLang="zh-CN" sz="2800" b="1">
                    <a:solidFill>
                      <a:srgbClr val="FF0000"/>
                    </a:solidFill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  <a:sym typeface="+mn-lt"/>
                  </a:rPr>
                  <a:t>17</a:t>
                </a:r>
                <a:r>
                  <a:rPr lang="zh-CN" altLang="en-US" sz="2800" b="1">
                    <a:solidFill>
                      <a:srgbClr val="FF0000"/>
                    </a:solidFill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  <a:sym typeface="+mn-lt"/>
                  </a:rPr>
                  <a:t>题</a:t>
                </a:r>
                <a:endParaRPr lang="zh-CN" altLang="en-US" sz="2800" b="1">
                  <a:solidFill>
                    <a:srgbClr val="FF0000"/>
                  </a:solidFill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  <a:sym typeface="+mn-lt"/>
                </a:endParaRPr>
              </a:p>
            </p:txBody>
          </p:sp>
        </p:grp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25" y="2438"/>
              <a:ext cx="7487" cy="5925"/>
            </a:xfrm>
            <a:prstGeom prst="rect">
              <a:avLst/>
            </a:prstGeom>
          </p:spPr>
        </p:pic>
        <p:sp>
          <p:nvSpPr>
            <p:cNvPr id="5" name="文本占位符 6"/>
            <p:cNvSpPr txBox="1"/>
            <p:nvPr/>
          </p:nvSpPr>
          <p:spPr>
            <a:xfrm>
              <a:off x="12825" y="450"/>
              <a:ext cx="5140" cy="1077"/>
            </a:xfrm>
            <a:prstGeom prst="rect">
              <a:avLst/>
            </a:prstGeom>
          </p:spPr>
          <p:txBody>
            <a:bodyPr wrap="square" lIns="76800" tIns="38400" rIns="76800" bIns="38400">
              <a:noAutofit/>
            </a:bodyPr>
            <a:lstStyle>
              <a:defPPr>
                <a:defRPr lang="zh-CN"/>
              </a:defPPr>
              <a:lvl1pPr marL="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835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9435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9035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927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887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847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8705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zh-CN" sz="2800" b="1">
                  <a:solidFill>
                    <a:srgbClr val="FF0000"/>
                  </a:solidFill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  <a:sym typeface="+mn-lt"/>
                </a:rPr>
                <a:t>人教版选择性必修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  <a:sym typeface="+mn-lt"/>
                </a:rPr>
                <a:t>3</a:t>
              </a:r>
              <a:endPara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lt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>
            <a:off x="407764" y="1857631"/>
            <a:ext cx="3793533" cy="531340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四基（知识、概理、技能、思法）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矩形: 圆角 4"/>
          <p:cNvSpPr/>
          <p:nvPr/>
        </p:nvSpPr>
        <p:spPr>
          <a:xfrm>
            <a:off x="432482" y="2561967"/>
            <a:ext cx="3793532" cy="531340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起点低、坡度缓、难度散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矩形: 圆角 5"/>
          <p:cNvSpPr/>
          <p:nvPr/>
        </p:nvSpPr>
        <p:spPr>
          <a:xfrm>
            <a:off x="432485" y="3266303"/>
            <a:ext cx="3793529" cy="531340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信息：多角度、多维度、多层次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矩形: 圆角 6"/>
          <p:cNvSpPr/>
          <p:nvPr/>
        </p:nvSpPr>
        <p:spPr>
          <a:xfrm>
            <a:off x="407764" y="3970639"/>
            <a:ext cx="3818250" cy="531340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注重思维能力的考查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432486" y="4674975"/>
            <a:ext cx="3793528" cy="531340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打破学科壁垒，展现跨学科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9" name="矩形: 圆角 8"/>
          <p:cNvSpPr/>
          <p:nvPr/>
        </p:nvSpPr>
        <p:spPr>
          <a:xfrm>
            <a:off x="7710613" y="1824682"/>
            <a:ext cx="3719383" cy="531340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稳中求新，稳中求变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" name="矩形: 圆角 9"/>
          <p:cNvSpPr/>
          <p:nvPr/>
        </p:nvSpPr>
        <p:spPr>
          <a:xfrm>
            <a:off x="7710614" y="2561967"/>
            <a:ext cx="3719384" cy="531340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全面考察，突出主干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" name="矩形: 圆角 10"/>
          <p:cNvSpPr/>
          <p:nvPr/>
        </p:nvSpPr>
        <p:spPr>
          <a:xfrm>
            <a:off x="7710614" y="3266303"/>
            <a:ext cx="3719384" cy="498391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关联课标、适度延展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2" name="矩形: 圆角 11"/>
          <p:cNvSpPr/>
          <p:nvPr/>
        </p:nvSpPr>
        <p:spPr>
          <a:xfrm>
            <a:off x="7710614" y="3970639"/>
            <a:ext cx="3719384" cy="531340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注重模块融合，能力立意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3" name="矩形: 圆角 12"/>
          <p:cNvSpPr/>
          <p:nvPr/>
        </p:nvSpPr>
        <p:spPr>
          <a:xfrm>
            <a:off x="7710616" y="4674975"/>
            <a:ext cx="3719384" cy="531340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突出情境应用、彰显顶层设计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4" name="矩形: 圆角 13"/>
          <p:cNvSpPr/>
          <p:nvPr/>
        </p:nvSpPr>
        <p:spPr>
          <a:xfrm>
            <a:off x="5103341" y="3182894"/>
            <a:ext cx="1729946" cy="698157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稳定创新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16" name="连接符: 曲线 15"/>
          <p:cNvCxnSpPr>
            <a:stCxn id="14" idx="0"/>
            <a:endCxn id="4" idx="3"/>
          </p:cNvCxnSpPr>
          <p:nvPr/>
        </p:nvCxnSpPr>
        <p:spPr>
          <a:xfrm rot="16200000" flipV="1">
            <a:off x="4555010" y="1769589"/>
            <a:ext cx="1059593" cy="1767017"/>
          </a:xfrm>
          <a:prstGeom prst="curvedConnector2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连接符: 曲线 16"/>
          <p:cNvCxnSpPr>
            <a:stCxn id="14" idx="0"/>
            <a:endCxn id="5" idx="3"/>
          </p:cNvCxnSpPr>
          <p:nvPr/>
        </p:nvCxnSpPr>
        <p:spPr>
          <a:xfrm rot="16200000" flipV="1">
            <a:off x="4919536" y="2134116"/>
            <a:ext cx="355257" cy="1742300"/>
          </a:xfrm>
          <a:prstGeom prst="curvedConnector2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连接符: 曲线 19"/>
          <p:cNvCxnSpPr>
            <a:stCxn id="14" idx="2"/>
            <a:endCxn id="7" idx="3"/>
          </p:cNvCxnSpPr>
          <p:nvPr/>
        </p:nvCxnSpPr>
        <p:spPr>
          <a:xfrm rot="5400000">
            <a:off x="4919535" y="3187530"/>
            <a:ext cx="355258" cy="1742300"/>
          </a:xfrm>
          <a:prstGeom prst="curvedConnector2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连接符: 曲线 33"/>
          <p:cNvCxnSpPr>
            <a:stCxn id="14" idx="2"/>
            <a:endCxn id="8" idx="3"/>
          </p:cNvCxnSpPr>
          <p:nvPr/>
        </p:nvCxnSpPr>
        <p:spPr>
          <a:xfrm rot="5400000">
            <a:off x="4567367" y="3539698"/>
            <a:ext cx="1059594" cy="1742300"/>
          </a:xfrm>
          <a:prstGeom prst="curvedConnector2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连接符: 曲线 38"/>
          <p:cNvCxnSpPr>
            <a:stCxn id="14" idx="0"/>
            <a:endCxn id="9" idx="1"/>
          </p:cNvCxnSpPr>
          <p:nvPr/>
        </p:nvCxnSpPr>
        <p:spPr>
          <a:xfrm rot="5400000" flipH="1" flipV="1">
            <a:off x="6293192" y="1765474"/>
            <a:ext cx="1092542" cy="1742299"/>
          </a:xfrm>
          <a:prstGeom prst="curvedConnector2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连接符: 曲线 41"/>
          <p:cNvCxnSpPr>
            <a:stCxn id="14" idx="0"/>
            <a:endCxn id="10" idx="1"/>
          </p:cNvCxnSpPr>
          <p:nvPr/>
        </p:nvCxnSpPr>
        <p:spPr>
          <a:xfrm rot="5400000" flipH="1" flipV="1">
            <a:off x="6661836" y="2134116"/>
            <a:ext cx="355257" cy="1742300"/>
          </a:xfrm>
          <a:prstGeom prst="curvedConnector2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连接符: 曲线 47"/>
          <p:cNvCxnSpPr>
            <a:stCxn id="14" idx="2"/>
            <a:endCxn id="12" idx="1"/>
          </p:cNvCxnSpPr>
          <p:nvPr/>
        </p:nvCxnSpPr>
        <p:spPr>
          <a:xfrm rot="16200000" flipH="1">
            <a:off x="6661835" y="3187530"/>
            <a:ext cx="355258" cy="1742300"/>
          </a:xfrm>
          <a:prstGeom prst="curvedConnector2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连接符: 曲线 50"/>
          <p:cNvCxnSpPr>
            <a:stCxn id="14" idx="2"/>
            <a:endCxn id="13" idx="1"/>
          </p:cNvCxnSpPr>
          <p:nvPr/>
        </p:nvCxnSpPr>
        <p:spPr>
          <a:xfrm rot="16200000" flipH="1">
            <a:off x="6309668" y="3539697"/>
            <a:ext cx="1059594" cy="1742302"/>
          </a:xfrm>
          <a:prstGeom prst="curvedConnector2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直接箭头连接符 54"/>
          <p:cNvCxnSpPr>
            <a:stCxn id="14" idx="1"/>
            <a:endCxn id="6" idx="3"/>
          </p:cNvCxnSpPr>
          <p:nvPr/>
        </p:nvCxnSpPr>
        <p:spPr>
          <a:xfrm flipH="1">
            <a:off x="4226014" y="3531973"/>
            <a:ext cx="877327" cy="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直接箭头连接符 65"/>
          <p:cNvCxnSpPr>
            <a:stCxn id="14" idx="3"/>
            <a:endCxn id="11" idx="1"/>
          </p:cNvCxnSpPr>
          <p:nvPr/>
        </p:nvCxnSpPr>
        <p:spPr>
          <a:xfrm flipV="1">
            <a:off x="6833287" y="3515499"/>
            <a:ext cx="877327" cy="16474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1"/>
          <p:cNvSpPr>
            <a:spLocks noGrp="1"/>
          </p:cNvSpPr>
          <p:nvPr/>
        </p:nvSpPr>
        <p:spPr>
          <a:xfrm>
            <a:off x="2974340" y="2734310"/>
            <a:ext cx="6464935" cy="1085215"/>
          </a:xfrm>
          <a:prstGeom prst="rect">
            <a:avLst/>
          </a:prstGeom>
          <a:noFill/>
        </p:spPr>
        <p:txBody>
          <a:bodyPr vert="horz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一、稳中求新、稳中求变</a:t>
            </a:r>
            <a:endParaRPr lang="zh-CN" altLang="en-US" sz="40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7"/>
          <p:cNvSpPr/>
          <p:nvPr/>
        </p:nvSpPr>
        <p:spPr>
          <a:xfrm>
            <a:off x="1691632" y="739303"/>
            <a:ext cx="766118" cy="34569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latin typeface="黑体" panose="02010609060101010101" charset="-122"/>
                <a:ea typeface="黑体" panose="02010609060101010101" charset="-122"/>
              </a:rPr>
              <a:t>第</a:t>
            </a:r>
            <a:r>
              <a:rPr lang="en-US" altLang="zh-CN" sz="1400" dirty="0">
                <a:latin typeface="黑体" panose="02010609060101010101" charset="-122"/>
                <a:ea typeface="黑体" panose="02010609060101010101" charset="-122"/>
              </a:rPr>
              <a:t>1</a:t>
            </a:r>
            <a:r>
              <a:rPr lang="zh-CN" altLang="en-US" sz="1400" dirty="0">
                <a:latin typeface="黑体" panose="02010609060101010101" charset="-122"/>
                <a:ea typeface="黑体" panose="02010609060101010101" charset="-122"/>
              </a:rPr>
              <a:t>题</a:t>
            </a:r>
            <a:endParaRPr lang="zh-CN" altLang="en-US" sz="14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9" name="矩形: 圆角 8"/>
          <p:cNvSpPr/>
          <p:nvPr/>
        </p:nvSpPr>
        <p:spPr>
          <a:xfrm>
            <a:off x="1691632" y="1197331"/>
            <a:ext cx="766117" cy="34569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latin typeface="黑体" panose="02010609060101010101" charset="-122"/>
                <a:ea typeface="黑体" panose="02010609060101010101" charset="-122"/>
              </a:rPr>
              <a:t>第</a:t>
            </a:r>
            <a:r>
              <a:rPr lang="en-US" altLang="zh-CN" sz="1400" dirty="0">
                <a:latin typeface="黑体" panose="02010609060101010101" charset="-122"/>
                <a:ea typeface="黑体" panose="02010609060101010101" charset="-122"/>
              </a:rPr>
              <a:t>2</a:t>
            </a:r>
            <a:r>
              <a:rPr lang="zh-CN" altLang="en-US" sz="1400" dirty="0">
                <a:latin typeface="黑体" panose="02010609060101010101" charset="-122"/>
                <a:ea typeface="黑体" panose="02010609060101010101" charset="-122"/>
              </a:rPr>
              <a:t>题</a:t>
            </a:r>
            <a:endParaRPr lang="zh-CN" altLang="en-US" sz="14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" name="矩形: 圆角 9"/>
          <p:cNvSpPr/>
          <p:nvPr/>
        </p:nvSpPr>
        <p:spPr>
          <a:xfrm>
            <a:off x="1691632" y="1654849"/>
            <a:ext cx="766118" cy="34569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latin typeface="黑体" panose="02010609060101010101" charset="-122"/>
                <a:ea typeface="黑体" panose="02010609060101010101" charset="-122"/>
              </a:rPr>
              <a:t>第</a:t>
            </a:r>
            <a:r>
              <a:rPr lang="en-US" altLang="zh-CN" sz="1400" dirty="0">
                <a:latin typeface="黑体" panose="02010609060101010101" charset="-122"/>
                <a:ea typeface="黑体" panose="02010609060101010101" charset="-122"/>
              </a:rPr>
              <a:t>3</a:t>
            </a:r>
            <a:r>
              <a:rPr lang="zh-CN" altLang="en-US" sz="1400" dirty="0">
                <a:latin typeface="黑体" panose="02010609060101010101" charset="-122"/>
                <a:ea typeface="黑体" panose="02010609060101010101" charset="-122"/>
              </a:rPr>
              <a:t>题</a:t>
            </a:r>
            <a:endParaRPr lang="zh-CN" altLang="en-US" sz="14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" name="矩形: 圆角 10"/>
          <p:cNvSpPr/>
          <p:nvPr/>
        </p:nvSpPr>
        <p:spPr>
          <a:xfrm>
            <a:off x="1691632" y="2109998"/>
            <a:ext cx="766118" cy="34569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latin typeface="黑体" panose="02010609060101010101" charset="-122"/>
                <a:ea typeface="黑体" panose="02010609060101010101" charset="-122"/>
              </a:rPr>
              <a:t>第</a:t>
            </a:r>
            <a:r>
              <a:rPr lang="en-US" altLang="zh-CN" sz="1400" dirty="0">
                <a:latin typeface="黑体" panose="02010609060101010101" charset="-122"/>
                <a:ea typeface="黑体" panose="02010609060101010101" charset="-122"/>
              </a:rPr>
              <a:t>4</a:t>
            </a:r>
            <a:r>
              <a:rPr lang="zh-CN" altLang="en-US" sz="1400" dirty="0">
                <a:latin typeface="黑体" panose="02010609060101010101" charset="-122"/>
                <a:ea typeface="黑体" panose="02010609060101010101" charset="-122"/>
              </a:rPr>
              <a:t>题</a:t>
            </a:r>
            <a:endParaRPr lang="zh-CN" altLang="en-US" sz="14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2" name="矩形: 圆角 11"/>
          <p:cNvSpPr/>
          <p:nvPr/>
        </p:nvSpPr>
        <p:spPr>
          <a:xfrm>
            <a:off x="1691631" y="3488473"/>
            <a:ext cx="766118" cy="34569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latin typeface="黑体" panose="02010609060101010101" charset="-122"/>
                <a:ea typeface="黑体" panose="02010609060101010101" charset="-122"/>
              </a:rPr>
              <a:t>第</a:t>
            </a:r>
            <a:r>
              <a:rPr lang="en-US" altLang="zh-CN" sz="1400" dirty="0">
                <a:latin typeface="黑体" panose="02010609060101010101" charset="-122"/>
                <a:ea typeface="黑体" panose="02010609060101010101" charset="-122"/>
              </a:rPr>
              <a:t>7</a:t>
            </a:r>
            <a:r>
              <a:rPr lang="zh-CN" altLang="en-US" sz="1400" dirty="0">
                <a:latin typeface="黑体" panose="02010609060101010101" charset="-122"/>
                <a:ea typeface="黑体" panose="02010609060101010101" charset="-122"/>
              </a:rPr>
              <a:t>题</a:t>
            </a:r>
            <a:endParaRPr lang="zh-CN" altLang="en-US" sz="14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3" name="矩形: 圆角 12"/>
          <p:cNvSpPr/>
          <p:nvPr/>
        </p:nvSpPr>
        <p:spPr>
          <a:xfrm>
            <a:off x="1691631" y="3049850"/>
            <a:ext cx="766118" cy="34569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latin typeface="黑体" panose="02010609060101010101" charset="-122"/>
                <a:ea typeface="黑体" panose="02010609060101010101" charset="-122"/>
              </a:rPr>
              <a:t>第</a:t>
            </a:r>
            <a:r>
              <a:rPr lang="en-US" altLang="zh-CN" sz="1400" dirty="0">
                <a:latin typeface="黑体" panose="02010609060101010101" charset="-122"/>
                <a:ea typeface="黑体" panose="02010609060101010101" charset="-122"/>
              </a:rPr>
              <a:t>6</a:t>
            </a:r>
            <a:r>
              <a:rPr lang="zh-CN" altLang="en-US" sz="1400" dirty="0">
                <a:latin typeface="黑体" panose="02010609060101010101" charset="-122"/>
                <a:ea typeface="黑体" panose="02010609060101010101" charset="-122"/>
              </a:rPr>
              <a:t>题</a:t>
            </a:r>
            <a:endParaRPr lang="zh-CN" altLang="en-US" sz="14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4" name="矩形: 圆角 13"/>
          <p:cNvSpPr/>
          <p:nvPr/>
        </p:nvSpPr>
        <p:spPr>
          <a:xfrm>
            <a:off x="1691631" y="2565191"/>
            <a:ext cx="766118" cy="38201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latin typeface="黑体" panose="02010609060101010101" charset="-122"/>
                <a:ea typeface="黑体" panose="02010609060101010101" charset="-122"/>
              </a:rPr>
              <a:t>第</a:t>
            </a:r>
            <a:r>
              <a:rPr lang="en-US" altLang="zh-CN" sz="1400" dirty="0">
                <a:latin typeface="黑体" panose="02010609060101010101" charset="-122"/>
                <a:ea typeface="黑体" panose="02010609060101010101" charset="-122"/>
              </a:rPr>
              <a:t>5</a:t>
            </a:r>
            <a:r>
              <a:rPr lang="zh-CN" altLang="en-US" sz="1400" dirty="0">
                <a:latin typeface="黑体" panose="02010609060101010101" charset="-122"/>
                <a:ea typeface="黑体" panose="02010609060101010101" charset="-122"/>
              </a:rPr>
              <a:t>题</a:t>
            </a:r>
            <a:endParaRPr lang="zh-CN" altLang="en-US" sz="14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5" name="矩形: 圆角 14"/>
          <p:cNvSpPr/>
          <p:nvPr/>
        </p:nvSpPr>
        <p:spPr>
          <a:xfrm>
            <a:off x="1691631" y="3960498"/>
            <a:ext cx="766118" cy="34569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latin typeface="黑体" panose="02010609060101010101" charset="-122"/>
                <a:ea typeface="黑体" panose="02010609060101010101" charset="-122"/>
              </a:rPr>
              <a:t>第</a:t>
            </a:r>
            <a:r>
              <a:rPr lang="en-US" altLang="zh-CN" sz="1400" dirty="0">
                <a:latin typeface="黑体" panose="02010609060101010101" charset="-122"/>
                <a:ea typeface="黑体" panose="02010609060101010101" charset="-122"/>
              </a:rPr>
              <a:t>8</a:t>
            </a:r>
            <a:r>
              <a:rPr lang="zh-CN" altLang="en-US" sz="1400" dirty="0">
                <a:latin typeface="黑体" panose="02010609060101010101" charset="-122"/>
                <a:ea typeface="黑体" panose="02010609060101010101" charset="-122"/>
              </a:rPr>
              <a:t>题</a:t>
            </a:r>
            <a:endParaRPr lang="zh-CN" altLang="en-US" sz="14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6" name="矩形: 圆角 15"/>
          <p:cNvSpPr/>
          <p:nvPr/>
        </p:nvSpPr>
        <p:spPr>
          <a:xfrm>
            <a:off x="1691631" y="4417897"/>
            <a:ext cx="766118" cy="28895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latin typeface="黑体" panose="02010609060101010101" charset="-122"/>
                <a:ea typeface="黑体" panose="02010609060101010101" charset="-122"/>
              </a:rPr>
              <a:t>第</a:t>
            </a:r>
            <a:r>
              <a:rPr lang="en-US" altLang="zh-CN" sz="1400" dirty="0">
                <a:latin typeface="黑体" panose="02010609060101010101" charset="-122"/>
                <a:ea typeface="黑体" panose="02010609060101010101" charset="-122"/>
              </a:rPr>
              <a:t>9</a:t>
            </a:r>
            <a:r>
              <a:rPr lang="zh-CN" altLang="en-US" sz="1400" dirty="0">
                <a:latin typeface="黑体" panose="02010609060101010101" charset="-122"/>
                <a:ea typeface="黑体" panose="02010609060101010101" charset="-122"/>
              </a:rPr>
              <a:t>题</a:t>
            </a:r>
            <a:endParaRPr lang="zh-CN" altLang="en-US" sz="14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7" name="矩形: 圆角 16"/>
          <p:cNvSpPr/>
          <p:nvPr/>
        </p:nvSpPr>
        <p:spPr>
          <a:xfrm>
            <a:off x="1691632" y="4879559"/>
            <a:ext cx="766118" cy="34569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latin typeface="黑体" panose="02010609060101010101" charset="-122"/>
                <a:ea typeface="黑体" panose="02010609060101010101" charset="-122"/>
              </a:rPr>
              <a:t>第</a:t>
            </a:r>
            <a:r>
              <a:rPr lang="en-US" altLang="zh-CN" sz="1400" dirty="0">
                <a:latin typeface="黑体" panose="02010609060101010101" charset="-122"/>
                <a:ea typeface="黑体" panose="02010609060101010101" charset="-122"/>
              </a:rPr>
              <a:t>10</a:t>
            </a:r>
            <a:r>
              <a:rPr lang="zh-CN" altLang="en-US" sz="1400" dirty="0">
                <a:latin typeface="黑体" panose="02010609060101010101" charset="-122"/>
                <a:ea typeface="黑体" panose="02010609060101010101" charset="-122"/>
              </a:rPr>
              <a:t>题</a:t>
            </a:r>
            <a:endParaRPr lang="zh-CN" altLang="en-US" sz="14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8" name="矩形: 圆角 17"/>
          <p:cNvSpPr/>
          <p:nvPr/>
        </p:nvSpPr>
        <p:spPr>
          <a:xfrm>
            <a:off x="1691632" y="5335574"/>
            <a:ext cx="766118" cy="34569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latin typeface="黑体" panose="02010609060101010101" charset="-122"/>
                <a:ea typeface="黑体" panose="02010609060101010101" charset="-122"/>
              </a:rPr>
              <a:t>第</a:t>
            </a:r>
            <a:r>
              <a:rPr lang="en-US" altLang="zh-CN" sz="1400" dirty="0">
                <a:latin typeface="黑体" panose="02010609060101010101" charset="-122"/>
                <a:ea typeface="黑体" panose="02010609060101010101" charset="-122"/>
              </a:rPr>
              <a:t>11</a:t>
            </a:r>
            <a:r>
              <a:rPr lang="zh-CN" altLang="en-US" sz="1400" dirty="0">
                <a:latin typeface="黑体" panose="02010609060101010101" charset="-122"/>
                <a:ea typeface="黑体" panose="02010609060101010101" charset="-122"/>
              </a:rPr>
              <a:t>题</a:t>
            </a:r>
            <a:endParaRPr lang="zh-CN" altLang="en-US" sz="14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9" name="矩形: 圆角 18"/>
          <p:cNvSpPr/>
          <p:nvPr/>
        </p:nvSpPr>
        <p:spPr>
          <a:xfrm>
            <a:off x="1691632" y="5791590"/>
            <a:ext cx="766118" cy="34569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latin typeface="黑体" panose="02010609060101010101" charset="-122"/>
                <a:ea typeface="黑体" panose="02010609060101010101" charset="-122"/>
              </a:rPr>
              <a:t>第</a:t>
            </a:r>
            <a:r>
              <a:rPr lang="en-US" altLang="zh-CN" sz="1400" dirty="0">
                <a:latin typeface="黑体" panose="02010609060101010101" charset="-122"/>
                <a:ea typeface="黑体" panose="02010609060101010101" charset="-122"/>
              </a:rPr>
              <a:t>12</a:t>
            </a:r>
            <a:r>
              <a:rPr lang="zh-CN" altLang="en-US" sz="1400" dirty="0">
                <a:latin typeface="黑体" panose="02010609060101010101" charset="-122"/>
                <a:ea typeface="黑体" panose="02010609060101010101" charset="-122"/>
              </a:rPr>
              <a:t>题</a:t>
            </a:r>
            <a:endParaRPr lang="zh-CN" altLang="en-US" sz="14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0" name="矩形: 圆角 19"/>
          <p:cNvSpPr/>
          <p:nvPr/>
        </p:nvSpPr>
        <p:spPr>
          <a:xfrm>
            <a:off x="1691632" y="6247607"/>
            <a:ext cx="766118" cy="34569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latin typeface="黑体" panose="02010609060101010101" charset="-122"/>
                <a:ea typeface="黑体" panose="02010609060101010101" charset="-122"/>
              </a:rPr>
              <a:t>第</a:t>
            </a:r>
            <a:r>
              <a:rPr lang="en-US" altLang="zh-CN" sz="1400" dirty="0">
                <a:latin typeface="黑体" panose="02010609060101010101" charset="-122"/>
                <a:ea typeface="黑体" panose="02010609060101010101" charset="-122"/>
              </a:rPr>
              <a:t>13</a:t>
            </a:r>
            <a:r>
              <a:rPr lang="zh-CN" altLang="en-US" sz="1400" dirty="0">
                <a:latin typeface="黑体" panose="02010609060101010101" charset="-122"/>
                <a:ea typeface="黑体" panose="02010609060101010101" charset="-122"/>
              </a:rPr>
              <a:t>题</a:t>
            </a:r>
            <a:endParaRPr lang="zh-CN" altLang="en-US" sz="14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2" name="矩形: 圆角 21"/>
          <p:cNvSpPr/>
          <p:nvPr/>
        </p:nvSpPr>
        <p:spPr>
          <a:xfrm>
            <a:off x="3098459" y="111211"/>
            <a:ext cx="1680519" cy="59262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黑体" panose="02010609060101010101" charset="-122"/>
                <a:ea typeface="黑体" panose="02010609060101010101" charset="-122"/>
              </a:rPr>
              <a:t>2023</a:t>
            </a:r>
            <a:r>
              <a:rPr lang="zh-CN" altLang="en-US" dirty="0">
                <a:latin typeface="黑体" panose="02010609060101010101" charset="-122"/>
                <a:ea typeface="黑体" panose="02010609060101010101" charset="-122"/>
              </a:rPr>
              <a:t>江苏</a:t>
            </a:r>
            <a:endParaRPr lang="zh-CN" altLang="en-US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3" name="矩形: 圆角 22"/>
          <p:cNvSpPr/>
          <p:nvPr/>
        </p:nvSpPr>
        <p:spPr>
          <a:xfrm>
            <a:off x="5762369" y="123568"/>
            <a:ext cx="1680519" cy="59262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黑体" panose="02010609060101010101" charset="-122"/>
                <a:ea typeface="黑体" panose="02010609060101010101" charset="-122"/>
              </a:rPr>
              <a:t>2024</a:t>
            </a:r>
            <a:r>
              <a:rPr lang="zh-CN" altLang="en-US" dirty="0">
                <a:latin typeface="黑体" panose="02010609060101010101" charset="-122"/>
                <a:ea typeface="黑体" panose="02010609060101010101" charset="-122"/>
              </a:rPr>
              <a:t>江苏</a:t>
            </a:r>
            <a:endParaRPr lang="zh-CN" altLang="en-US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4" name="矩形: 圆角 23"/>
          <p:cNvSpPr/>
          <p:nvPr/>
        </p:nvSpPr>
        <p:spPr>
          <a:xfrm>
            <a:off x="8426279" y="123568"/>
            <a:ext cx="1680519" cy="59262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黑体" panose="02010609060101010101" charset="-122"/>
                <a:ea typeface="黑体" panose="02010609060101010101" charset="-122"/>
              </a:rPr>
              <a:t>2025</a:t>
            </a:r>
            <a:r>
              <a:rPr lang="zh-CN" altLang="en-US" dirty="0">
                <a:latin typeface="黑体" panose="02010609060101010101" charset="-122"/>
                <a:ea typeface="黑体" panose="02010609060101010101" charset="-122"/>
              </a:rPr>
              <a:t>江苏</a:t>
            </a:r>
            <a:endParaRPr lang="zh-CN" altLang="en-US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5" name="矩形: 圆角 24"/>
          <p:cNvSpPr/>
          <p:nvPr/>
        </p:nvSpPr>
        <p:spPr>
          <a:xfrm>
            <a:off x="2906929" y="754334"/>
            <a:ext cx="2063578" cy="34569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黑体" panose="02010609060101010101" charset="-122"/>
                <a:ea typeface="黑体" panose="02010609060101010101" charset="-122"/>
              </a:rPr>
              <a:t>化学与社会</a:t>
            </a:r>
            <a:endParaRPr lang="zh-CN" altLang="en-US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6" name="矩形: 圆角 25"/>
          <p:cNvSpPr/>
          <p:nvPr/>
        </p:nvSpPr>
        <p:spPr>
          <a:xfrm>
            <a:off x="5570839" y="765740"/>
            <a:ext cx="2063578" cy="34569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黑体" panose="02010609060101010101" charset="-122"/>
                <a:ea typeface="黑体" panose="02010609060101010101" charset="-122"/>
              </a:rPr>
              <a:t>化学元素</a:t>
            </a:r>
            <a:endParaRPr lang="zh-CN" altLang="en-US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7" name="矩形: 圆角 26"/>
          <p:cNvSpPr/>
          <p:nvPr/>
        </p:nvSpPr>
        <p:spPr>
          <a:xfrm>
            <a:off x="8234749" y="765740"/>
            <a:ext cx="2063578" cy="34569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黑体" panose="02010609060101010101" charset="-122"/>
                <a:ea typeface="黑体" panose="02010609060101010101" charset="-122"/>
              </a:rPr>
              <a:t>化学工业</a:t>
            </a:r>
            <a:endParaRPr lang="zh-CN" altLang="en-US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8" name="矩形: 圆角 27"/>
          <p:cNvSpPr/>
          <p:nvPr/>
        </p:nvSpPr>
        <p:spPr>
          <a:xfrm>
            <a:off x="2906929" y="1212107"/>
            <a:ext cx="2063578" cy="34569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黑体" panose="02010609060101010101" charset="-122"/>
                <a:ea typeface="黑体" panose="02010609060101010101" charset="-122"/>
              </a:rPr>
              <a:t>化学用语</a:t>
            </a:r>
            <a:endParaRPr lang="zh-CN" altLang="en-US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9" name="矩形: 圆角 28"/>
          <p:cNvSpPr/>
          <p:nvPr/>
        </p:nvSpPr>
        <p:spPr>
          <a:xfrm>
            <a:off x="5570839" y="1222562"/>
            <a:ext cx="2063578" cy="34569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黑体" panose="02010609060101010101" charset="-122"/>
                <a:ea typeface="黑体" panose="02010609060101010101" charset="-122"/>
              </a:rPr>
              <a:t>化学用语</a:t>
            </a:r>
            <a:endParaRPr lang="zh-CN" altLang="en-US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0" name="矩形: 圆角 29"/>
          <p:cNvSpPr/>
          <p:nvPr/>
        </p:nvSpPr>
        <p:spPr>
          <a:xfrm>
            <a:off x="8234749" y="1222562"/>
            <a:ext cx="2063578" cy="34569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黑体" panose="02010609060101010101" charset="-122"/>
                <a:ea typeface="黑体" panose="02010609060101010101" charset="-122"/>
              </a:rPr>
              <a:t>化学用语</a:t>
            </a:r>
            <a:endParaRPr lang="zh-CN" altLang="en-US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1" name="矩形: 圆角 30"/>
          <p:cNvSpPr/>
          <p:nvPr/>
        </p:nvSpPr>
        <p:spPr>
          <a:xfrm>
            <a:off x="2906929" y="1669880"/>
            <a:ext cx="2063578" cy="34569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黑体" panose="02010609060101010101" charset="-122"/>
                <a:ea typeface="黑体" panose="02010609060101010101" charset="-122"/>
              </a:rPr>
              <a:t>化学实验装置</a:t>
            </a:r>
            <a:endParaRPr lang="zh-CN" altLang="en-US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2" name="矩形: 圆角 31"/>
          <p:cNvSpPr/>
          <p:nvPr/>
        </p:nvSpPr>
        <p:spPr>
          <a:xfrm>
            <a:off x="5570839" y="1679384"/>
            <a:ext cx="2063578" cy="34569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黑体" panose="02010609060101010101" charset="-122"/>
                <a:ea typeface="黑体" panose="02010609060101010101" charset="-122"/>
              </a:rPr>
              <a:t>化学实验装置</a:t>
            </a:r>
            <a:endParaRPr lang="zh-CN" altLang="en-US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3" name="矩形: 圆角 32"/>
          <p:cNvSpPr/>
          <p:nvPr/>
        </p:nvSpPr>
        <p:spPr>
          <a:xfrm>
            <a:off x="8234749" y="1679384"/>
            <a:ext cx="2063578" cy="34569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黑体" panose="02010609060101010101" charset="-122"/>
                <a:ea typeface="黑体" panose="02010609060101010101" charset="-122"/>
              </a:rPr>
              <a:t>化学实验装置</a:t>
            </a:r>
            <a:endParaRPr lang="zh-CN" altLang="en-US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4" name="矩形: 圆角 33"/>
          <p:cNvSpPr/>
          <p:nvPr/>
        </p:nvSpPr>
        <p:spPr>
          <a:xfrm>
            <a:off x="2906929" y="2127653"/>
            <a:ext cx="2063578" cy="34569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黑体" panose="02010609060101010101" charset="-122"/>
                <a:ea typeface="黑体" panose="02010609060101010101" charset="-122"/>
              </a:rPr>
              <a:t>结构性质比较</a:t>
            </a:r>
            <a:endParaRPr lang="zh-CN" altLang="en-US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5" name="矩形: 圆角 34"/>
          <p:cNvSpPr/>
          <p:nvPr/>
        </p:nvSpPr>
        <p:spPr>
          <a:xfrm>
            <a:off x="5570839" y="2136206"/>
            <a:ext cx="2063578" cy="34569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黑体" panose="02010609060101010101" charset="-122"/>
                <a:ea typeface="黑体" panose="02010609060101010101" charset="-122"/>
              </a:rPr>
              <a:t>结构性质比较</a:t>
            </a:r>
            <a:endParaRPr lang="zh-CN" altLang="en-US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6" name="矩形: 圆角 35"/>
          <p:cNvSpPr/>
          <p:nvPr/>
        </p:nvSpPr>
        <p:spPr>
          <a:xfrm>
            <a:off x="8234749" y="2136206"/>
            <a:ext cx="2063578" cy="34569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黑体" panose="02010609060101010101" charset="-122"/>
                <a:ea typeface="黑体" panose="02010609060101010101" charset="-122"/>
              </a:rPr>
              <a:t>结构性质比较</a:t>
            </a:r>
            <a:endParaRPr lang="zh-CN" altLang="en-US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7" name="矩形: 圆角 36"/>
          <p:cNvSpPr/>
          <p:nvPr/>
        </p:nvSpPr>
        <p:spPr>
          <a:xfrm>
            <a:off x="2906929" y="2585426"/>
            <a:ext cx="2063578" cy="34569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黑体" panose="02010609060101010101" charset="-122"/>
                <a:ea typeface="黑体" panose="02010609060101010101" charset="-122"/>
              </a:rPr>
              <a:t>物质结构小综合</a:t>
            </a:r>
            <a:endParaRPr lang="zh-CN" altLang="en-US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8" name="矩形: 圆角 37"/>
          <p:cNvSpPr/>
          <p:nvPr/>
        </p:nvSpPr>
        <p:spPr>
          <a:xfrm>
            <a:off x="5570839" y="2593028"/>
            <a:ext cx="2063578" cy="34569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黑体" panose="02010609060101010101" charset="-122"/>
                <a:ea typeface="黑体" panose="02010609060101010101" charset="-122"/>
              </a:rPr>
              <a:t>物质结构小综合</a:t>
            </a:r>
            <a:endParaRPr lang="zh-CN" altLang="en-US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9" name="矩形: 圆角 38"/>
          <p:cNvSpPr/>
          <p:nvPr/>
        </p:nvSpPr>
        <p:spPr>
          <a:xfrm>
            <a:off x="8234749" y="2593028"/>
            <a:ext cx="2063578" cy="34569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黑体" panose="02010609060101010101" charset="-122"/>
                <a:ea typeface="黑体" panose="02010609060101010101" charset="-122"/>
              </a:rPr>
              <a:t>物质结构小综合</a:t>
            </a:r>
            <a:endParaRPr lang="zh-CN" altLang="en-US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0" name="矩形: 圆角 39"/>
          <p:cNvSpPr/>
          <p:nvPr/>
        </p:nvSpPr>
        <p:spPr>
          <a:xfrm>
            <a:off x="2906929" y="3043199"/>
            <a:ext cx="2063578" cy="34569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黑体" panose="02010609060101010101" charset="-122"/>
                <a:ea typeface="黑体" panose="02010609060101010101" charset="-122"/>
              </a:rPr>
              <a:t>化学反应判断</a:t>
            </a:r>
            <a:endParaRPr lang="zh-CN" altLang="en-US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1" name="矩形: 圆角 40"/>
          <p:cNvSpPr/>
          <p:nvPr/>
        </p:nvSpPr>
        <p:spPr>
          <a:xfrm>
            <a:off x="5570839" y="3049850"/>
            <a:ext cx="2063578" cy="34569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黑体" panose="02010609060101010101" charset="-122"/>
                <a:ea typeface="黑体" panose="02010609060101010101" charset="-122"/>
              </a:rPr>
              <a:t>化学反应判断</a:t>
            </a:r>
            <a:endParaRPr lang="zh-CN" altLang="en-US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2" name="矩形: 圆角 41"/>
          <p:cNvSpPr/>
          <p:nvPr/>
        </p:nvSpPr>
        <p:spPr>
          <a:xfrm>
            <a:off x="8234749" y="3049850"/>
            <a:ext cx="2063578" cy="34569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黑体" panose="02010609060101010101" charset="-122"/>
                <a:ea typeface="黑体" panose="02010609060101010101" charset="-122"/>
              </a:rPr>
              <a:t>化学反应判断</a:t>
            </a:r>
            <a:endParaRPr lang="zh-CN" altLang="en-US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3" name="矩形: 圆角 42"/>
          <p:cNvSpPr/>
          <p:nvPr/>
        </p:nvSpPr>
        <p:spPr>
          <a:xfrm>
            <a:off x="8234749" y="3506672"/>
            <a:ext cx="2063578" cy="34569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黑体" panose="02010609060101010101" charset="-122"/>
                <a:ea typeface="黑体" panose="02010609060101010101" charset="-122"/>
              </a:rPr>
              <a:t>逻辑关系判断</a:t>
            </a:r>
            <a:endParaRPr lang="zh-CN" altLang="en-US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4" name="矩形: 圆角 43"/>
          <p:cNvSpPr/>
          <p:nvPr/>
        </p:nvSpPr>
        <p:spPr>
          <a:xfrm>
            <a:off x="5570839" y="3506672"/>
            <a:ext cx="2063578" cy="34569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黑体" panose="02010609060101010101" charset="-122"/>
                <a:ea typeface="黑体" panose="02010609060101010101" charset="-122"/>
              </a:rPr>
              <a:t>物质结构小综合</a:t>
            </a:r>
            <a:endParaRPr lang="zh-CN" altLang="en-US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5" name="矩形: 圆角 44"/>
          <p:cNvSpPr/>
          <p:nvPr/>
        </p:nvSpPr>
        <p:spPr>
          <a:xfrm>
            <a:off x="2906929" y="3500972"/>
            <a:ext cx="2063578" cy="34569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黑体" panose="02010609060101010101" charset="-122"/>
                <a:ea typeface="黑体" panose="02010609060101010101" charset="-122"/>
              </a:rPr>
              <a:t>逻辑关系判断</a:t>
            </a:r>
            <a:endParaRPr lang="zh-CN" altLang="en-US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6" name="矩形: 圆角 45"/>
          <p:cNvSpPr/>
          <p:nvPr/>
        </p:nvSpPr>
        <p:spPr>
          <a:xfrm>
            <a:off x="8234749" y="3963494"/>
            <a:ext cx="2063578" cy="34569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黑体" panose="02010609060101010101" charset="-122"/>
                <a:ea typeface="黑体" panose="02010609060101010101" charset="-122"/>
              </a:rPr>
              <a:t>电化学综合</a:t>
            </a:r>
            <a:endParaRPr lang="zh-CN" altLang="en-US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7" name="矩形: 圆角 46"/>
          <p:cNvSpPr/>
          <p:nvPr/>
        </p:nvSpPr>
        <p:spPr>
          <a:xfrm>
            <a:off x="5570839" y="3963494"/>
            <a:ext cx="2063578" cy="34569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黑体" panose="02010609060101010101" charset="-122"/>
                <a:ea typeface="黑体" panose="02010609060101010101" charset="-122"/>
              </a:rPr>
              <a:t>电化学综合</a:t>
            </a:r>
            <a:endParaRPr lang="zh-CN" altLang="en-US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8" name="矩形: 圆角 47"/>
          <p:cNvSpPr/>
          <p:nvPr/>
        </p:nvSpPr>
        <p:spPr>
          <a:xfrm>
            <a:off x="2906929" y="3958745"/>
            <a:ext cx="2063578" cy="34569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黑体" panose="02010609060101010101" charset="-122"/>
                <a:ea typeface="黑体" panose="02010609060101010101" charset="-122"/>
              </a:rPr>
              <a:t>物质转化关系</a:t>
            </a:r>
            <a:endParaRPr lang="zh-CN" altLang="en-US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9" name="矩形: 圆角 48"/>
          <p:cNvSpPr/>
          <p:nvPr/>
        </p:nvSpPr>
        <p:spPr>
          <a:xfrm>
            <a:off x="8234749" y="4420316"/>
            <a:ext cx="2063578" cy="34569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黑体" panose="02010609060101010101" charset="-122"/>
                <a:ea typeface="黑体" panose="02010609060101010101" charset="-122"/>
              </a:rPr>
              <a:t>有机物结构性质</a:t>
            </a:r>
            <a:endParaRPr lang="zh-CN" altLang="en-US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0" name="矩形: 圆角 49"/>
          <p:cNvSpPr/>
          <p:nvPr/>
        </p:nvSpPr>
        <p:spPr>
          <a:xfrm>
            <a:off x="5570839" y="4420316"/>
            <a:ext cx="2063578" cy="34569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黑体" panose="02010609060101010101" charset="-122"/>
                <a:ea typeface="黑体" panose="02010609060101010101" charset="-122"/>
              </a:rPr>
              <a:t>有机物结构性质</a:t>
            </a:r>
            <a:endParaRPr lang="zh-CN" altLang="en-US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1" name="矩形: 圆角 50"/>
          <p:cNvSpPr/>
          <p:nvPr/>
        </p:nvSpPr>
        <p:spPr>
          <a:xfrm>
            <a:off x="2906929" y="4416518"/>
            <a:ext cx="2063578" cy="34569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黑体" panose="02010609060101010101" charset="-122"/>
                <a:ea typeface="黑体" panose="02010609060101010101" charset="-122"/>
              </a:rPr>
              <a:t>有机物结构性质</a:t>
            </a:r>
            <a:endParaRPr lang="zh-CN" altLang="en-US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2" name="矩形: 圆角 51"/>
          <p:cNvSpPr/>
          <p:nvPr/>
        </p:nvSpPr>
        <p:spPr>
          <a:xfrm>
            <a:off x="8234749" y="4877138"/>
            <a:ext cx="2063578" cy="34569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黑体" panose="02010609060101010101" charset="-122"/>
                <a:ea typeface="黑体" panose="02010609060101010101" charset="-122"/>
              </a:rPr>
              <a:t>化学原理小综合</a:t>
            </a:r>
            <a:endParaRPr lang="zh-CN" altLang="en-US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3" name="矩形: 圆角 52"/>
          <p:cNvSpPr/>
          <p:nvPr/>
        </p:nvSpPr>
        <p:spPr>
          <a:xfrm>
            <a:off x="5570839" y="4877138"/>
            <a:ext cx="2063578" cy="34569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黑体" panose="02010609060101010101" charset="-122"/>
                <a:ea typeface="黑体" panose="02010609060101010101" charset="-122"/>
              </a:rPr>
              <a:t>物质转化关系</a:t>
            </a:r>
            <a:endParaRPr lang="zh-CN" altLang="en-US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4" name="矩形: 圆角 53"/>
          <p:cNvSpPr/>
          <p:nvPr/>
        </p:nvSpPr>
        <p:spPr>
          <a:xfrm>
            <a:off x="2906929" y="4874291"/>
            <a:ext cx="2063578" cy="34569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黑体" panose="02010609060101010101" charset="-122"/>
                <a:ea typeface="黑体" panose="02010609060101010101" charset="-122"/>
              </a:rPr>
              <a:t>化学原理小综合</a:t>
            </a:r>
            <a:endParaRPr lang="zh-CN" altLang="en-US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5" name="矩形: 圆角 54"/>
          <p:cNvSpPr/>
          <p:nvPr/>
        </p:nvSpPr>
        <p:spPr>
          <a:xfrm>
            <a:off x="8234749" y="5333960"/>
            <a:ext cx="2063578" cy="34569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黑体" panose="02010609060101010101" charset="-122"/>
                <a:ea typeface="黑体" panose="02010609060101010101" charset="-122"/>
              </a:rPr>
              <a:t>实验现象与结论</a:t>
            </a:r>
            <a:endParaRPr lang="zh-CN" altLang="en-US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6" name="矩形: 圆角 55"/>
          <p:cNvSpPr/>
          <p:nvPr/>
        </p:nvSpPr>
        <p:spPr>
          <a:xfrm>
            <a:off x="5570839" y="5333960"/>
            <a:ext cx="2063578" cy="34569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黑体" panose="02010609060101010101" charset="-122"/>
                <a:ea typeface="黑体" panose="02010609060101010101" charset="-122"/>
              </a:rPr>
              <a:t>简单实验方案判断</a:t>
            </a:r>
            <a:endParaRPr lang="zh-CN" altLang="en-US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7" name="矩形: 圆角 56"/>
          <p:cNvSpPr/>
          <p:nvPr/>
        </p:nvSpPr>
        <p:spPr>
          <a:xfrm>
            <a:off x="2906929" y="5332064"/>
            <a:ext cx="2063578" cy="34569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黑体" panose="02010609060101010101" charset="-122"/>
                <a:ea typeface="黑体" panose="02010609060101010101" charset="-122"/>
              </a:rPr>
              <a:t>简单实验方案判断</a:t>
            </a:r>
            <a:endParaRPr lang="zh-CN" altLang="en-US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8" name="矩形: 圆角 57"/>
          <p:cNvSpPr/>
          <p:nvPr/>
        </p:nvSpPr>
        <p:spPr>
          <a:xfrm>
            <a:off x="8234749" y="5790782"/>
            <a:ext cx="2063578" cy="34569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黑体" panose="02010609060101010101" charset="-122"/>
                <a:ea typeface="黑体" panose="02010609060101010101" charset="-122"/>
              </a:rPr>
              <a:t>电解质溶液</a:t>
            </a:r>
            <a:endParaRPr lang="zh-CN" altLang="en-US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9" name="矩形: 圆角 58"/>
          <p:cNvSpPr/>
          <p:nvPr/>
        </p:nvSpPr>
        <p:spPr>
          <a:xfrm>
            <a:off x="5570839" y="5790782"/>
            <a:ext cx="2063578" cy="34569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黑体" panose="02010609060101010101" charset="-122"/>
                <a:ea typeface="黑体" panose="02010609060101010101" charset="-122"/>
              </a:rPr>
              <a:t>电解质溶液</a:t>
            </a:r>
            <a:endParaRPr lang="zh-CN" altLang="en-US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0" name="矩形: 圆角 59"/>
          <p:cNvSpPr/>
          <p:nvPr/>
        </p:nvSpPr>
        <p:spPr>
          <a:xfrm>
            <a:off x="2906929" y="5789837"/>
            <a:ext cx="2063578" cy="34569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黑体" panose="02010609060101010101" charset="-122"/>
                <a:ea typeface="黑体" panose="02010609060101010101" charset="-122"/>
              </a:rPr>
              <a:t>电解质溶液</a:t>
            </a:r>
            <a:endParaRPr lang="zh-CN" altLang="en-US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1" name="矩形: 圆角 60"/>
          <p:cNvSpPr/>
          <p:nvPr/>
        </p:nvSpPr>
        <p:spPr>
          <a:xfrm>
            <a:off x="2906929" y="6247607"/>
            <a:ext cx="2063578" cy="34569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黑体" panose="02010609060101010101" charset="-122"/>
                <a:ea typeface="黑体" panose="02010609060101010101" charset="-122"/>
              </a:rPr>
              <a:t>平衡速率综合</a:t>
            </a:r>
            <a:endParaRPr lang="zh-CN" altLang="en-US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2" name="矩形: 圆角 61"/>
          <p:cNvSpPr/>
          <p:nvPr/>
        </p:nvSpPr>
        <p:spPr>
          <a:xfrm>
            <a:off x="5570839" y="6247607"/>
            <a:ext cx="2063578" cy="34569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黑体" panose="02010609060101010101" charset="-122"/>
                <a:ea typeface="黑体" panose="02010609060101010101" charset="-122"/>
              </a:rPr>
              <a:t>平衡速率综合</a:t>
            </a:r>
            <a:endParaRPr lang="zh-CN" altLang="en-US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3" name="矩形: 圆角 62"/>
          <p:cNvSpPr/>
          <p:nvPr/>
        </p:nvSpPr>
        <p:spPr>
          <a:xfrm>
            <a:off x="8234749" y="6247607"/>
            <a:ext cx="2063578" cy="34569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黑体" panose="02010609060101010101" charset="-122"/>
                <a:ea typeface="黑体" panose="02010609060101010101" charset="-122"/>
              </a:rPr>
              <a:t>平衡速率综合</a:t>
            </a:r>
            <a:endParaRPr lang="zh-CN" altLang="en-US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66750" y="1858645"/>
            <a:ext cx="557530" cy="353822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三</a:t>
            </a:r>
            <a:endParaRPr lang="zh-CN" altLang="en-US" sz="3200" b="1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年</a:t>
            </a:r>
            <a:endParaRPr lang="zh-CN" altLang="en-US" sz="3200" b="1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选</a:t>
            </a:r>
            <a:endParaRPr lang="zh-CN" altLang="en-US" sz="3200" b="1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择</a:t>
            </a:r>
            <a:endParaRPr lang="zh-CN" altLang="en-US" sz="3200" b="1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题</a:t>
            </a:r>
            <a:endParaRPr lang="zh-CN" altLang="en-US" sz="3200" b="1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对</a:t>
            </a:r>
            <a:endParaRPr lang="zh-CN" altLang="en-US" sz="3200" b="1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比</a:t>
            </a:r>
            <a:endParaRPr lang="zh-CN" altLang="en-US" sz="3200" b="1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>
            <a:off x="1875734" y="424412"/>
            <a:ext cx="2570206" cy="778476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2023</a:t>
            </a:r>
            <a:r>
              <a:rPr lang="zh-CN" altLang="en-US" dirty="0"/>
              <a:t>年江苏高考</a:t>
            </a:r>
            <a:endParaRPr lang="en-US" altLang="zh-CN" dirty="0"/>
          </a:p>
          <a:p>
            <a:pPr algn="ctr"/>
            <a:r>
              <a:rPr lang="zh-CN" altLang="en-US" dirty="0"/>
              <a:t>（</a:t>
            </a:r>
            <a:r>
              <a:rPr lang="en-US" altLang="zh-CN" dirty="0"/>
              <a:t>26</a:t>
            </a:r>
            <a:r>
              <a:rPr lang="zh-CN" altLang="en-US" dirty="0"/>
              <a:t>空</a:t>
            </a:r>
            <a:r>
              <a:rPr lang="en-US" altLang="zh-CN" dirty="0"/>
              <a:t>)</a:t>
            </a:r>
            <a:endParaRPr lang="zh-CN" altLang="en-US" dirty="0"/>
          </a:p>
        </p:txBody>
      </p:sp>
      <p:sp>
        <p:nvSpPr>
          <p:cNvPr id="5" name="矩形: 圆角 4"/>
          <p:cNvSpPr/>
          <p:nvPr/>
        </p:nvSpPr>
        <p:spPr>
          <a:xfrm>
            <a:off x="5102907" y="424410"/>
            <a:ext cx="2570206" cy="778477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2024</a:t>
            </a:r>
            <a:r>
              <a:rPr lang="zh-CN" altLang="en-US" dirty="0"/>
              <a:t>年江苏高考</a:t>
            </a:r>
            <a:endParaRPr lang="en-US" altLang="zh-CN" dirty="0"/>
          </a:p>
          <a:p>
            <a:pPr algn="ctr"/>
            <a:r>
              <a:rPr lang="zh-CN" altLang="en-US" dirty="0"/>
              <a:t>（</a:t>
            </a:r>
            <a:r>
              <a:rPr lang="en-US" altLang="zh-CN" dirty="0"/>
              <a:t>25</a:t>
            </a:r>
            <a:r>
              <a:rPr lang="zh-CN" altLang="en-US" dirty="0"/>
              <a:t>空）</a:t>
            </a:r>
            <a:endParaRPr lang="zh-CN" altLang="en-US" dirty="0"/>
          </a:p>
        </p:txBody>
      </p:sp>
      <p:sp>
        <p:nvSpPr>
          <p:cNvPr id="6" name="矩形: 圆角 5"/>
          <p:cNvSpPr/>
          <p:nvPr/>
        </p:nvSpPr>
        <p:spPr>
          <a:xfrm>
            <a:off x="8330080" y="424410"/>
            <a:ext cx="2570206" cy="778477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2025</a:t>
            </a:r>
            <a:r>
              <a:rPr lang="zh-CN" altLang="en-US" dirty="0"/>
              <a:t>年江苏高考</a:t>
            </a:r>
            <a:endParaRPr lang="en-US" altLang="zh-CN" dirty="0"/>
          </a:p>
          <a:p>
            <a:pPr algn="ctr"/>
            <a:r>
              <a:rPr lang="zh-CN" alt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（</a:t>
            </a:r>
            <a:r>
              <a:rPr lang="en-US" altLang="zh-CN" b="1" dirty="0">
                <a:solidFill>
                  <a:srgbClr val="FF0000"/>
                </a:solidFill>
                <a:highlight>
                  <a:srgbClr val="FFFF00"/>
                </a:highlight>
              </a:rPr>
              <a:t>27</a:t>
            </a:r>
            <a:r>
              <a:rPr lang="zh-CN" alt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空）</a:t>
            </a:r>
            <a:endParaRPr lang="zh-CN" altLang="en-US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7" name="矩形: 圆角 6"/>
          <p:cNvSpPr/>
          <p:nvPr/>
        </p:nvSpPr>
        <p:spPr>
          <a:xfrm>
            <a:off x="3628332" y="1458260"/>
            <a:ext cx="1013254" cy="383059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相同处</a:t>
            </a:r>
            <a:endParaRPr lang="zh-CN" altLang="en-US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8604867" y="1443591"/>
            <a:ext cx="1013254" cy="383059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差异处</a:t>
            </a:r>
            <a:endParaRPr lang="zh-CN" altLang="en-US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9" name="矩形: 圆角 8"/>
          <p:cNvSpPr/>
          <p:nvPr/>
        </p:nvSpPr>
        <p:spPr>
          <a:xfrm>
            <a:off x="2190750" y="2117090"/>
            <a:ext cx="883920" cy="32131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2023</a:t>
            </a:r>
            <a:r>
              <a:rPr lang="zh-CN" altLang="en-US" sz="1400" dirty="0"/>
              <a:t>年</a:t>
            </a:r>
            <a:endParaRPr lang="zh-CN" altLang="en-US" sz="1400" dirty="0"/>
          </a:p>
        </p:txBody>
      </p:sp>
      <p:sp>
        <p:nvSpPr>
          <p:cNvPr id="10" name="矩形: 圆角 9"/>
          <p:cNvSpPr/>
          <p:nvPr/>
        </p:nvSpPr>
        <p:spPr>
          <a:xfrm>
            <a:off x="3745865" y="2105025"/>
            <a:ext cx="896620" cy="32131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2024</a:t>
            </a:r>
            <a:r>
              <a:rPr lang="zh-CN" altLang="en-US" sz="1400" dirty="0"/>
              <a:t>年</a:t>
            </a:r>
            <a:endParaRPr lang="zh-CN" altLang="en-US" sz="1400" dirty="0"/>
          </a:p>
        </p:txBody>
      </p:sp>
      <p:sp>
        <p:nvSpPr>
          <p:cNvPr id="11" name="矩形: 圆角 10"/>
          <p:cNvSpPr/>
          <p:nvPr/>
        </p:nvSpPr>
        <p:spPr>
          <a:xfrm>
            <a:off x="5300345" y="2105025"/>
            <a:ext cx="904240" cy="32131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2025</a:t>
            </a:r>
            <a:r>
              <a:rPr lang="zh-CN" altLang="en-US" sz="1400" dirty="0"/>
              <a:t>年</a:t>
            </a:r>
            <a:endParaRPr lang="zh-CN" altLang="en-US" sz="1400" dirty="0"/>
          </a:p>
        </p:txBody>
      </p:sp>
      <p:sp>
        <p:nvSpPr>
          <p:cNvPr id="12" name="矩形: 圆角 11"/>
          <p:cNvSpPr/>
          <p:nvPr/>
        </p:nvSpPr>
        <p:spPr>
          <a:xfrm>
            <a:off x="1875734" y="2585042"/>
            <a:ext cx="1408671" cy="321275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/>
              <a:t>方程式书写（</a:t>
            </a:r>
            <a:r>
              <a:rPr lang="en-US" altLang="zh-CN" sz="1400" dirty="0"/>
              <a:t>5</a:t>
            </a:r>
            <a:r>
              <a:rPr lang="zh-CN" altLang="en-US" sz="1400" dirty="0"/>
              <a:t>）</a:t>
            </a:r>
            <a:endParaRPr lang="zh-CN" altLang="en-US" sz="1400" dirty="0"/>
          </a:p>
        </p:txBody>
      </p:sp>
      <p:sp>
        <p:nvSpPr>
          <p:cNvPr id="13" name="矩形: 圆角 12"/>
          <p:cNvSpPr/>
          <p:nvPr/>
        </p:nvSpPr>
        <p:spPr>
          <a:xfrm>
            <a:off x="3430624" y="2576546"/>
            <a:ext cx="1408671" cy="321275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/>
              <a:t>方程式书写（</a:t>
            </a:r>
            <a:r>
              <a:rPr lang="en-US" altLang="zh-CN" sz="1400" dirty="0"/>
              <a:t>4</a:t>
            </a:r>
            <a:r>
              <a:rPr lang="zh-CN" altLang="en-US" sz="1400" dirty="0"/>
              <a:t>）</a:t>
            </a:r>
            <a:endParaRPr lang="zh-CN" altLang="en-US" sz="1400" dirty="0"/>
          </a:p>
        </p:txBody>
      </p:sp>
      <p:sp>
        <p:nvSpPr>
          <p:cNvPr id="14" name="矩形: 圆角 13"/>
          <p:cNvSpPr/>
          <p:nvPr/>
        </p:nvSpPr>
        <p:spPr>
          <a:xfrm>
            <a:off x="4985516" y="2576544"/>
            <a:ext cx="1408671" cy="321275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solidFill>
                  <a:srgbClr val="FF0000"/>
                </a:solidFill>
                <a:highlight>
                  <a:srgbClr val="FFFF00"/>
                </a:highlight>
              </a:rPr>
              <a:t>方程式书写（</a:t>
            </a:r>
            <a:r>
              <a:rPr lang="en-US" altLang="zh-CN" sz="1400" b="1" dirty="0">
                <a:solidFill>
                  <a:srgbClr val="FF0000"/>
                </a:solidFill>
                <a:highlight>
                  <a:srgbClr val="FFFF00"/>
                </a:highlight>
              </a:rPr>
              <a:t>2</a:t>
            </a:r>
            <a:r>
              <a:rPr lang="zh-CN" altLang="en-US" sz="1400" b="1" dirty="0">
                <a:solidFill>
                  <a:srgbClr val="FF0000"/>
                </a:solidFill>
                <a:highlight>
                  <a:srgbClr val="FFFF00"/>
                </a:highlight>
              </a:rPr>
              <a:t>）</a:t>
            </a:r>
            <a:endParaRPr lang="zh-CN" altLang="en-US" sz="1400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5" name="矩形: 圆角 14"/>
          <p:cNvSpPr/>
          <p:nvPr/>
        </p:nvSpPr>
        <p:spPr>
          <a:xfrm>
            <a:off x="1875734" y="3052797"/>
            <a:ext cx="1408671" cy="321275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/>
              <a:t>实验方案设计</a:t>
            </a:r>
            <a:endParaRPr lang="zh-CN" altLang="en-US" sz="1400" dirty="0"/>
          </a:p>
        </p:txBody>
      </p:sp>
      <p:sp>
        <p:nvSpPr>
          <p:cNvPr id="16" name="矩形: 圆角 15"/>
          <p:cNvSpPr/>
          <p:nvPr/>
        </p:nvSpPr>
        <p:spPr>
          <a:xfrm>
            <a:off x="3430624" y="3048162"/>
            <a:ext cx="1408671" cy="321275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/>
              <a:t>实验方式设计</a:t>
            </a:r>
            <a:endParaRPr lang="zh-CN" altLang="en-US" sz="1400" dirty="0"/>
          </a:p>
        </p:txBody>
      </p:sp>
      <p:sp>
        <p:nvSpPr>
          <p:cNvPr id="17" name="矩形: 圆角 16"/>
          <p:cNvSpPr/>
          <p:nvPr/>
        </p:nvSpPr>
        <p:spPr>
          <a:xfrm>
            <a:off x="4985516" y="3048160"/>
            <a:ext cx="1408671" cy="321275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/>
              <a:t>实验方案设计</a:t>
            </a:r>
            <a:endParaRPr lang="zh-CN" altLang="en-US" sz="1400" dirty="0"/>
          </a:p>
        </p:txBody>
      </p:sp>
      <p:sp>
        <p:nvSpPr>
          <p:cNvPr id="18" name="矩形: 圆角 17"/>
          <p:cNvSpPr/>
          <p:nvPr/>
        </p:nvSpPr>
        <p:spPr>
          <a:xfrm>
            <a:off x="1875734" y="3520552"/>
            <a:ext cx="1408671" cy="321275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/>
              <a:t>有机合成路线</a:t>
            </a:r>
            <a:endParaRPr lang="zh-CN" altLang="en-US" sz="1400" dirty="0"/>
          </a:p>
        </p:txBody>
      </p:sp>
      <p:sp>
        <p:nvSpPr>
          <p:cNvPr id="19" name="矩形: 圆角 18"/>
          <p:cNvSpPr/>
          <p:nvPr/>
        </p:nvSpPr>
        <p:spPr>
          <a:xfrm>
            <a:off x="3430624" y="3519778"/>
            <a:ext cx="1408671" cy="321275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/>
              <a:t>有机合成路线</a:t>
            </a:r>
            <a:endParaRPr lang="zh-CN" altLang="en-US" sz="1400" dirty="0"/>
          </a:p>
        </p:txBody>
      </p:sp>
      <p:sp>
        <p:nvSpPr>
          <p:cNvPr id="20" name="矩形: 圆角 19"/>
          <p:cNvSpPr/>
          <p:nvPr/>
        </p:nvSpPr>
        <p:spPr>
          <a:xfrm>
            <a:off x="4985516" y="3519776"/>
            <a:ext cx="1408671" cy="321275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/>
              <a:t>有机合成路线</a:t>
            </a:r>
            <a:endParaRPr lang="zh-CN" altLang="en-US" sz="1400" dirty="0"/>
          </a:p>
        </p:txBody>
      </p:sp>
      <p:sp>
        <p:nvSpPr>
          <p:cNvPr id="21" name="矩形: 圆角 20"/>
          <p:cNvSpPr/>
          <p:nvPr/>
        </p:nvSpPr>
        <p:spPr>
          <a:xfrm>
            <a:off x="1875734" y="3988307"/>
            <a:ext cx="1408671" cy="321275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/>
              <a:t>化学过程计算</a:t>
            </a:r>
            <a:endParaRPr lang="zh-CN" altLang="en-US" sz="1400" dirty="0"/>
          </a:p>
        </p:txBody>
      </p:sp>
      <p:sp>
        <p:nvSpPr>
          <p:cNvPr id="22" name="矩形: 圆角 21"/>
          <p:cNvSpPr/>
          <p:nvPr/>
        </p:nvSpPr>
        <p:spPr>
          <a:xfrm>
            <a:off x="3430624" y="3991394"/>
            <a:ext cx="1408671" cy="321275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/>
              <a:t>化学过程计算</a:t>
            </a:r>
            <a:endParaRPr lang="zh-CN" altLang="en-US" sz="1400" dirty="0"/>
          </a:p>
        </p:txBody>
      </p:sp>
      <p:sp>
        <p:nvSpPr>
          <p:cNvPr id="23" name="矩形: 圆角 22"/>
          <p:cNvSpPr/>
          <p:nvPr/>
        </p:nvSpPr>
        <p:spPr>
          <a:xfrm>
            <a:off x="4985516" y="3991392"/>
            <a:ext cx="1408671" cy="321275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/>
              <a:t>化学过程计算</a:t>
            </a:r>
            <a:endParaRPr lang="zh-CN" altLang="en-US" sz="1400" dirty="0"/>
          </a:p>
        </p:txBody>
      </p:sp>
      <p:sp>
        <p:nvSpPr>
          <p:cNvPr id="24" name="矩形: 圆角 23"/>
          <p:cNvSpPr/>
          <p:nvPr/>
        </p:nvSpPr>
        <p:spPr>
          <a:xfrm>
            <a:off x="1875734" y="4456062"/>
            <a:ext cx="1408671" cy="321275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solidFill>
                  <a:srgbClr val="FF0000"/>
                </a:solidFill>
                <a:highlight>
                  <a:srgbClr val="FFFF00"/>
                </a:highlight>
              </a:rPr>
              <a:t>溯因分析（5)</a:t>
            </a:r>
            <a:endParaRPr lang="zh-CN" altLang="en-US" sz="1400" dirty="0"/>
          </a:p>
        </p:txBody>
      </p:sp>
      <p:sp>
        <p:nvSpPr>
          <p:cNvPr id="25" name="矩形: 圆角 24"/>
          <p:cNvSpPr/>
          <p:nvPr/>
        </p:nvSpPr>
        <p:spPr>
          <a:xfrm>
            <a:off x="1875734" y="4923817"/>
            <a:ext cx="1408671" cy="321275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/>
              <a:t>同分异构体</a:t>
            </a:r>
            <a:endParaRPr lang="zh-CN" altLang="en-US" sz="1400" dirty="0"/>
          </a:p>
        </p:txBody>
      </p:sp>
      <p:sp>
        <p:nvSpPr>
          <p:cNvPr id="26" name="矩形: 圆角 25"/>
          <p:cNvSpPr/>
          <p:nvPr/>
        </p:nvSpPr>
        <p:spPr>
          <a:xfrm>
            <a:off x="1875734" y="5391572"/>
            <a:ext cx="1408671" cy="321275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/>
              <a:t>结构简式</a:t>
            </a:r>
            <a:endParaRPr lang="zh-CN" altLang="en-US" sz="1400" dirty="0"/>
          </a:p>
        </p:txBody>
      </p:sp>
      <p:sp>
        <p:nvSpPr>
          <p:cNvPr id="27" name="矩形: 圆角 26"/>
          <p:cNvSpPr/>
          <p:nvPr/>
        </p:nvSpPr>
        <p:spPr>
          <a:xfrm>
            <a:off x="1875734" y="5859330"/>
            <a:ext cx="1408671" cy="321275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/>
              <a:t>化学式（</a:t>
            </a:r>
            <a:r>
              <a:rPr lang="en-US" altLang="zh-CN" sz="1400" dirty="0"/>
              <a:t>2</a:t>
            </a:r>
            <a:r>
              <a:rPr lang="zh-CN" altLang="en-US" sz="1400" dirty="0"/>
              <a:t>）</a:t>
            </a:r>
            <a:endParaRPr lang="zh-CN" altLang="en-US" sz="1400" dirty="0"/>
          </a:p>
        </p:txBody>
      </p:sp>
      <p:sp>
        <p:nvSpPr>
          <p:cNvPr id="28" name="矩形: 圆角 27"/>
          <p:cNvSpPr/>
          <p:nvPr/>
        </p:nvSpPr>
        <p:spPr>
          <a:xfrm>
            <a:off x="3430624" y="4463010"/>
            <a:ext cx="1408671" cy="321275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solidFill>
                  <a:srgbClr val="FF0000"/>
                </a:solidFill>
                <a:highlight>
                  <a:srgbClr val="FFFF00"/>
                </a:highlight>
              </a:rPr>
              <a:t>溯因分析（6）</a:t>
            </a:r>
            <a:endParaRPr lang="zh-CN" altLang="en-US" sz="1400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29" name="矩形: 圆角 28"/>
          <p:cNvSpPr/>
          <p:nvPr/>
        </p:nvSpPr>
        <p:spPr>
          <a:xfrm>
            <a:off x="3430624" y="4934626"/>
            <a:ext cx="1408671" cy="321275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/>
              <a:t>同分异构体</a:t>
            </a:r>
            <a:endParaRPr lang="zh-CN" altLang="en-US" sz="1400" dirty="0"/>
          </a:p>
        </p:txBody>
      </p:sp>
      <p:sp>
        <p:nvSpPr>
          <p:cNvPr id="30" name="矩形: 圆角 29"/>
          <p:cNvSpPr/>
          <p:nvPr/>
        </p:nvSpPr>
        <p:spPr>
          <a:xfrm>
            <a:off x="3430624" y="5406242"/>
            <a:ext cx="1408671" cy="321275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/>
              <a:t>结构简式</a:t>
            </a:r>
            <a:endParaRPr lang="zh-CN" altLang="en-US" sz="1400" dirty="0"/>
          </a:p>
        </p:txBody>
      </p:sp>
      <p:sp>
        <p:nvSpPr>
          <p:cNvPr id="31" name="矩形: 圆角 30"/>
          <p:cNvSpPr/>
          <p:nvPr/>
        </p:nvSpPr>
        <p:spPr>
          <a:xfrm>
            <a:off x="3430624" y="5877858"/>
            <a:ext cx="1408671" cy="321275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/>
              <a:t>化学式（</a:t>
            </a:r>
            <a:r>
              <a:rPr lang="en-US" altLang="zh-CN" sz="1400" dirty="0"/>
              <a:t>3</a:t>
            </a:r>
            <a:r>
              <a:rPr lang="zh-CN" altLang="en-US" sz="1400" dirty="0"/>
              <a:t>）</a:t>
            </a:r>
            <a:endParaRPr lang="zh-CN" altLang="en-US" sz="1400" dirty="0"/>
          </a:p>
        </p:txBody>
      </p:sp>
      <p:sp>
        <p:nvSpPr>
          <p:cNvPr id="32" name="矩形: 圆角 31"/>
          <p:cNvSpPr/>
          <p:nvPr/>
        </p:nvSpPr>
        <p:spPr>
          <a:xfrm>
            <a:off x="4985516" y="4463008"/>
            <a:ext cx="1408671" cy="321275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SzTx/>
              <a:buFontTx/>
            </a:pPr>
            <a:r>
              <a:rPr lang="zh-CN" altLang="en-US" sz="1400" b="1" dirty="0">
                <a:solidFill>
                  <a:srgbClr val="FF0000"/>
                </a:solidFill>
                <a:highlight>
                  <a:srgbClr val="FFFF00"/>
                </a:highlight>
              </a:rPr>
              <a:t>溯因分析（5）</a:t>
            </a:r>
            <a:endParaRPr lang="zh-CN" altLang="en-US" sz="1400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33" name="矩形: 圆角 32"/>
          <p:cNvSpPr/>
          <p:nvPr/>
        </p:nvSpPr>
        <p:spPr>
          <a:xfrm>
            <a:off x="4985516" y="4934624"/>
            <a:ext cx="1408671" cy="321275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/>
              <a:t>同分异构体</a:t>
            </a:r>
            <a:endParaRPr lang="zh-CN" altLang="en-US" sz="1400" dirty="0"/>
          </a:p>
        </p:txBody>
      </p:sp>
      <p:sp>
        <p:nvSpPr>
          <p:cNvPr id="34" name="矩形: 圆角 33"/>
          <p:cNvSpPr/>
          <p:nvPr/>
        </p:nvSpPr>
        <p:spPr>
          <a:xfrm>
            <a:off x="4985516" y="5406240"/>
            <a:ext cx="1408671" cy="321275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/>
              <a:t>结构简式</a:t>
            </a:r>
            <a:endParaRPr lang="zh-CN" altLang="en-US" sz="1400" dirty="0"/>
          </a:p>
        </p:txBody>
      </p:sp>
      <p:sp>
        <p:nvSpPr>
          <p:cNvPr id="35" name="矩形: 圆角 34"/>
          <p:cNvSpPr/>
          <p:nvPr/>
        </p:nvSpPr>
        <p:spPr>
          <a:xfrm>
            <a:off x="4985516" y="5877858"/>
            <a:ext cx="1408671" cy="321275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solidFill>
                  <a:srgbClr val="FF0000"/>
                </a:solidFill>
                <a:highlight>
                  <a:srgbClr val="FFFF00"/>
                </a:highlight>
              </a:rPr>
              <a:t>化学式（</a:t>
            </a:r>
            <a:r>
              <a:rPr lang="en-US" altLang="zh-CN" sz="1400" b="1" dirty="0">
                <a:solidFill>
                  <a:srgbClr val="FF0000"/>
                </a:solidFill>
                <a:highlight>
                  <a:srgbClr val="FFFF00"/>
                </a:highlight>
              </a:rPr>
              <a:t>6</a:t>
            </a:r>
            <a:r>
              <a:rPr lang="zh-CN" altLang="en-US" sz="1400" b="1" dirty="0">
                <a:solidFill>
                  <a:srgbClr val="FF0000"/>
                </a:solidFill>
                <a:highlight>
                  <a:srgbClr val="FFFF00"/>
                </a:highlight>
              </a:rPr>
              <a:t>）</a:t>
            </a:r>
            <a:endParaRPr lang="zh-CN" altLang="en-US" sz="1400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36" name="矩形: 圆角 35"/>
          <p:cNvSpPr/>
          <p:nvPr/>
        </p:nvSpPr>
        <p:spPr>
          <a:xfrm>
            <a:off x="7322702" y="2545113"/>
            <a:ext cx="1098000" cy="321275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/>
              <a:t>反应类型</a:t>
            </a:r>
            <a:endParaRPr lang="zh-CN" altLang="en-US" sz="1400" dirty="0"/>
          </a:p>
        </p:txBody>
      </p:sp>
      <p:sp>
        <p:nvSpPr>
          <p:cNvPr id="37" name="矩形: 圆角 36"/>
          <p:cNvSpPr/>
          <p:nvPr/>
        </p:nvSpPr>
        <p:spPr>
          <a:xfrm>
            <a:off x="7322702" y="3019523"/>
            <a:ext cx="1098000" cy="321275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/>
              <a:t>实验操作</a:t>
            </a:r>
            <a:endParaRPr lang="zh-CN" altLang="en-US" sz="1400" dirty="0"/>
          </a:p>
        </p:txBody>
      </p:sp>
      <p:sp>
        <p:nvSpPr>
          <p:cNvPr id="38" name="矩形: 圆角 37"/>
          <p:cNvSpPr/>
          <p:nvPr/>
        </p:nvSpPr>
        <p:spPr>
          <a:xfrm>
            <a:off x="7322702" y="3493933"/>
            <a:ext cx="1098000" cy="321275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K</a:t>
            </a:r>
            <a:r>
              <a:rPr lang="zh-CN" altLang="en-US" sz="1400" dirty="0"/>
              <a:t>表达式</a:t>
            </a:r>
            <a:endParaRPr lang="zh-CN" altLang="en-US" sz="1400" i="1" dirty="0"/>
          </a:p>
        </p:txBody>
      </p:sp>
      <p:sp>
        <p:nvSpPr>
          <p:cNvPr id="39" name="矩形: 圆角 38"/>
          <p:cNvSpPr/>
          <p:nvPr/>
        </p:nvSpPr>
        <p:spPr>
          <a:xfrm>
            <a:off x="7322702" y="3968343"/>
            <a:ext cx="1098000" cy="321275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/>
              <a:t>方法</a:t>
            </a:r>
            <a:endParaRPr lang="zh-CN" altLang="en-US" sz="1400" dirty="0"/>
          </a:p>
        </p:txBody>
      </p:sp>
      <p:sp>
        <p:nvSpPr>
          <p:cNvPr id="40" name="矩形: 圆角 39"/>
          <p:cNvSpPr/>
          <p:nvPr/>
        </p:nvSpPr>
        <p:spPr>
          <a:xfrm>
            <a:off x="7322702" y="4442753"/>
            <a:ext cx="1098000" cy="321275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/>
              <a:t>目的</a:t>
            </a:r>
            <a:endParaRPr lang="zh-CN" altLang="en-US" sz="1400" dirty="0"/>
          </a:p>
        </p:txBody>
      </p:sp>
      <p:sp>
        <p:nvSpPr>
          <p:cNvPr id="41" name="矩形: 圆角 40"/>
          <p:cNvSpPr/>
          <p:nvPr/>
        </p:nvSpPr>
        <p:spPr>
          <a:xfrm>
            <a:off x="7322702" y="4917163"/>
            <a:ext cx="1098000" cy="321275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/>
              <a:t>选填（</a:t>
            </a:r>
            <a:r>
              <a:rPr lang="en-US" altLang="zh-CN" sz="1400" dirty="0"/>
              <a:t>3</a:t>
            </a:r>
            <a:r>
              <a:rPr lang="zh-CN" altLang="en-US" sz="1400" dirty="0"/>
              <a:t>）</a:t>
            </a:r>
            <a:endParaRPr lang="zh-CN" altLang="en-US" sz="1400" dirty="0"/>
          </a:p>
        </p:txBody>
      </p:sp>
      <p:sp>
        <p:nvSpPr>
          <p:cNvPr id="42" name="矩形: 圆角 41"/>
          <p:cNvSpPr/>
          <p:nvPr/>
        </p:nvSpPr>
        <p:spPr>
          <a:xfrm>
            <a:off x="7322702" y="5391572"/>
            <a:ext cx="1098000" cy="321275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/>
              <a:t>结构式（</a:t>
            </a:r>
            <a:r>
              <a:rPr lang="en-US" altLang="zh-CN" sz="1400" dirty="0"/>
              <a:t>2</a:t>
            </a:r>
            <a:r>
              <a:rPr lang="zh-CN" altLang="en-US" sz="1400" dirty="0"/>
              <a:t>）</a:t>
            </a:r>
            <a:endParaRPr lang="zh-CN" altLang="en-US" sz="1400" dirty="0"/>
          </a:p>
        </p:txBody>
      </p:sp>
      <p:sp>
        <p:nvSpPr>
          <p:cNvPr id="43" name="矩形: 圆角 42"/>
          <p:cNvSpPr/>
          <p:nvPr/>
        </p:nvSpPr>
        <p:spPr>
          <a:xfrm>
            <a:off x="9802286" y="6382160"/>
            <a:ext cx="1098000" cy="321275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/>
              <a:t>价值评价</a:t>
            </a:r>
            <a:endParaRPr lang="zh-CN" altLang="en-US" sz="1400" dirty="0"/>
          </a:p>
        </p:txBody>
      </p:sp>
      <p:sp>
        <p:nvSpPr>
          <p:cNvPr id="44" name="矩形: 圆角 43"/>
          <p:cNvSpPr/>
          <p:nvPr/>
        </p:nvSpPr>
        <p:spPr>
          <a:xfrm>
            <a:off x="8562494" y="2583010"/>
            <a:ext cx="1098000" cy="321275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/>
              <a:t>反应类型</a:t>
            </a:r>
            <a:endParaRPr lang="zh-CN" altLang="en-US" sz="1400" dirty="0"/>
          </a:p>
        </p:txBody>
      </p:sp>
      <p:sp>
        <p:nvSpPr>
          <p:cNvPr id="45" name="矩形: 圆角 44"/>
          <p:cNvSpPr/>
          <p:nvPr/>
        </p:nvSpPr>
        <p:spPr>
          <a:xfrm>
            <a:off x="9802286" y="2576248"/>
            <a:ext cx="1098000" cy="321275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solidFill>
                  <a:srgbClr val="FF0000"/>
                </a:solidFill>
                <a:highlight>
                  <a:srgbClr val="FFFF00"/>
                </a:highlight>
              </a:rPr>
              <a:t>极性判断</a:t>
            </a:r>
            <a:endParaRPr lang="zh-CN" altLang="en-US" sz="1400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46" name="矩形: 圆角 45"/>
          <p:cNvSpPr/>
          <p:nvPr/>
        </p:nvSpPr>
        <p:spPr>
          <a:xfrm>
            <a:off x="8562494" y="3051104"/>
            <a:ext cx="1098000" cy="321275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/>
              <a:t>结构式</a:t>
            </a:r>
            <a:endParaRPr lang="zh-CN" altLang="en-US" sz="1400" dirty="0"/>
          </a:p>
        </p:txBody>
      </p:sp>
      <p:sp>
        <p:nvSpPr>
          <p:cNvPr id="47" name="矩形: 圆角 46"/>
          <p:cNvSpPr/>
          <p:nvPr/>
        </p:nvSpPr>
        <p:spPr>
          <a:xfrm>
            <a:off x="9802286" y="3048098"/>
            <a:ext cx="1098000" cy="321275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/>
              <a:t>实验现象</a:t>
            </a:r>
            <a:endParaRPr lang="zh-CN" altLang="en-US" sz="1400" dirty="0"/>
          </a:p>
        </p:txBody>
      </p:sp>
      <p:sp>
        <p:nvSpPr>
          <p:cNvPr id="48" name="矩形: 圆角 47"/>
          <p:cNvSpPr/>
          <p:nvPr/>
        </p:nvSpPr>
        <p:spPr>
          <a:xfrm>
            <a:off x="8562494" y="3519198"/>
            <a:ext cx="1098000" cy="321275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/>
              <a:t>官能团</a:t>
            </a:r>
            <a:endParaRPr lang="zh-CN" altLang="en-US" sz="1400" dirty="0"/>
          </a:p>
        </p:txBody>
      </p:sp>
      <p:sp>
        <p:nvSpPr>
          <p:cNvPr id="49" name="矩形: 圆角 48"/>
          <p:cNvSpPr/>
          <p:nvPr/>
        </p:nvSpPr>
        <p:spPr>
          <a:xfrm>
            <a:off x="9802286" y="3551063"/>
            <a:ext cx="1098000" cy="321275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/>
              <a:t>官能团</a:t>
            </a:r>
            <a:endParaRPr lang="zh-CN" altLang="en-US" sz="1400" dirty="0"/>
          </a:p>
        </p:txBody>
      </p:sp>
      <p:sp>
        <p:nvSpPr>
          <p:cNvPr id="50" name="矩形: 圆角 49"/>
          <p:cNvSpPr/>
          <p:nvPr/>
        </p:nvSpPr>
        <p:spPr>
          <a:xfrm rot="10800000" flipV="1">
            <a:off x="8562494" y="3987292"/>
            <a:ext cx="1098000" cy="321275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/>
              <a:t>原理描述</a:t>
            </a:r>
            <a:endParaRPr lang="zh-CN" altLang="en-US" sz="1400" dirty="0"/>
          </a:p>
        </p:txBody>
      </p:sp>
      <p:sp>
        <p:nvSpPr>
          <p:cNvPr id="51" name="矩形: 圆角 50"/>
          <p:cNvSpPr/>
          <p:nvPr/>
        </p:nvSpPr>
        <p:spPr>
          <a:xfrm>
            <a:off x="9802286" y="4022913"/>
            <a:ext cx="1098000" cy="321275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/>
              <a:t>手性原子</a:t>
            </a:r>
            <a:endParaRPr lang="zh-CN" altLang="en-US" sz="1400" dirty="0"/>
          </a:p>
        </p:txBody>
      </p:sp>
      <p:sp>
        <p:nvSpPr>
          <p:cNvPr id="52" name="矩形: 圆角 51"/>
          <p:cNvSpPr/>
          <p:nvPr/>
        </p:nvSpPr>
        <p:spPr>
          <a:xfrm>
            <a:off x="8562494" y="4455386"/>
            <a:ext cx="1098000" cy="321275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/>
              <a:t>晶胞计算</a:t>
            </a:r>
            <a:endParaRPr lang="zh-CN" altLang="en-US" sz="1400" dirty="0"/>
          </a:p>
        </p:txBody>
      </p:sp>
      <p:sp>
        <p:nvSpPr>
          <p:cNvPr id="53" name="矩形: 圆角 52"/>
          <p:cNvSpPr/>
          <p:nvPr/>
        </p:nvSpPr>
        <p:spPr>
          <a:xfrm>
            <a:off x="8562494" y="4923480"/>
            <a:ext cx="1098000" cy="321275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/>
              <a:t>简单计算</a:t>
            </a:r>
            <a:endParaRPr lang="zh-CN" altLang="en-US" sz="1400" dirty="0"/>
          </a:p>
        </p:txBody>
      </p:sp>
      <p:sp>
        <p:nvSpPr>
          <p:cNvPr id="54" name="矩形: 圆角 53"/>
          <p:cNvSpPr/>
          <p:nvPr/>
        </p:nvSpPr>
        <p:spPr>
          <a:xfrm>
            <a:off x="8562494" y="5391572"/>
            <a:ext cx="1098000" cy="321275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i="1" dirty="0" err="1"/>
              <a:t>K</a:t>
            </a:r>
            <a:r>
              <a:rPr lang="en-US" altLang="zh-CN" sz="1400" dirty="0" err="1"/>
              <a:t>sp</a:t>
            </a:r>
            <a:r>
              <a:rPr lang="zh-CN" altLang="en-US" sz="1400" dirty="0"/>
              <a:t>计算</a:t>
            </a:r>
            <a:endParaRPr lang="zh-CN" altLang="en-US" sz="1400" dirty="0"/>
          </a:p>
        </p:txBody>
      </p:sp>
      <p:sp>
        <p:nvSpPr>
          <p:cNvPr id="56" name="矩形: 圆角 55"/>
          <p:cNvSpPr/>
          <p:nvPr/>
        </p:nvSpPr>
        <p:spPr>
          <a:xfrm>
            <a:off x="9802286" y="4494763"/>
            <a:ext cx="1098000" cy="321275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/>
              <a:t>键能数</a:t>
            </a:r>
            <a:endParaRPr lang="zh-CN" altLang="en-US" sz="1400" dirty="0"/>
          </a:p>
        </p:txBody>
      </p:sp>
      <p:sp>
        <p:nvSpPr>
          <p:cNvPr id="57" name="矩形: 圆角 56"/>
          <p:cNvSpPr/>
          <p:nvPr/>
        </p:nvSpPr>
        <p:spPr>
          <a:xfrm>
            <a:off x="9802286" y="5910313"/>
            <a:ext cx="1098000" cy="321275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/>
              <a:t>简单计算</a:t>
            </a:r>
            <a:endParaRPr lang="zh-CN" altLang="en-US" sz="1400" dirty="0"/>
          </a:p>
        </p:txBody>
      </p:sp>
      <p:sp>
        <p:nvSpPr>
          <p:cNvPr id="58" name="矩形: 圆角 57"/>
          <p:cNvSpPr/>
          <p:nvPr/>
        </p:nvSpPr>
        <p:spPr>
          <a:xfrm>
            <a:off x="9802286" y="5438463"/>
            <a:ext cx="1098000" cy="321275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/>
              <a:t>原理简述</a:t>
            </a:r>
            <a:endParaRPr lang="zh-CN" altLang="en-US" sz="1400" dirty="0"/>
          </a:p>
        </p:txBody>
      </p:sp>
      <p:sp>
        <p:nvSpPr>
          <p:cNvPr id="59" name="矩形: 圆角 58"/>
          <p:cNvSpPr/>
          <p:nvPr/>
        </p:nvSpPr>
        <p:spPr>
          <a:xfrm>
            <a:off x="9802286" y="4966613"/>
            <a:ext cx="1098000" cy="321275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/>
              <a:t>电荷判断</a:t>
            </a:r>
            <a:endParaRPr lang="zh-CN" altLang="en-US" sz="1400" dirty="0"/>
          </a:p>
        </p:txBody>
      </p:sp>
      <p:sp>
        <p:nvSpPr>
          <p:cNvPr id="60" name="矩形: 圆角 59"/>
          <p:cNvSpPr/>
          <p:nvPr/>
        </p:nvSpPr>
        <p:spPr>
          <a:xfrm>
            <a:off x="7482205" y="2103120"/>
            <a:ext cx="939165" cy="32131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2023</a:t>
            </a:r>
            <a:r>
              <a:rPr lang="zh-CN" altLang="en-US" sz="1400" dirty="0"/>
              <a:t>年</a:t>
            </a:r>
            <a:endParaRPr lang="zh-CN" altLang="en-US" sz="1400" dirty="0"/>
          </a:p>
        </p:txBody>
      </p:sp>
      <p:sp>
        <p:nvSpPr>
          <p:cNvPr id="61" name="矩形: 圆角 60"/>
          <p:cNvSpPr/>
          <p:nvPr/>
        </p:nvSpPr>
        <p:spPr>
          <a:xfrm>
            <a:off x="8722360" y="2103120"/>
            <a:ext cx="896620" cy="32131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2024</a:t>
            </a:r>
            <a:r>
              <a:rPr lang="zh-CN" altLang="en-US" sz="1400" dirty="0"/>
              <a:t>年</a:t>
            </a:r>
            <a:endParaRPr lang="zh-CN" altLang="en-US" sz="1400" dirty="0"/>
          </a:p>
        </p:txBody>
      </p:sp>
      <p:sp>
        <p:nvSpPr>
          <p:cNvPr id="62" name="矩形: 圆角 61"/>
          <p:cNvSpPr/>
          <p:nvPr/>
        </p:nvSpPr>
        <p:spPr>
          <a:xfrm>
            <a:off x="9961880" y="2103120"/>
            <a:ext cx="807085" cy="32131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2025</a:t>
            </a:r>
            <a:r>
              <a:rPr lang="zh-CN" altLang="en-US" sz="1400" dirty="0"/>
              <a:t>年</a:t>
            </a:r>
            <a:endParaRPr lang="zh-CN" altLang="en-US" sz="1400" dirty="0"/>
          </a:p>
        </p:txBody>
      </p:sp>
      <p:sp>
        <p:nvSpPr>
          <p:cNvPr id="2" name="文本框 1"/>
          <p:cNvSpPr txBox="1"/>
          <p:nvPr/>
        </p:nvSpPr>
        <p:spPr>
          <a:xfrm>
            <a:off x="666750" y="1858645"/>
            <a:ext cx="557530" cy="304609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三</a:t>
            </a:r>
            <a:endParaRPr lang="zh-CN" altLang="en-US" sz="3200" b="1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年</a:t>
            </a:r>
            <a:endParaRPr lang="zh-CN" altLang="en-US" sz="3200" b="1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大</a:t>
            </a:r>
            <a:endParaRPr lang="zh-CN" altLang="en-US" sz="3200" b="1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题</a:t>
            </a:r>
            <a:endParaRPr lang="zh-CN" altLang="en-US" sz="3200" b="1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对</a:t>
            </a:r>
            <a:endParaRPr lang="zh-CN" altLang="en-US" sz="3200" b="1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比</a:t>
            </a:r>
            <a:endParaRPr lang="zh-CN" altLang="en-US" sz="3200" b="1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DIAGRAM_VIRTUALLY_FRAME" val="{&quot;height&quot;:471.55259842519683,&quot;left&quot;:312,&quot;top&quot;:35.60511811023622,&quot;width&quot;:620.2105511811023}"/>
</p:tagLst>
</file>

<file path=ppt/tags/tag101.xml><?xml version="1.0" encoding="utf-8"?>
<p:tagLst xmlns:p="http://schemas.openxmlformats.org/presentationml/2006/main">
  <p:tag name="KSO_WM_DIAGRAM_VIRTUALLY_FRAME" val="{&quot;height&quot;:471.55259842519683,&quot;left&quot;:312,&quot;top&quot;:35.60511811023622,&quot;width&quot;:620.2105511811023}"/>
</p:tagLst>
</file>

<file path=ppt/tags/tag102.xml><?xml version="1.0" encoding="utf-8"?>
<p:tagLst xmlns:p="http://schemas.openxmlformats.org/presentationml/2006/main">
  <p:tag name="KSO_WM_DIAGRAM_VIRTUALLY_FRAME" val="{&quot;height&quot;:471.55259842519683,&quot;left&quot;:312,&quot;top&quot;:35.60511811023622,&quot;width&quot;:620.2105511811023}"/>
</p:tagLst>
</file>

<file path=ppt/tags/tag103.xml><?xml version="1.0" encoding="utf-8"?>
<p:tagLst xmlns:p="http://schemas.openxmlformats.org/presentationml/2006/main">
  <p:tag name="KSO_WM_UNIT_TABLE_BEAUTIFY" val="smartTable{0702752a-1850-412f-b3b1-752616733367}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AS_UNIQUEID" val="1623"/>
</p:tagLst>
</file>

<file path=ppt/tags/tag107.xml><?xml version="1.0" encoding="utf-8"?>
<p:tagLst xmlns:p="http://schemas.openxmlformats.org/presentationml/2006/main">
  <p:tag name="AS_UNIQUEID" val="1624"/>
</p:tagLst>
</file>

<file path=ppt/tags/tag108.xml><?xml version="1.0" encoding="utf-8"?>
<p:tagLst xmlns:p="http://schemas.openxmlformats.org/presentationml/2006/main">
  <p:tag name="AS_UNIQUEID" val="1637"/>
</p:tagLst>
</file>

<file path=ppt/tags/tag109.xml><?xml version="1.0" encoding="utf-8"?>
<p:tagLst xmlns:p="http://schemas.openxmlformats.org/presentationml/2006/main">
  <p:tag name="AS_UNIQUEID" val="1638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AS_UNIQUEID" val="1639"/>
</p:tagLst>
</file>

<file path=ppt/tags/tag111.xml><?xml version="1.0" encoding="utf-8"?>
<p:tagLst xmlns:p="http://schemas.openxmlformats.org/presentationml/2006/main">
  <p:tag name="AS_UNIQUEID" val="23199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AS_UNIQUEID" val="552"/>
</p:tagLst>
</file>

<file path=ppt/tags/tag64.xml><?xml version="1.0" encoding="utf-8"?>
<p:tagLst xmlns:p="http://schemas.openxmlformats.org/presentationml/2006/main">
  <p:tag name="AS_UNIQUEID" val="553"/>
</p:tagLst>
</file>

<file path=ppt/tags/tag65.xml><?xml version="1.0" encoding="utf-8"?>
<p:tagLst xmlns:p="http://schemas.openxmlformats.org/presentationml/2006/main">
  <p:tag name="AS_UNIQUEID" val="554"/>
</p:tagLst>
</file>

<file path=ppt/tags/tag66.xml><?xml version="1.0" encoding="utf-8"?>
<p:tagLst xmlns:p="http://schemas.openxmlformats.org/presentationml/2006/main">
  <p:tag name="AS_UNIQUEID" val="555"/>
</p:tagLst>
</file>

<file path=ppt/tags/tag67.xml><?xml version="1.0" encoding="utf-8"?>
<p:tagLst xmlns:p="http://schemas.openxmlformats.org/presentationml/2006/main">
  <p:tag name="KSO_WM_UNIT_PLACING_PICTURE_USER_VIEWPORT" val="{&quot;height&quot;:2902.5007874015746,&quot;width&quot;:2552.5007874015746}"/>
</p:tagLst>
</file>

<file path=ppt/tags/tag68.xml><?xml version="1.0" encoding="utf-8"?>
<p:tagLst xmlns:p="http://schemas.openxmlformats.org/presentationml/2006/main">
  <p:tag name="TABLE_ENDDRAG_ORIGIN_RECT" val="960*528"/>
  <p:tag name="TABLE_ENDDRAG_RECT" val="0*11*960*528"/>
</p:tagLst>
</file>

<file path=ppt/tags/tag69.xml><?xml version="1.0" encoding="utf-8"?>
<p:tagLst xmlns:p="http://schemas.openxmlformats.org/presentationml/2006/main">
  <p:tag name="KSO_WM_DIAGRAM_VIRTUALLY_FRAME" val="{&quot;height&quot;:233.24370078740154,&quot;left&quot;:244.54055118110236,&quot;top&quot;:119.6756692913386,&quot;width&quot;:470.9188976377953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DIAGRAM_VIRTUALLY_FRAME" val="{&quot;height&quot;:233.24370078740154,&quot;left&quot;:244.54055118110236,&quot;top&quot;:119.6756692913386,&quot;width&quot;:470.9188976377953}"/>
</p:tagLst>
</file>

<file path=ppt/tags/tag71.xml><?xml version="1.0" encoding="utf-8"?>
<p:tagLst xmlns:p="http://schemas.openxmlformats.org/presentationml/2006/main">
  <p:tag name="KSO_WM_DIAGRAM_VIRTUALLY_FRAME" val="{&quot;height&quot;:233.24370078740154,&quot;left&quot;:244.54055118110236,&quot;top&quot;:119.6756692913386,&quot;width&quot;:470.9188976377953}"/>
</p:tagLst>
</file>

<file path=ppt/tags/tag72.xml><?xml version="1.0" encoding="utf-8"?>
<p:tagLst xmlns:p="http://schemas.openxmlformats.org/presentationml/2006/main">
  <p:tag name="KSO_WM_DIAGRAM_VIRTUALLY_FRAME" val="{&quot;height&quot;:233.24370078740154,&quot;left&quot;:244.54055118110236,&quot;top&quot;:119.6756692913386,&quot;width&quot;:470.9188976377953}"/>
</p:tagLst>
</file>

<file path=ppt/tags/tag73.xml><?xml version="1.0" encoding="utf-8"?>
<p:tagLst xmlns:p="http://schemas.openxmlformats.org/presentationml/2006/main">
  <p:tag name="KSO_WM_DIAGRAM_VIRTUALLY_FRAME" val="{&quot;height&quot;:431.1354330708661,&quot;left&quot;:347.9111023622047,&quot;top&quot;:56.80141732283464,&quot;width&quot;:507.24677165354353}"/>
</p:tagLst>
</file>

<file path=ppt/tags/tag74.xml><?xml version="1.0" encoding="utf-8"?>
<p:tagLst xmlns:p="http://schemas.openxmlformats.org/presentationml/2006/main">
  <p:tag name="KSO_WM_DIAGRAM_VIRTUALLY_FRAME" val="{&quot;height&quot;:431.1354330708661,&quot;left&quot;:347.9111023622047,&quot;top&quot;:56.80141732283464,&quot;width&quot;:507.24677165354353}"/>
</p:tagLst>
</file>

<file path=ppt/tags/tag75.xml><?xml version="1.0" encoding="utf-8"?>
<p:tagLst xmlns:p="http://schemas.openxmlformats.org/presentationml/2006/main">
  <p:tag name="KSO_WM_DIAGRAM_VIRTUALLY_FRAME" val="{&quot;height&quot;:431.1354330708661,&quot;left&quot;:347.9111023622047,&quot;top&quot;:56.80141732283464,&quot;width&quot;:507.24677165354353}"/>
</p:tagLst>
</file>

<file path=ppt/tags/tag76.xml><?xml version="1.0" encoding="utf-8"?>
<p:tagLst xmlns:p="http://schemas.openxmlformats.org/presentationml/2006/main">
  <p:tag name="KSO_WM_DIAGRAM_VIRTUALLY_FRAME" val="{&quot;height&quot;:431.1354330708661,&quot;left&quot;:347.9111023622047,&quot;top&quot;:56.80141732283464,&quot;width&quot;:507.24677165354353}"/>
</p:tagLst>
</file>

<file path=ppt/tags/tag77.xml><?xml version="1.0" encoding="utf-8"?>
<p:tagLst xmlns:p="http://schemas.openxmlformats.org/presentationml/2006/main">
  <p:tag name="KSO_WM_DIAGRAM_VIRTUALLY_FRAME" val="{&quot;height&quot;:431.1354330708661,&quot;left&quot;:347.9111023622047,&quot;top&quot;:56.80141732283464,&quot;width&quot;:507.24677165354353}"/>
</p:tagLst>
</file>

<file path=ppt/tags/tag78.xml><?xml version="1.0" encoding="utf-8"?>
<p:tagLst xmlns:p="http://schemas.openxmlformats.org/presentationml/2006/main">
  <p:tag name="KSO_WM_DIAGRAM_VIRTUALLY_FRAME" val="{&quot;height&quot;:431.1354330708661,&quot;left&quot;:347.9111023622047,&quot;top&quot;:56.80141732283464,&quot;width&quot;:507.24677165354353}"/>
</p:tagLst>
</file>

<file path=ppt/tags/tag79.xml><?xml version="1.0" encoding="utf-8"?>
<p:tagLst xmlns:p="http://schemas.openxmlformats.org/presentationml/2006/main">
  <p:tag name="KSO_WM_DIAGRAM_VIRTUALLY_FRAME" val="{&quot;height&quot;:431.1354330708661,&quot;left&quot;:347.9111023622047,&quot;top&quot;:56.80141732283464,&quot;width&quot;:507.24677165354353}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DIAGRAM_VIRTUALLY_FRAME" val="{&quot;height&quot;:431.1354330708661,&quot;left&quot;:347.9111023622047,&quot;top&quot;:56.80141732283464,&quot;width&quot;:507.24677165354353}"/>
</p:tagLst>
</file>

<file path=ppt/tags/tag81.xml><?xml version="1.0" encoding="utf-8"?>
<p:tagLst xmlns:p="http://schemas.openxmlformats.org/presentationml/2006/main">
  <p:tag name="KSO_WM_DIAGRAM_VIRTUALLY_FRAME" val="{&quot;height&quot;:431.1354330708661,&quot;left&quot;:347.9111023622047,&quot;top&quot;:56.80141732283464,&quot;width&quot;:507.24677165354353}"/>
</p:tagLst>
</file>

<file path=ppt/tags/tag82.xml><?xml version="1.0" encoding="utf-8"?>
<p:tagLst xmlns:p="http://schemas.openxmlformats.org/presentationml/2006/main">
  <p:tag name="KSO_WM_DIAGRAM_VIRTUALLY_FRAME" val="{&quot;height&quot;:431.1354330708661,&quot;left&quot;:347.9111023622047,&quot;top&quot;:56.80141732283464,&quot;width&quot;:507.24677165354353}"/>
</p:tagLst>
</file>

<file path=ppt/tags/tag83.xml><?xml version="1.0" encoding="utf-8"?>
<p:tagLst xmlns:p="http://schemas.openxmlformats.org/presentationml/2006/main">
  <p:tag name="KSO_WM_DIAGRAM_VIRTUALLY_FRAME" val="{&quot;height&quot;:431.1354330708661,&quot;left&quot;:347.9111023622047,&quot;top&quot;:56.80141732283464,&quot;width&quot;:507.24677165354353}"/>
</p:tagLst>
</file>

<file path=ppt/tags/tag84.xml><?xml version="1.0" encoding="utf-8"?>
<p:tagLst xmlns:p="http://schemas.openxmlformats.org/presentationml/2006/main">
  <p:tag name="KSO_WM_DIAGRAM_VIRTUALLY_FRAME" val="{&quot;height&quot;:431.1354330708661,&quot;left&quot;:347.9111023622047,&quot;top&quot;:56.80141732283464,&quot;width&quot;:507.24677165354353}"/>
</p:tagLst>
</file>

<file path=ppt/tags/tag85.xml><?xml version="1.0" encoding="utf-8"?>
<p:tagLst xmlns:p="http://schemas.openxmlformats.org/presentationml/2006/main">
  <p:tag name="KSO_WM_DIAGRAM_VIRTUALLY_FRAME" val="{&quot;height&quot;:431.1354330708661,&quot;left&quot;:347.9111023622047,&quot;top&quot;:56.80141732283464,&quot;width&quot;:507.24677165354353}"/>
</p:tagLst>
</file>

<file path=ppt/tags/tag86.xml><?xml version="1.0" encoding="utf-8"?>
<p:tagLst xmlns:p="http://schemas.openxmlformats.org/presentationml/2006/main">
  <p:tag name="KSO_WM_DIAGRAM_VIRTUALLY_FRAME" val="{&quot;height&quot;:431.1354330708661,&quot;left&quot;:347.9111023622047,&quot;top&quot;:56.80141732283464,&quot;width&quot;:507.24677165354353}"/>
</p:tagLst>
</file>

<file path=ppt/tags/tag87.xml><?xml version="1.0" encoding="utf-8"?>
<p:tagLst xmlns:p="http://schemas.openxmlformats.org/presentationml/2006/main">
  <p:tag name="KSO_WM_DIAGRAM_VIRTUALLY_FRAME" val="{&quot;height&quot;:431.1354330708661,&quot;left&quot;:347.9111023622047,&quot;top&quot;:56.80141732283464,&quot;width&quot;:507.24677165354353}"/>
</p:tagLst>
</file>

<file path=ppt/tags/tag88.xml><?xml version="1.0" encoding="utf-8"?>
<p:tagLst xmlns:p="http://schemas.openxmlformats.org/presentationml/2006/main">
  <p:tag name="KSO_WM_DIAGRAM_VIRTUALLY_FRAME" val="{&quot;height&quot;:471.55259842519683,&quot;left&quot;:312,&quot;top&quot;:35.60511811023622,&quot;width&quot;:620.2105511811023}"/>
</p:tagLst>
</file>

<file path=ppt/tags/tag89.xml><?xml version="1.0" encoding="utf-8"?>
<p:tagLst xmlns:p="http://schemas.openxmlformats.org/presentationml/2006/main">
  <p:tag name="KSO_WM_DIAGRAM_VIRTUALLY_FRAME" val="{&quot;height&quot;:471.55259842519683,&quot;left&quot;:312,&quot;top&quot;:35.60511811023622,&quot;width&quot;:620.2105511811023}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DIAGRAM_VIRTUALLY_FRAME" val="{&quot;height&quot;:471.55259842519683,&quot;left&quot;:312,&quot;top&quot;:35.60511811023622,&quot;width&quot;:620.2105511811023}"/>
</p:tagLst>
</file>

<file path=ppt/tags/tag91.xml><?xml version="1.0" encoding="utf-8"?>
<p:tagLst xmlns:p="http://schemas.openxmlformats.org/presentationml/2006/main">
  <p:tag name="KSO_WM_DIAGRAM_VIRTUALLY_FRAME" val="{&quot;height&quot;:471.55259842519683,&quot;left&quot;:312,&quot;top&quot;:35.60511811023622,&quot;width&quot;:620.2105511811023}"/>
</p:tagLst>
</file>

<file path=ppt/tags/tag92.xml><?xml version="1.0" encoding="utf-8"?>
<p:tagLst xmlns:p="http://schemas.openxmlformats.org/presentationml/2006/main">
  <p:tag name="KSO_WM_DIAGRAM_VIRTUALLY_FRAME" val="{&quot;height&quot;:471.55259842519683,&quot;left&quot;:312,&quot;top&quot;:35.60511811023622,&quot;width&quot;:620.2105511811023}"/>
</p:tagLst>
</file>

<file path=ppt/tags/tag93.xml><?xml version="1.0" encoding="utf-8"?>
<p:tagLst xmlns:p="http://schemas.openxmlformats.org/presentationml/2006/main">
  <p:tag name="KSO_WM_DIAGRAM_VIRTUALLY_FRAME" val="{&quot;height&quot;:471.55259842519683,&quot;left&quot;:312,&quot;top&quot;:35.60511811023622,&quot;width&quot;:620.2105511811023}"/>
</p:tagLst>
</file>

<file path=ppt/tags/tag94.xml><?xml version="1.0" encoding="utf-8"?>
<p:tagLst xmlns:p="http://schemas.openxmlformats.org/presentationml/2006/main">
  <p:tag name="KSO_WM_DIAGRAM_VIRTUALLY_FRAME" val="{&quot;height&quot;:471.55259842519683,&quot;left&quot;:312,&quot;top&quot;:35.60511811023622,&quot;width&quot;:620.2105511811023}"/>
</p:tagLst>
</file>

<file path=ppt/tags/tag95.xml><?xml version="1.0" encoding="utf-8"?>
<p:tagLst xmlns:p="http://schemas.openxmlformats.org/presentationml/2006/main">
  <p:tag name="KSO_WM_DIAGRAM_VIRTUALLY_FRAME" val="{&quot;height&quot;:471.55259842519683,&quot;left&quot;:312,&quot;top&quot;:35.60511811023622,&quot;width&quot;:620.2105511811023}"/>
</p:tagLst>
</file>

<file path=ppt/tags/tag96.xml><?xml version="1.0" encoding="utf-8"?>
<p:tagLst xmlns:p="http://schemas.openxmlformats.org/presentationml/2006/main">
  <p:tag name="KSO_WM_DIAGRAM_VIRTUALLY_FRAME" val="{&quot;height&quot;:471.55259842519683,&quot;left&quot;:312,&quot;top&quot;:35.60511811023622,&quot;width&quot;:620.2105511811023}"/>
</p:tagLst>
</file>

<file path=ppt/tags/tag97.xml><?xml version="1.0" encoding="utf-8"?>
<p:tagLst xmlns:p="http://schemas.openxmlformats.org/presentationml/2006/main">
  <p:tag name="KSO_WM_DIAGRAM_VIRTUALLY_FRAME" val="{&quot;height&quot;:471.55259842519683,&quot;left&quot;:312,&quot;top&quot;:35.60511811023622,&quot;width&quot;:620.2105511811023}"/>
</p:tagLst>
</file>

<file path=ppt/tags/tag98.xml><?xml version="1.0" encoding="utf-8"?>
<p:tagLst xmlns:p="http://schemas.openxmlformats.org/presentationml/2006/main">
  <p:tag name="KSO_WM_DIAGRAM_VIRTUALLY_FRAME" val="{&quot;height&quot;:471.55259842519683,&quot;left&quot;:312,&quot;top&quot;:35.60511811023622,&quot;width&quot;:620.2105511811023}"/>
</p:tagLst>
</file>

<file path=ppt/tags/tag99.xml><?xml version="1.0" encoding="utf-8"?>
<p:tagLst xmlns:p="http://schemas.openxmlformats.org/presentationml/2006/main">
  <p:tag name="KSO_WM_DIAGRAM_VIRTUALLY_FRAME" val="{&quot;height&quot;:471.55259842519683,&quot;left&quot;:312,&quot;top&quot;:35.60511811023622,&quot;width&quot;:620.2105511811023}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ont">
      <a:majorFont>
        <a:latin typeface="等线 Light"/>
        <a:ea typeface="等线 Light"/>
        <a:cs typeface=""/>
      </a:majorFont>
      <a:minorFont>
        <a:latin typeface="等线"/>
        <a:ea typeface="等线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s3">
  <a:themeElements>
    <a:clrScheme name="cs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s3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8100">
          <a:solidFill>
            <a:srgbClr val="FF0000"/>
          </a:solidFill>
        </a:ln>
      </a:spPr>
      <a:bodyPr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prstShdw prst="shdw12">
            <a:schemeClr val="bg2">
              <a:alpha val="50000"/>
            </a:schemeClr>
          </a:prstShdw>
        </a:effectLst>
      </a:spPr>
      <a:bodyPr vert="horz" wrap="square" lIns="91440" tIns="45720" rIns="91440" bIns="45720" numCol="1" anchor="ctr" anchorCtr="0" compatLnSpc="1"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2800" b="0" i="0" u="none" strike="noStrike" cap="none" normalizeH="0" baseline="0" smtClean="0">
            <a:ln>
              <a:noFill/>
            </a:ln>
            <a:solidFill>
              <a:srgbClr val="FFCC00"/>
            </a:solidFill>
            <a:effectLst/>
            <a:latin typeface="Utsaah" pitchFamily="34" charset="0"/>
            <a:ea typeface="楷体_GB2312" pitchFamily="49" charset="-122"/>
          </a:defRPr>
        </a:defPPr>
      </a:lstStyle>
    </a:lnDef>
  </a:objectDefaults>
  <a:extraClrSchemeLst>
    <a:extraClrScheme>
      <a:clrScheme name="cs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7943</Words>
  <Application>WPS 演示</Application>
  <PresentationFormat>宽屏</PresentationFormat>
  <Paragraphs>1197</Paragraphs>
  <Slides>58</Slides>
  <Notes>3</Notes>
  <HiddenSlides>0</HiddenSlides>
  <MMClips>0</MMClips>
  <ScaleCrop>false</ScaleCrop>
  <HeadingPairs>
    <vt:vector size="8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7</vt:i4>
      </vt:variant>
      <vt:variant>
        <vt:lpstr>幻灯片标题</vt:lpstr>
      </vt:variant>
      <vt:variant>
        <vt:i4>58</vt:i4>
      </vt:variant>
    </vt:vector>
  </HeadingPairs>
  <TitlesOfParts>
    <vt:vector size="92" baseType="lpstr">
      <vt:lpstr>Arial</vt:lpstr>
      <vt:lpstr>宋体</vt:lpstr>
      <vt:lpstr>Wingdings</vt:lpstr>
      <vt:lpstr>Wingdings</vt:lpstr>
      <vt:lpstr>微软雅黑</vt:lpstr>
      <vt:lpstr>Times New Roman</vt:lpstr>
      <vt:lpstr>Aparajita</vt:lpstr>
      <vt:lpstr>Utsaah</vt:lpstr>
      <vt:lpstr>Segoe Print</vt:lpstr>
      <vt:lpstr>楷体_GB2312</vt:lpstr>
      <vt:lpstr>新宋体</vt:lpstr>
      <vt:lpstr>Calibri</vt:lpstr>
      <vt:lpstr>Tahoma</vt:lpstr>
      <vt:lpstr>黑体</vt:lpstr>
      <vt:lpstr>Arial Unicode MS</vt:lpstr>
      <vt:lpstr>等线 Light</vt:lpstr>
      <vt:lpstr>等线</vt:lpstr>
      <vt:lpstr>Cambria Math</vt:lpstr>
      <vt:lpstr>华文新魏</vt:lpstr>
      <vt:lpstr>MS Mincho</vt:lpstr>
      <vt:lpstr>华文宋体</vt:lpstr>
      <vt:lpstr>思源黑体 CN Normal</vt:lpstr>
      <vt:lpstr>Calibri</vt:lpstr>
      <vt:lpstr>Nirmala UI</vt:lpstr>
      <vt:lpstr>WPS</vt:lpstr>
      <vt:lpstr>1_Office 主题​​</vt:lpstr>
      <vt:lpstr>cs3</vt:lpstr>
      <vt:lpstr>Paint.Picture</vt:lpstr>
      <vt:lpstr>Paint.Picture</vt:lpstr>
      <vt:lpstr>Paint.Picture</vt:lpstr>
      <vt:lpstr>Paint.Picture</vt:lpstr>
      <vt:lpstr>PBrush</vt:lpstr>
      <vt:lpstr>PBrush</vt:lpstr>
      <vt:lpstr>PBrush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一、稳中求新、稳中求变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周跃</cp:lastModifiedBy>
  <cp:revision>431</cp:revision>
  <dcterms:created xsi:type="dcterms:W3CDTF">2019-06-19T02:08:00Z</dcterms:created>
  <dcterms:modified xsi:type="dcterms:W3CDTF">2025-09-08T12:32:28Z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2052-12.1.0.22529</vt:lpwstr>
  </property>
  <property fmtid="{D5CDD505-2E9C-101B-9397-08002B2CF9AE}" pid="3" name="ICV">
    <vt:lpwstr>54844A1B99F646ECA5B777045F494A6A_13</vt:lpwstr>
  </property>
</Properties>
</file>