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221983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70590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47752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27318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294102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09359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90960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292834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97834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374050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71E9F35-D783-4DA8-A632-F6D1FDE85A4E}"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23357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E9F35-D783-4DA8-A632-F6D1FDE85A4E}" type="datetimeFigureOut">
              <a:rPr lang="zh-CN" altLang="en-US" smtClean="0"/>
              <a:t>2025/9/29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6F311-A419-40DB-A5FF-50646F5E8B19}" type="slidenum">
              <a:rPr lang="zh-CN" altLang="en-US" smtClean="0"/>
              <a:t>‹#›</a:t>
            </a:fld>
            <a:endParaRPr lang="zh-CN" altLang="en-US"/>
          </a:p>
        </p:txBody>
      </p:sp>
    </p:spTree>
    <p:extLst>
      <p:ext uri="{BB962C8B-B14F-4D97-AF65-F5344CB8AC3E}">
        <p14:creationId xmlns:p14="http://schemas.microsoft.com/office/powerpoint/2010/main" val="1685164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944" y="980727"/>
            <a:ext cx="6480720" cy="923330"/>
          </a:xfrm>
          <a:prstGeom prst="rect">
            <a:avLst/>
          </a:prstGeom>
          <a:noFill/>
        </p:spPr>
        <p:txBody>
          <a:bodyPr wrap="square" rtlCol="0">
            <a:spAutoFit/>
          </a:bodyPr>
          <a:lstStyle/>
          <a:p>
            <a:pPr algn="ctr"/>
            <a:r>
              <a:rPr lang="zh-CN" altLang="en-US" sz="4800" dirty="0" smtClean="0"/>
              <a:t>实验</a:t>
            </a:r>
            <a:r>
              <a:rPr lang="zh-CN" altLang="en-US" sz="5400" dirty="0" smtClean="0"/>
              <a:t>方案设计</a:t>
            </a:r>
            <a:endParaRPr lang="zh-CN" altLang="en-US" sz="2000" dirty="0"/>
          </a:p>
        </p:txBody>
      </p:sp>
      <p:sp>
        <p:nvSpPr>
          <p:cNvPr id="7" name="TextBox 6"/>
          <p:cNvSpPr txBox="1"/>
          <p:nvPr/>
        </p:nvSpPr>
        <p:spPr>
          <a:xfrm>
            <a:off x="4644008" y="2060848"/>
            <a:ext cx="4248472" cy="369332"/>
          </a:xfrm>
          <a:prstGeom prst="rect">
            <a:avLst/>
          </a:prstGeom>
          <a:noFill/>
        </p:spPr>
        <p:txBody>
          <a:bodyPr wrap="square" rtlCol="0">
            <a:spAutoFit/>
          </a:bodyPr>
          <a:lstStyle/>
          <a:p>
            <a:r>
              <a:rPr lang="zh-CN" altLang="en-US" dirty="0" smtClean="0"/>
              <a:t>对比实验方案设计</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19" y="2850705"/>
            <a:ext cx="8064896"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2515044"/>
            <a:ext cx="4167538" cy="369332"/>
          </a:xfrm>
          <a:prstGeom prst="rect">
            <a:avLst/>
          </a:prstGeom>
          <a:noFill/>
        </p:spPr>
        <p:txBody>
          <a:bodyPr wrap="square" rtlCol="0">
            <a:spAutoFit/>
          </a:bodyPr>
          <a:lstStyle/>
          <a:p>
            <a:r>
              <a:rPr lang="zh-CN" altLang="en-US" dirty="0" smtClean="0"/>
              <a:t>江苏</a:t>
            </a:r>
            <a:r>
              <a:rPr lang="en-US" altLang="zh-CN" dirty="0" smtClean="0"/>
              <a:t>2025</a:t>
            </a:r>
            <a:r>
              <a:rPr lang="zh-CN" altLang="en-US" dirty="0" smtClean="0"/>
              <a:t>年高考第</a:t>
            </a:r>
            <a:r>
              <a:rPr lang="en-US" altLang="zh-CN" dirty="0" smtClean="0"/>
              <a:t>16</a:t>
            </a:r>
            <a:r>
              <a:rPr lang="zh-CN" altLang="en-US" dirty="0" smtClean="0"/>
              <a:t>（</a:t>
            </a:r>
            <a:r>
              <a:rPr lang="en-US" altLang="zh-CN" dirty="0" smtClean="0"/>
              <a:t>3</a:t>
            </a:r>
            <a:r>
              <a:rPr lang="zh-CN" altLang="en-US" dirty="0" smtClean="0"/>
              <a:t>）题</a:t>
            </a:r>
            <a:endParaRPr lang="zh-CN" altLang="en-US" dirty="0"/>
          </a:p>
        </p:txBody>
      </p:sp>
    </p:spTree>
    <p:extLst>
      <p:ext uri="{BB962C8B-B14F-4D97-AF65-F5344CB8AC3E}">
        <p14:creationId xmlns:p14="http://schemas.microsoft.com/office/powerpoint/2010/main" val="1833852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5976664" cy="369332"/>
          </a:xfrm>
          <a:prstGeom prst="rect">
            <a:avLst/>
          </a:prstGeom>
          <a:noFill/>
        </p:spPr>
        <p:txBody>
          <a:bodyPr wrap="square" rtlCol="0">
            <a:spAutoFit/>
          </a:bodyPr>
          <a:lstStyle/>
          <a:p>
            <a:r>
              <a:rPr lang="zh-CN" altLang="en-US" dirty="0" smtClean="0"/>
              <a:t>教材回归</a:t>
            </a:r>
            <a:endParaRPr lang="zh-CN"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48274"/>
            <a:ext cx="3168352" cy="446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048274"/>
            <a:ext cx="3934113" cy="446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980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268760"/>
            <a:ext cx="74660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03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45" y="620688"/>
            <a:ext cx="7418387"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70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848872" cy="646331"/>
          </a:xfrm>
          <a:prstGeom prst="rect">
            <a:avLst/>
          </a:prstGeom>
          <a:noFill/>
        </p:spPr>
        <p:txBody>
          <a:bodyPr wrap="square" rtlCol="0">
            <a:spAutoFit/>
          </a:bodyPr>
          <a:lstStyle/>
          <a:p>
            <a:r>
              <a:rPr lang="zh-CN" altLang="zh-CN" dirty="0"/>
              <a:t>设计化学对比实验的核心是通过控制变量来探究某一因素对实验结果的影响，确保实验结论的科学性和可靠性。以下是设计时需注意的关键要点：</a:t>
            </a:r>
          </a:p>
        </p:txBody>
      </p:sp>
      <p:sp>
        <p:nvSpPr>
          <p:cNvPr id="3" name="TextBox 2"/>
          <p:cNvSpPr txBox="1"/>
          <p:nvPr/>
        </p:nvSpPr>
        <p:spPr>
          <a:xfrm>
            <a:off x="1043608" y="1844824"/>
            <a:ext cx="6912768" cy="2585323"/>
          </a:xfrm>
          <a:prstGeom prst="rect">
            <a:avLst/>
          </a:prstGeom>
          <a:noFill/>
        </p:spPr>
        <p:txBody>
          <a:bodyPr wrap="square" rtlCol="0">
            <a:spAutoFit/>
          </a:bodyPr>
          <a:lstStyle/>
          <a:p>
            <a:r>
              <a:rPr lang="en-US" altLang="zh-CN" dirty="0"/>
              <a:t>1. </a:t>
            </a:r>
            <a:r>
              <a:rPr lang="zh-CN" altLang="zh-CN" dirty="0"/>
              <a:t>明确实验目的</a:t>
            </a:r>
          </a:p>
          <a:p>
            <a:r>
              <a:rPr lang="en-US" altLang="zh-CN" dirty="0" smtClean="0"/>
              <a:t>2</a:t>
            </a:r>
            <a:r>
              <a:rPr lang="en-US" altLang="zh-CN" dirty="0"/>
              <a:t>. </a:t>
            </a:r>
            <a:r>
              <a:rPr lang="zh-CN" altLang="zh-CN" dirty="0"/>
              <a:t>控制单一变量</a:t>
            </a:r>
          </a:p>
          <a:p>
            <a:r>
              <a:rPr lang="en-US" altLang="zh-CN" dirty="0" smtClean="0"/>
              <a:t>3</a:t>
            </a:r>
            <a:r>
              <a:rPr lang="en-US" altLang="zh-CN" dirty="0"/>
              <a:t>. </a:t>
            </a:r>
            <a:r>
              <a:rPr lang="zh-CN" altLang="zh-CN" dirty="0"/>
              <a:t>设置对照组</a:t>
            </a:r>
          </a:p>
          <a:p>
            <a:r>
              <a:rPr lang="en-US" altLang="zh-CN" dirty="0" smtClean="0"/>
              <a:t>4</a:t>
            </a:r>
            <a:r>
              <a:rPr lang="en-US" altLang="zh-CN" dirty="0"/>
              <a:t>. </a:t>
            </a:r>
            <a:r>
              <a:rPr lang="zh-CN" altLang="zh-CN" dirty="0"/>
              <a:t>保证实验的可重复性</a:t>
            </a:r>
          </a:p>
          <a:p>
            <a:r>
              <a:rPr lang="en-US" altLang="zh-CN" dirty="0" smtClean="0"/>
              <a:t>5</a:t>
            </a:r>
            <a:r>
              <a:rPr lang="en-US" altLang="zh-CN" dirty="0"/>
              <a:t>. </a:t>
            </a:r>
            <a:r>
              <a:rPr lang="zh-CN" altLang="zh-CN" dirty="0"/>
              <a:t>实验现象与数据的可观测性</a:t>
            </a:r>
          </a:p>
          <a:p>
            <a:r>
              <a:rPr lang="en-US" altLang="zh-CN" dirty="0" smtClean="0"/>
              <a:t>6</a:t>
            </a:r>
            <a:r>
              <a:rPr lang="en-US" altLang="zh-CN" dirty="0"/>
              <a:t>. </a:t>
            </a:r>
            <a:r>
              <a:rPr lang="zh-CN" altLang="zh-CN" dirty="0"/>
              <a:t>排除干扰因素</a:t>
            </a:r>
          </a:p>
          <a:p>
            <a:r>
              <a:rPr lang="en-US" altLang="zh-CN" dirty="0" smtClean="0"/>
              <a:t>7</a:t>
            </a:r>
            <a:r>
              <a:rPr lang="en-US" altLang="zh-CN" dirty="0"/>
              <a:t>. </a:t>
            </a:r>
            <a:r>
              <a:rPr lang="zh-CN" altLang="zh-CN" dirty="0"/>
              <a:t>实验步骤的逻辑性</a:t>
            </a:r>
          </a:p>
          <a:p>
            <a:r>
              <a:rPr lang="en-US" altLang="zh-CN" dirty="0" smtClean="0"/>
              <a:t>8</a:t>
            </a:r>
            <a:r>
              <a:rPr lang="en-US" altLang="zh-CN" dirty="0"/>
              <a:t>. </a:t>
            </a:r>
            <a:r>
              <a:rPr lang="zh-CN" altLang="zh-CN" dirty="0"/>
              <a:t>安全性与环保性</a:t>
            </a:r>
          </a:p>
          <a:p>
            <a:r>
              <a:rPr lang="en-US" altLang="zh-CN" dirty="0"/>
              <a:t> </a:t>
            </a:r>
            <a:endParaRPr lang="zh-CN" altLang="zh-CN" dirty="0"/>
          </a:p>
        </p:txBody>
      </p:sp>
      <p:sp>
        <p:nvSpPr>
          <p:cNvPr id="4" name="TextBox 3"/>
          <p:cNvSpPr txBox="1"/>
          <p:nvPr/>
        </p:nvSpPr>
        <p:spPr>
          <a:xfrm>
            <a:off x="827584" y="4581128"/>
            <a:ext cx="7560840" cy="369332"/>
          </a:xfrm>
          <a:prstGeom prst="rect">
            <a:avLst/>
          </a:prstGeom>
          <a:noFill/>
        </p:spPr>
        <p:txBody>
          <a:bodyPr wrap="square" rtlCol="0">
            <a:spAutoFit/>
          </a:bodyPr>
          <a:lstStyle/>
          <a:p>
            <a:r>
              <a:rPr lang="zh-CN" altLang="zh-CN" dirty="0"/>
              <a:t>对比实验的核心原则：“单一变量、对照明确、重复可靠、观测量化”。</a:t>
            </a:r>
            <a:endParaRPr lang="zh-CN" altLang="en-US" dirty="0"/>
          </a:p>
        </p:txBody>
      </p:sp>
    </p:spTree>
    <p:extLst>
      <p:ext uri="{BB962C8B-B14F-4D97-AF65-F5344CB8AC3E}">
        <p14:creationId xmlns:p14="http://schemas.microsoft.com/office/powerpoint/2010/main" val="5922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71" y="661862"/>
            <a:ext cx="7416824" cy="19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15615" y="2564904"/>
            <a:ext cx="6624737" cy="923330"/>
          </a:xfrm>
          <a:prstGeom prst="rect">
            <a:avLst/>
          </a:prstGeom>
          <a:noFill/>
        </p:spPr>
        <p:txBody>
          <a:bodyPr wrap="square" rtlCol="0">
            <a:spAutoFit/>
          </a:bodyPr>
          <a:lstStyle/>
          <a:p>
            <a:r>
              <a:rPr lang="zh-CN" altLang="en-US" dirty="0" smtClean="0"/>
              <a:t>    分别加</a:t>
            </a:r>
            <a:r>
              <a:rPr lang="zh-CN" altLang="en-US" dirty="0" smtClean="0">
                <a:solidFill>
                  <a:srgbClr val="FF0000"/>
                </a:solidFill>
              </a:rPr>
              <a:t>等体积</a:t>
            </a:r>
            <a:r>
              <a:rPr lang="zh-CN" altLang="en-US" dirty="0" smtClean="0"/>
              <a:t>蒸馏水和</a:t>
            </a:r>
            <a:r>
              <a:rPr lang="en-US" altLang="zh-CN" dirty="0" smtClean="0"/>
              <a:t>0.5</a:t>
            </a:r>
            <a:r>
              <a:rPr lang="en-US" altLang="zh-CN" dirty="0"/>
              <a:t>mol·L</a:t>
            </a:r>
            <a:r>
              <a:rPr lang="en-US" altLang="zh-CN" baseline="30000" dirty="0"/>
              <a:t>−1 </a:t>
            </a:r>
            <a:r>
              <a:rPr lang="en-US" altLang="zh-CN" dirty="0" err="1" smtClean="0"/>
              <a:t>NaOH</a:t>
            </a:r>
            <a:r>
              <a:rPr lang="zh-CN" altLang="en-US" dirty="0" smtClean="0"/>
              <a:t>溶液。浸泡</a:t>
            </a:r>
            <a:r>
              <a:rPr lang="zh-CN" altLang="en-US" dirty="0" smtClean="0">
                <a:solidFill>
                  <a:srgbClr val="FF0000"/>
                </a:solidFill>
              </a:rPr>
              <a:t>相同时间</a:t>
            </a:r>
            <a:r>
              <a:rPr lang="zh-CN" altLang="en-US" dirty="0" smtClean="0"/>
              <a:t>后，</a:t>
            </a:r>
            <a:endParaRPr lang="en-US" altLang="zh-CN" dirty="0" smtClean="0"/>
          </a:p>
          <a:p>
            <a:r>
              <a:rPr lang="zh-CN" altLang="en-US" dirty="0" smtClean="0"/>
              <a:t>取</a:t>
            </a:r>
            <a:r>
              <a:rPr lang="zh-CN" altLang="en-US" dirty="0" smtClean="0">
                <a:solidFill>
                  <a:srgbClr val="FF0000"/>
                </a:solidFill>
              </a:rPr>
              <a:t>等体积</a:t>
            </a:r>
            <a:r>
              <a:rPr lang="zh-CN" altLang="en-US" dirty="0" smtClean="0"/>
              <a:t>上层浸泡液，分别加入</a:t>
            </a:r>
            <a:r>
              <a:rPr lang="en-US" altLang="zh-CN" dirty="0" smtClean="0"/>
              <a:t>0.5 </a:t>
            </a:r>
            <a:r>
              <a:rPr lang="en-US" altLang="zh-CN" dirty="0"/>
              <a:t>mol·L</a:t>
            </a:r>
            <a:r>
              <a:rPr lang="en-US" altLang="zh-CN" baseline="30000" dirty="0"/>
              <a:t>−1 </a:t>
            </a:r>
            <a:r>
              <a:rPr lang="en-US" altLang="zh-CN" dirty="0" smtClean="0"/>
              <a:t>HNO</a:t>
            </a:r>
            <a:r>
              <a:rPr lang="en-US" altLang="zh-CN" baseline="-25000" dirty="0" smtClean="0"/>
              <a:t>3</a:t>
            </a:r>
            <a:r>
              <a:rPr lang="en-US" altLang="zh-CN" dirty="0" smtClean="0"/>
              <a:t>,</a:t>
            </a:r>
            <a:r>
              <a:rPr lang="zh-CN" altLang="en-US" dirty="0" smtClean="0"/>
              <a:t>溶液酸化，</a:t>
            </a:r>
            <a:endParaRPr lang="en-US" altLang="zh-CN" dirty="0" smtClean="0"/>
          </a:p>
          <a:p>
            <a:r>
              <a:rPr lang="zh-CN" altLang="en-US" dirty="0" smtClean="0"/>
              <a:t>再分别滴加</a:t>
            </a:r>
            <a:r>
              <a:rPr lang="en-US" altLang="zh-CN" dirty="0" smtClean="0"/>
              <a:t>0.05 </a:t>
            </a:r>
            <a:r>
              <a:rPr lang="en-US" altLang="zh-CN" dirty="0"/>
              <a:t>mol·L</a:t>
            </a:r>
            <a:r>
              <a:rPr lang="en-US" altLang="zh-CN" baseline="30000" dirty="0"/>
              <a:t>−1 </a:t>
            </a:r>
            <a:r>
              <a:rPr lang="en-US" altLang="zh-CN" dirty="0" smtClean="0"/>
              <a:t>AgNO</a:t>
            </a:r>
            <a:r>
              <a:rPr lang="en-US" altLang="zh-CN" baseline="-25000" dirty="0" smtClean="0"/>
              <a:t>3</a:t>
            </a:r>
            <a:r>
              <a:rPr lang="en-US" altLang="zh-CN" dirty="0" smtClean="0"/>
              <a:t>;</a:t>
            </a:r>
            <a:r>
              <a:rPr lang="zh-CN" altLang="en-US" dirty="0" smtClean="0"/>
              <a:t>至沉淀完全</a:t>
            </a:r>
            <a:endParaRPr lang="zh-CN" altLang="en-US" dirty="0"/>
          </a:p>
        </p:txBody>
      </p:sp>
      <p:sp>
        <p:nvSpPr>
          <p:cNvPr id="4" name="TextBox 3"/>
          <p:cNvSpPr txBox="1"/>
          <p:nvPr/>
        </p:nvSpPr>
        <p:spPr>
          <a:xfrm>
            <a:off x="1043609" y="3717032"/>
            <a:ext cx="7416824" cy="2031325"/>
          </a:xfrm>
          <a:prstGeom prst="rect">
            <a:avLst/>
          </a:prstGeom>
          <a:noFill/>
        </p:spPr>
        <p:txBody>
          <a:bodyPr wrap="square" rtlCol="0">
            <a:spAutoFit/>
          </a:bodyPr>
          <a:lstStyle/>
          <a:p>
            <a:r>
              <a:rPr lang="zh-CN" altLang="en-US" dirty="0" smtClean="0"/>
              <a:t>本题采用对照实验的方案。方案中要注意控制变量法。</a:t>
            </a:r>
            <a:endParaRPr lang="en-US" altLang="zh-CN" dirty="0" smtClean="0"/>
          </a:p>
          <a:p>
            <a:r>
              <a:rPr lang="zh-CN" altLang="en-US" dirty="0" smtClean="0"/>
              <a:t>①样品在等体积的蒸馏水和</a:t>
            </a:r>
            <a:r>
              <a:rPr lang="en-US" altLang="zh-CN" dirty="0" smtClean="0"/>
              <a:t>0.5mol·L</a:t>
            </a:r>
            <a:r>
              <a:rPr lang="en-US" altLang="zh-CN" baseline="30000" dirty="0" smtClean="0"/>
              <a:t>−1 </a:t>
            </a:r>
            <a:r>
              <a:rPr lang="en-US" altLang="zh-CN" dirty="0" err="1" smtClean="0"/>
              <a:t>NaOH</a:t>
            </a:r>
            <a:r>
              <a:rPr lang="zh-CN" altLang="en-US" dirty="0" smtClean="0"/>
              <a:t>溶液中浸泡</a:t>
            </a:r>
            <a:r>
              <a:rPr lang="en-US" altLang="zh-CN" dirty="0" smtClean="0"/>
              <a:t>:</a:t>
            </a:r>
          </a:p>
          <a:p>
            <a:r>
              <a:rPr lang="en-US" altLang="zh-CN" dirty="0" smtClean="0"/>
              <a:t>②</a:t>
            </a:r>
            <a:r>
              <a:rPr lang="zh-CN" altLang="en-US" dirty="0" smtClean="0"/>
              <a:t>浸泡相同时间后，再取等体积的上层清液</a:t>
            </a:r>
            <a:r>
              <a:rPr lang="en-US" altLang="zh-CN" dirty="0" smtClean="0"/>
              <a:t>;</a:t>
            </a:r>
          </a:p>
          <a:p>
            <a:r>
              <a:rPr lang="en-US" altLang="zh-CN" dirty="0" smtClean="0"/>
              <a:t>③</a:t>
            </a:r>
            <a:r>
              <a:rPr lang="zh-CN" altLang="en-US" dirty="0" smtClean="0"/>
              <a:t>向上层清液中滴加</a:t>
            </a:r>
            <a:r>
              <a:rPr lang="en-US" altLang="zh-CN" dirty="0" smtClean="0"/>
              <a:t>0.5mol·L</a:t>
            </a:r>
            <a:r>
              <a:rPr lang="en-US" altLang="zh-CN" baseline="30000" dirty="0" smtClean="0"/>
              <a:t>−1 </a:t>
            </a:r>
            <a:r>
              <a:rPr lang="en-US" altLang="zh-CN" dirty="0" smtClean="0"/>
              <a:t>HNO</a:t>
            </a:r>
            <a:r>
              <a:rPr lang="en-US" altLang="zh-CN" baseline="-25000" dirty="0" smtClean="0"/>
              <a:t>3</a:t>
            </a:r>
            <a:r>
              <a:rPr lang="en-US" altLang="zh-CN" dirty="0" smtClean="0"/>
              <a:t>,</a:t>
            </a:r>
            <a:r>
              <a:rPr lang="zh-CN" altLang="en-US" dirty="0" smtClean="0"/>
              <a:t>酸化后</a:t>
            </a:r>
            <a:r>
              <a:rPr lang="en-US" altLang="zh-CN" dirty="0" smtClean="0"/>
              <a:t>:</a:t>
            </a:r>
          </a:p>
          <a:p>
            <a:r>
              <a:rPr lang="en-US" altLang="zh-CN" dirty="0" smtClean="0"/>
              <a:t>④</a:t>
            </a:r>
            <a:r>
              <a:rPr lang="zh-CN" altLang="en-US" dirty="0" smtClean="0"/>
              <a:t>再分别加入</a:t>
            </a:r>
            <a:r>
              <a:rPr lang="en-US" altLang="zh-CN" dirty="0" smtClean="0"/>
              <a:t>0.05 mol·L-1 AgNO</a:t>
            </a:r>
            <a:r>
              <a:rPr lang="en-US" altLang="zh-CN" baseline="-25000" dirty="0"/>
              <a:t>3</a:t>
            </a:r>
            <a:r>
              <a:rPr lang="en-US" altLang="zh-CN" dirty="0" smtClean="0"/>
              <a:t>;⑤</a:t>
            </a:r>
            <a:r>
              <a:rPr lang="zh-CN" altLang="en-US" dirty="0" smtClean="0"/>
              <a:t>至不再产生沉淀时，停止滴加</a:t>
            </a:r>
            <a:r>
              <a:rPr lang="en-US" altLang="zh-CN" dirty="0" smtClean="0"/>
              <a:t>AgNO</a:t>
            </a:r>
            <a:r>
              <a:rPr lang="en-US" altLang="zh-CN" baseline="-25000" dirty="0" smtClean="0"/>
              <a:t>3</a:t>
            </a:r>
            <a:r>
              <a:rPr lang="en-US" altLang="zh-CN" dirty="0" smtClean="0"/>
              <a:t>,</a:t>
            </a:r>
            <a:r>
              <a:rPr lang="zh-CN" altLang="en-US" dirty="0" smtClean="0"/>
              <a:t>，</a:t>
            </a:r>
            <a:endParaRPr lang="en-US" altLang="zh-CN" dirty="0" smtClean="0"/>
          </a:p>
          <a:p>
            <a:r>
              <a:rPr lang="zh-CN" altLang="en-US" dirty="0" smtClean="0"/>
              <a:t>且记录消耗的</a:t>
            </a:r>
            <a:r>
              <a:rPr lang="en-US" altLang="zh-CN" dirty="0" smtClean="0"/>
              <a:t>AgNO</a:t>
            </a:r>
            <a:r>
              <a:rPr lang="en-US" altLang="zh-CN" baseline="-25000" dirty="0" smtClean="0"/>
              <a:t>3</a:t>
            </a:r>
            <a:r>
              <a:rPr lang="en-US" altLang="zh-CN" dirty="0" smtClean="0"/>
              <a:t>,</a:t>
            </a:r>
            <a:r>
              <a:rPr lang="zh-CN" altLang="en-US" dirty="0" smtClean="0"/>
              <a:t>溶液的体积，消耗</a:t>
            </a:r>
            <a:r>
              <a:rPr lang="en-US" altLang="zh-CN" dirty="0" smtClean="0"/>
              <a:t>AgNO</a:t>
            </a:r>
            <a:r>
              <a:rPr lang="en-US" altLang="zh-CN" baseline="-25000" dirty="0" smtClean="0"/>
              <a:t>3</a:t>
            </a:r>
            <a:r>
              <a:rPr lang="en-US" altLang="zh-CN" dirty="0" smtClean="0"/>
              <a:t>,</a:t>
            </a:r>
            <a:r>
              <a:rPr lang="zh-CN" altLang="en-US" dirty="0" smtClean="0"/>
              <a:t>较多者，</a:t>
            </a:r>
            <a:endParaRPr lang="en-US" altLang="zh-CN" dirty="0" smtClean="0"/>
          </a:p>
          <a:p>
            <a:r>
              <a:rPr lang="zh-CN" altLang="en-US" dirty="0" smtClean="0"/>
              <a:t>说明溶解出来的</a:t>
            </a:r>
            <a:r>
              <a:rPr lang="en-US" altLang="zh-CN" dirty="0" smtClean="0"/>
              <a:t>CI</a:t>
            </a:r>
            <a:r>
              <a:rPr lang="en-US" altLang="zh-CN" sz="2400" baseline="30000" dirty="0" smtClean="0"/>
              <a:t>-</a:t>
            </a:r>
            <a:r>
              <a:rPr lang="zh-CN" altLang="en-US" dirty="0" smtClean="0"/>
              <a:t>的量较多，即脱效果好。</a:t>
            </a:r>
            <a:endParaRPr lang="zh-CN" altLang="en-US" dirty="0"/>
          </a:p>
        </p:txBody>
      </p:sp>
    </p:spTree>
    <p:extLst>
      <p:ext uri="{BB962C8B-B14F-4D97-AF65-F5344CB8AC3E}">
        <p14:creationId xmlns:p14="http://schemas.microsoft.com/office/powerpoint/2010/main" val="30127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3848" y="1484784"/>
            <a:ext cx="3528392" cy="4339650"/>
          </a:xfrm>
          <a:prstGeom prst="rect">
            <a:avLst/>
          </a:prstGeom>
          <a:noFill/>
        </p:spPr>
        <p:txBody>
          <a:bodyPr wrap="square" lIns="91440" tIns="45720" rIns="91440" bIns="45720">
            <a:spAutoFit/>
          </a:bodyPr>
          <a:lstStyle/>
          <a:p>
            <a:pPr algn="ctr"/>
            <a:r>
              <a:rPr lang="zh-CN" alt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再见</a:t>
            </a:r>
            <a:endParaRPr lang="zh-CN" altLang="en-US" sz="1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4785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282</Words>
  <Application>Microsoft Office PowerPoint</Application>
  <PresentationFormat>全屏显示(4:3)</PresentationFormat>
  <Paragraphs>26</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HP</cp:lastModifiedBy>
  <cp:revision>13</cp:revision>
  <dcterms:created xsi:type="dcterms:W3CDTF">2025-08-07T12:39:15Z</dcterms:created>
  <dcterms:modified xsi:type="dcterms:W3CDTF">2025-09-29T01:24:14Z</dcterms:modified>
</cp:coreProperties>
</file>