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4" r:id="rId6"/>
    <p:sldId id="260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B8B8D5-9088-8F02-1E6C-BBB9AF177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0219A4C-6E1B-7A83-467B-568A99DBE2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B134A2-9752-5A57-17DA-C85BCA5EF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CE9F16-AFDF-DD28-4E0F-F601A901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40B295-2A60-CD73-ECAD-685EB696C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108640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256066-6797-074E-8BD2-FB18CED10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94BE2C8-3040-6FB6-BC78-F4CC72291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9D5F16-38CD-834B-0C17-E5040621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96D0C4-14C0-7AAF-2A63-29583B377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780E86-9741-E3B4-BE52-739597F0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66848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A80D894-BB4B-8260-BFFA-9BF34DD2E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2D6ED99-5096-3DF2-6625-F3D66F881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49BAB5-EDE4-54F8-3A97-ED9F00FE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1968EB-918D-62F9-222F-3D97A230F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2CF01B-0CD9-8B67-ADB4-340662C4A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541213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DB90B5-F3AB-1594-62A6-92626984C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C880D5-B094-78B0-09D0-989E34CF7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FDAD98-0DD3-8EB1-06FA-A3DB432CE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23D97-80A2-C8CA-8769-2308A1D7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5581AF-CF90-53BA-95C6-0E2CB7EBF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9815017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DC4B8A-9CF6-50CD-7C10-C4C050D3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41E2460-A39E-3120-A027-7A31C8E81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BEBF49-C91A-5599-889E-D8FD0A360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42866F-C511-837B-6AF3-FEB666D6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E2AB69-135E-B662-17EA-B6BA03E4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979109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E7111A-0E3B-3334-C31E-A70F084D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98A7A2-7433-2B34-E276-009F35F63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995564-3349-F0A5-15F9-666C38C6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42FC1A-334C-0BBF-4693-2AE4D8A8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8DEF36-6D2B-95D9-470A-907043C78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D3A89FF-9251-BF14-A74A-7E149F6C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752753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79F108-291A-AB65-1B7D-193E157E1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28E8A00-861F-A9ED-7B47-5F12B5E7E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4937F1-56AF-AC61-E9DF-821A99103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DAF2F28-EA4B-68BE-B6EC-7A65760C4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89306FE-DFBF-CC9E-32B7-93045A4A8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90746E7-6B83-A921-C2A5-92A0ADBA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45759EC-6FA3-A3BC-C838-57CC4DA61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4500718-2B3D-085D-E60E-090E3D435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7800827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AE3780-4F11-74E8-F6C4-EEF3ADC2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28C5BA8-E53C-516D-41E4-DB6A3059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E6538BC-88FA-A679-467D-20BD8A76C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568FD7A-AE57-DD34-37FB-398675D6F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9884001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A13F983-F587-8F98-291C-2D5B30BF2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8FEDD75-1B4B-E0D2-5B20-1304C6DE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2D3B9EA-5C22-B516-B282-DE648A95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296280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29861B-736D-7BBE-B218-B1D0A370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C1D046-7E49-2425-A4BB-5D8B63F00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77507FC-3B2F-9223-F3AF-0FD6AC1C6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E9FC6B7-AAA2-FC00-2677-19AE84159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40E66EE-57C9-7365-F79C-72ECD27D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629462-3667-2B6F-E1E7-D2C1E0F6E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8481082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46E357-317B-EF78-AB06-BD6C36E1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95C6DD2-D6BA-F851-DD91-F6F2C5501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C007538-E016-3E9F-5A14-6111F8B88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AB6D19-DE6B-06AA-7666-935AD4524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98AE709-3E1E-1F0E-1198-4ED9BB37D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2835391-ACF5-F7CE-9ECB-9EE6B9C1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29830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6AE68BD-CEB7-9BA4-A477-EE30493B0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C8725F-A0E0-ED49-C8AB-9FA8354EB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65D01A-44C8-9450-1585-85A35216C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3D084-F0D2-4B71-8B5F-E4F34E1579AD}" type="datetimeFigureOut">
              <a:rPr lang="zh-CN" altLang="en-US" smtClean="0"/>
              <a:t>2025/8/8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CF09C1-8F41-E18D-1F3A-8B23D338D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D32477-1E0F-472C-2264-EECBE4A86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EEC75-39F8-4DDC-A962-1AF685870F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16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108C2C-6406-413D-9484-F1A751682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3082"/>
            <a:ext cx="9144000" cy="2387600"/>
          </a:xfrm>
        </p:spPr>
        <p:txBody>
          <a:bodyPr/>
          <a:lstStyle/>
          <a:p>
            <a:r>
              <a:rPr lang="zh-CN" altLang="en-US" dirty="0"/>
              <a:t>物质的量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A9C825-CB36-A764-4A2C-943B23C20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682" y="3709614"/>
            <a:ext cx="9144000" cy="1655762"/>
          </a:xfrm>
        </p:spPr>
        <p:txBody>
          <a:bodyPr/>
          <a:lstStyle/>
          <a:p>
            <a:r>
              <a:rPr lang="zh-CN" altLang="en-US" dirty="0"/>
              <a:t>泰兴市第一高级中学</a:t>
            </a:r>
            <a:r>
              <a:rPr lang="en-US" altLang="zh-CN" dirty="0">
                <a:latin typeface="+mn-ea"/>
              </a:rPr>
              <a:t>——</a:t>
            </a:r>
            <a:r>
              <a:rPr lang="zh-CN" altLang="en-US" dirty="0"/>
              <a:t>丁锋</a:t>
            </a:r>
          </a:p>
        </p:txBody>
      </p:sp>
    </p:spTree>
    <p:extLst>
      <p:ext uri="{BB962C8B-B14F-4D97-AF65-F5344CB8AC3E}">
        <p14:creationId xmlns:p14="http://schemas.microsoft.com/office/powerpoint/2010/main" val="580933084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>
            <a:extLst>
              <a:ext uri="{FF2B5EF4-FFF2-40B4-BE49-F238E27FC236}">
                <a16:creationId xmlns:a16="http://schemas.microsoft.com/office/drawing/2014/main" id="{E0B02087-0475-05B7-8809-E722FB219667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摩尔质量（</a:t>
            </a:r>
            <a:r>
              <a:rPr lang="en-US" altLang="zh-CN" sz="3200" i="1" dirty="0"/>
              <a:t>M</a:t>
            </a:r>
            <a:r>
              <a:rPr lang="zh-CN" altLang="en-US" sz="3200" dirty="0"/>
              <a:t>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2A44FA62-A108-8507-F6A8-4E9A2973D88E}"/>
                  </a:ext>
                </a:extLst>
              </p:cNvPr>
              <p:cNvSpPr txBox="1"/>
              <p:nvPr/>
            </p:nvSpPr>
            <p:spPr>
              <a:xfrm>
                <a:off x="6108406" y="1449677"/>
                <a:ext cx="927497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2A44FA62-A108-8507-F6A8-4E9A2973D8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406" y="1449677"/>
                <a:ext cx="927497" cy="6301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DB0A52F-2210-A5F0-4977-86FB62816F16}"/>
                  </a:ext>
                </a:extLst>
              </p:cNvPr>
              <p:cNvSpPr txBox="1"/>
              <p:nvPr/>
            </p:nvSpPr>
            <p:spPr>
              <a:xfrm>
                <a:off x="3653890" y="1601706"/>
                <a:ext cx="116891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CN" sz="2400" i="1" dirty="0"/>
                  <a:t>M</a:t>
                </a:r>
                <a:endParaRPr lang="zh-CN" altLang="en-US" sz="2400" i="1" dirty="0"/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DB0A52F-2210-A5F0-4977-86FB62816F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890" y="1601706"/>
                <a:ext cx="1168910" cy="369332"/>
              </a:xfrm>
              <a:prstGeom prst="rect">
                <a:avLst/>
              </a:prstGeom>
              <a:blipFill>
                <a:blip r:embed="rId3"/>
                <a:stretch>
                  <a:fillRect l="-6250" t="-26667" r="-15104" b="-50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组合 10">
            <a:extLst>
              <a:ext uri="{FF2B5EF4-FFF2-40B4-BE49-F238E27FC236}">
                <a16:creationId xmlns:a16="http://schemas.microsoft.com/office/drawing/2014/main" id="{E3CC3B92-AB5A-BC09-BF55-9E9810E9785B}"/>
              </a:ext>
            </a:extLst>
          </p:cNvPr>
          <p:cNvGrpSpPr/>
          <p:nvPr/>
        </p:nvGrpSpPr>
        <p:grpSpPr>
          <a:xfrm>
            <a:off x="5369918" y="2677112"/>
            <a:ext cx="1017095" cy="720000"/>
            <a:chOff x="5520000" y="3598595"/>
            <a:chExt cx="1152000" cy="720000"/>
          </a:xfrm>
          <a:noFill/>
        </p:grpSpPr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63AABABA-637D-6816-5379-447DA8AAD1D2}"/>
                </a:ext>
              </a:extLst>
            </p:cNvPr>
            <p:cNvSpPr/>
            <p:nvPr/>
          </p:nvSpPr>
          <p:spPr>
            <a:xfrm>
              <a:off x="5520000" y="3598595"/>
              <a:ext cx="1152000" cy="720000"/>
            </a:xfrm>
            <a:prstGeom prst="roundRect">
              <a:avLst>
                <a:gd name="adj" fmla="val 258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70A9B358-9E63-DB17-2B42-D7D0D772764B}"/>
                </a:ext>
              </a:extLst>
            </p:cNvPr>
            <p:cNvSpPr txBox="1"/>
            <p:nvPr/>
          </p:nvSpPr>
          <p:spPr>
            <a:xfrm>
              <a:off x="5520000" y="3654578"/>
              <a:ext cx="115200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i="1" dirty="0"/>
                <a:t>n</a:t>
              </a:r>
              <a:endParaRPr lang="zh-CN" altLang="en-US" sz="3200" i="1" dirty="0"/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01901EBF-B28E-15F2-3B4C-071A4242A6FB}"/>
              </a:ext>
            </a:extLst>
          </p:cNvPr>
          <p:cNvGrpSpPr/>
          <p:nvPr/>
        </p:nvGrpSpPr>
        <p:grpSpPr>
          <a:xfrm>
            <a:off x="6614407" y="2223880"/>
            <a:ext cx="3016464" cy="1245096"/>
            <a:chOff x="6614407" y="2223880"/>
            <a:chExt cx="3016464" cy="124509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文本框 4">
                  <a:extLst>
                    <a:ext uri="{FF2B5EF4-FFF2-40B4-BE49-F238E27FC236}">
                      <a16:creationId xmlns:a16="http://schemas.microsoft.com/office/drawing/2014/main" id="{179B755F-601C-FC5E-F7DF-5ED33DC7AEA6}"/>
                    </a:ext>
                  </a:extLst>
                </p:cNvPr>
                <p:cNvSpPr txBox="1"/>
                <p:nvPr/>
              </p:nvSpPr>
              <p:spPr>
                <a:xfrm>
                  <a:off x="6928990" y="2223880"/>
                  <a:ext cx="923265" cy="6892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zh-CN" altLang="en-US" sz="2200" i="1" dirty="0"/>
                </a:p>
              </p:txBody>
            </p:sp>
          </mc:Choice>
          <mc:Fallback>
            <p:sp>
              <p:nvSpPr>
                <p:cNvPr id="5" name="文本框 4">
                  <a:extLst>
                    <a:ext uri="{FF2B5EF4-FFF2-40B4-BE49-F238E27FC236}">
                      <a16:creationId xmlns:a16="http://schemas.microsoft.com/office/drawing/2014/main" id="{179B755F-601C-FC5E-F7DF-5ED33DC7AE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8990" y="2223880"/>
                  <a:ext cx="923265" cy="68922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13045322-DA2F-0540-CCFF-7CF84B75E7F7}"/>
                </a:ext>
              </a:extLst>
            </p:cNvPr>
            <p:cNvGrpSpPr/>
            <p:nvPr/>
          </p:nvGrpSpPr>
          <p:grpSpPr>
            <a:xfrm>
              <a:off x="8478871" y="2677112"/>
              <a:ext cx="1152000" cy="720000"/>
              <a:chOff x="8763857" y="3603573"/>
              <a:chExt cx="1152000" cy="720000"/>
            </a:xfrm>
          </p:grpSpPr>
          <p:sp>
            <p:nvSpPr>
              <p:cNvPr id="7" name="矩形: 圆角 6">
                <a:extLst>
                  <a:ext uri="{FF2B5EF4-FFF2-40B4-BE49-F238E27FC236}">
                    <a16:creationId xmlns:a16="http://schemas.microsoft.com/office/drawing/2014/main" id="{042A241B-03A8-EC31-C517-1A9D8E98AA1D}"/>
                  </a:ext>
                </a:extLst>
              </p:cNvPr>
              <p:cNvSpPr/>
              <p:nvPr/>
            </p:nvSpPr>
            <p:spPr>
              <a:xfrm>
                <a:off x="8763857" y="3603573"/>
                <a:ext cx="1152000" cy="720000"/>
              </a:xfrm>
              <a:prstGeom prst="roundRect">
                <a:avLst>
                  <a:gd name="adj" fmla="val 25851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/>
              </a:p>
            </p:txBody>
          </p:sp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CA971282-C8C0-C401-C4D7-D3A8D8A479DD}"/>
                  </a:ext>
                </a:extLst>
              </p:cNvPr>
              <p:cNvSpPr txBox="1"/>
              <p:nvPr/>
            </p:nvSpPr>
            <p:spPr>
              <a:xfrm>
                <a:off x="8763857" y="3671185"/>
                <a:ext cx="1152000" cy="58477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zh-CN" sz="3200" i="1" dirty="0"/>
                  <a:t>N</a:t>
                </a:r>
                <a:endParaRPr lang="zh-CN" altLang="en-US" sz="3200" i="1" dirty="0"/>
              </a:p>
            </p:txBody>
          </p:sp>
        </p:grpSp>
        <p:cxnSp>
          <p:nvCxnSpPr>
            <p:cNvPr id="9" name="直接箭头连接符 8">
              <a:extLst>
                <a:ext uri="{FF2B5EF4-FFF2-40B4-BE49-F238E27FC236}">
                  <a16:creationId xmlns:a16="http://schemas.microsoft.com/office/drawing/2014/main" id="{01D56152-E092-F158-EF5B-EA4A218548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14407" y="2960912"/>
              <a:ext cx="163707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箭头连接符 9">
              <a:extLst>
                <a:ext uri="{FF2B5EF4-FFF2-40B4-BE49-F238E27FC236}">
                  <a16:creationId xmlns:a16="http://schemas.microsoft.com/office/drawing/2014/main" id="{5D534234-AD70-DADA-B8D1-523DDF4A824E}"/>
                </a:ext>
              </a:extLst>
            </p:cNvPr>
            <p:cNvCxnSpPr>
              <a:cxnSpLocks/>
            </p:cNvCxnSpPr>
            <p:nvPr/>
          </p:nvCxnSpPr>
          <p:spPr>
            <a:xfrm>
              <a:off x="6614407" y="3113312"/>
              <a:ext cx="163707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文本框 13">
                  <a:extLst>
                    <a:ext uri="{FF2B5EF4-FFF2-40B4-BE49-F238E27FC236}">
                      <a16:creationId xmlns:a16="http://schemas.microsoft.com/office/drawing/2014/main" id="{F8CFF1EF-8784-77ED-149A-8A759B3B887C}"/>
                    </a:ext>
                  </a:extLst>
                </p:cNvPr>
                <p:cNvSpPr txBox="1"/>
                <p:nvPr/>
              </p:nvSpPr>
              <p:spPr>
                <a:xfrm>
                  <a:off x="6733398" y="3130422"/>
                  <a:ext cx="1342482" cy="338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22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2200" i="1">
                            <a:latin typeface="Cambria Math" panose="02040503050406030204" pitchFamily="18" charset="0"/>
                          </a:rPr>
                          <m:t>·</m:t>
                        </m:r>
                        <m:sSub>
                          <m:sSubPr>
                            <m:ctrlPr>
                              <a:rPr lang="en-US" altLang="zh-CN" sz="2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zh-CN" altLang="en-US" sz="2200" i="1" dirty="0"/>
                </a:p>
              </p:txBody>
            </p:sp>
          </mc:Choice>
          <mc:Fallback>
            <p:sp>
              <p:nvSpPr>
                <p:cNvPr id="14" name="文本框 13">
                  <a:extLst>
                    <a:ext uri="{FF2B5EF4-FFF2-40B4-BE49-F238E27FC236}">
                      <a16:creationId xmlns:a16="http://schemas.microsoft.com/office/drawing/2014/main" id="{F8CFF1EF-8784-77ED-149A-8A759B3B887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3398" y="3130422"/>
                  <a:ext cx="1342482" cy="338554"/>
                </a:xfrm>
                <a:prstGeom prst="rect">
                  <a:avLst/>
                </a:prstGeom>
                <a:blipFill>
                  <a:blip r:embed="rId5"/>
                  <a:stretch>
                    <a:fillRect l="-4091" r="-909" b="-1636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9DB4AD79-3362-90F7-F2AD-EEAA1CD31A38}"/>
                  </a:ext>
                </a:extLst>
              </p:cNvPr>
              <p:cNvSpPr txBox="1"/>
              <p:nvPr/>
            </p:nvSpPr>
            <p:spPr>
              <a:xfrm>
                <a:off x="3945005" y="3162821"/>
                <a:ext cx="851259" cy="5775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2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200" i="1" dirty="0"/>
              </a:p>
            </p:txBody>
          </p:sp>
        </mc:Choice>
        <mc:Fallback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9DB4AD79-3362-90F7-F2AD-EEAA1CD31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5005" y="3162821"/>
                <a:ext cx="851259" cy="5775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组合 15">
            <a:extLst>
              <a:ext uri="{FF2B5EF4-FFF2-40B4-BE49-F238E27FC236}">
                <a16:creationId xmlns:a16="http://schemas.microsoft.com/office/drawing/2014/main" id="{139E2709-0D8A-21E6-0506-3BBA2B434155}"/>
              </a:ext>
            </a:extLst>
          </p:cNvPr>
          <p:cNvGrpSpPr/>
          <p:nvPr/>
        </p:nvGrpSpPr>
        <p:grpSpPr>
          <a:xfrm>
            <a:off x="2210826" y="2707488"/>
            <a:ext cx="1152000" cy="720000"/>
            <a:chOff x="2658112" y="3569100"/>
            <a:chExt cx="1152000" cy="720000"/>
          </a:xfrm>
          <a:noFill/>
        </p:grpSpPr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23F6D747-E125-4158-EE69-84725D984CE4}"/>
                </a:ext>
              </a:extLst>
            </p:cNvPr>
            <p:cNvSpPr/>
            <p:nvPr/>
          </p:nvSpPr>
          <p:spPr>
            <a:xfrm>
              <a:off x="2658112" y="3569100"/>
              <a:ext cx="1152000" cy="720000"/>
            </a:xfrm>
            <a:prstGeom prst="roundRect">
              <a:avLst>
                <a:gd name="adj" fmla="val 258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62A60889-C956-1DF2-9F33-57A092417560}"/>
                </a:ext>
              </a:extLst>
            </p:cNvPr>
            <p:cNvSpPr txBox="1"/>
            <p:nvPr/>
          </p:nvSpPr>
          <p:spPr>
            <a:xfrm>
              <a:off x="2658112" y="3569100"/>
              <a:ext cx="1152000" cy="720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i="1" dirty="0"/>
                <a:t>m</a:t>
              </a:r>
              <a:endParaRPr lang="zh-CN" altLang="en-US" sz="3200" i="1" dirty="0"/>
            </a:p>
          </p:txBody>
        </p:sp>
      </p:grp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694F9EB5-1ED2-7382-2112-C3404EFFF48D}"/>
              </a:ext>
            </a:extLst>
          </p:cNvPr>
          <p:cNvCxnSpPr>
            <a:cxnSpLocks/>
          </p:cNvCxnSpPr>
          <p:nvPr/>
        </p:nvCxnSpPr>
        <p:spPr>
          <a:xfrm flipH="1">
            <a:off x="3590219" y="2991288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687416E7-3799-C5FD-96F3-0385C9CD7AFF}"/>
              </a:ext>
            </a:extLst>
          </p:cNvPr>
          <p:cNvCxnSpPr>
            <a:cxnSpLocks/>
          </p:cNvCxnSpPr>
          <p:nvPr/>
        </p:nvCxnSpPr>
        <p:spPr>
          <a:xfrm>
            <a:off x="3590219" y="3143688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D6937901-BE5C-AE7D-FB8B-37C90D2B6BF6}"/>
                  </a:ext>
                </a:extLst>
              </p:cNvPr>
              <p:cNvSpPr txBox="1"/>
              <p:nvPr/>
            </p:nvSpPr>
            <p:spPr>
              <a:xfrm>
                <a:off x="3829333" y="2605789"/>
                <a:ext cx="107362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r>
                      <a:rPr lang="en-US" altLang="zh-CN" sz="22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sz="2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altLang="zh-CN" sz="22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CN" sz="2200" i="1" dirty="0"/>
                  <a:t>M</a:t>
                </a:r>
                <a:endParaRPr lang="zh-CN" altLang="en-US" sz="2200" i="1" dirty="0"/>
              </a:p>
            </p:txBody>
          </p:sp>
        </mc:Choice>
        <mc:Fallback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D6937901-BE5C-AE7D-FB8B-37C90D2B6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333" y="2605789"/>
                <a:ext cx="1073627" cy="338554"/>
              </a:xfrm>
              <a:prstGeom prst="rect">
                <a:avLst/>
              </a:prstGeom>
              <a:blipFill>
                <a:blip r:embed="rId7"/>
                <a:stretch>
                  <a:fillRect l="-6250" t="-25000" r="-14773" b="-4821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文本框 21">
            <a:extLst>
              <a:ext uri="{FF2B5EF4-FFF2-40B4-BE49-F238E27FC236}">
                <a16:creationId xmlns:a16="http://schemas.microsoft.com/office/drawing/2014/main" id="{5865591C-BFC9-5241-93E1-C2BDC6D696A9}"/>
              </a:ext>
            </a:extLst>
          </p:cNvPr>
          <p:cNvSpPr txBox="1"/>
          <p:nvPr/>
        </p:nvSpPr>
        <p:spPr>
          <a:xfrm>
            <a:off x="1250302" y="4322773"/>
            <a:ext cx="8565502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 dirty="0"/>
              <a:t>在</a:t>
            </a:r>
            <a:r>
              <a:rPr lang="en-US" altLang="zh-CN" sz="2400" dirty="0"/>
              <a:t>0.5mol Na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SO</a:t>
            </a:r>
            <a:r>
              <a:rPr lang="en-US" altLang="zh-CN" sz="2400" baseline="-25000" dirty="0"/>
              <a:t>4</a:t>
            </a:r>
            <a:r>
              <a:rPr lang="zh-CN" altLang="en-US" sz="2400" dirty="0"/>
              <a:t>中，含有</a:t>
            </a:r>
            <a:r>
              <a:rPr lang="en-US" altLang="zh-CN" sz="2400" dirty="0"/>
              <a:t> Na</a:t>
            </a:r>
            <a:r>
              <a:rPr lang="en-US" altLang="zh-CN" sz="2400" baseline="30000" dirty="0"/>
              <a:t>+</a:t>
            </a:r>
            <a:r>
              <a:rPr lang="zh-CN" altLang="en-US" sz="2400" dirty="0"/>
              <a:t>数目约为</a:t>
            </a:r>
            <a:r>
              <a:rPr lang="en-US" altLang="zh-CN" sz="2400" dirty="0"/>
              <a:t>(      )</a:t>
            </a:r>
            <a:r>
              <a:rPr lang="zh-CN" altLang="en-US" sz="2400" dirty="0"/>
              <a:t>个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5EBEF46-EFFF-7CDA-8DB8-ADBB38AB5416}"/>
              </a:ext>
            </a:extLst>
          </p:cNvPr>
          <p:cNvSpPr txBox="1"/>
          <p:nvPr/>
        </p:nvSpPr>
        <p:spPr>
          <a:xfrm>
            <a:off x="1747935" y="4974029"/>
            <a:ext cx="7132153" cy="459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200" dirty="0"/>
              <a:t>A.  3.01×10</a:t>
            </a:r>
            <a:r>
              <a:rPr lang="en-US" altLang="zh-CN" sz="2200" baseline="30000" dirty="0"/>
              <a:t>23           </a:t>
            </a:r>
            <a:r>
              <a:rPr lang="en-US" altLang="zh-CN" sz="2200" dirty="0"/>
              <a:t>B.  6.02×10</a:t>
            </a:r>
            <a:r>
              <a:rPr lang="en-US" altLang="zh-CN" sz="2200" baseline="30000" dirty="0"/>
              <a:t>23          </a:t>
            </a:r>
            <a:r>
              <a:rPr lang="en-US" altLang="zh-CN" sz="2200" dirty="0"/>
              <a:t>C.  0.5                  D. 1</a:t>
            </a:r>
            <a:endParaRPr lang="zh-CN" altLang="en-US" sz="2200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DC8A92F5-AA09-18E7-B15D-3F2623029BA1}"/>
              </a:ext>
            </a:extLst>
          </p:cNvPr>
          <p:cNvSpPr txBox="1"/>
          <p:nvPr/>
        </p:nvSpPr>
        <p:spPr>
          <a:xfrm>
            <a:off x="7115605" y="4355968"/>
            <a:ext cx="528628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B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2726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5" grpId="0"/>
      <p:bldP spid="21" grpId="0"/>
      <p:bldP spid="22" grpId="0"/>
      <p:bldP spid="23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7CAB5-7142-EBCC-830E-3F0567124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>
            <a:extLst>
              <a:ext uri="{FF2B5EF4-FFF2-40B4-BE49-F238E27FC236}">
                <a16:creationId xmlns:a16="http://schemas.microsoft.com/office/drawing/2014/main" id="{7CC687F5-924C-A60A-DD9D-D968400BBB8F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摩尔质量（</a:t>
            </a:r>
            <a:r>
              <a:rPr lang="en-US" altLang="zh-CN" sz="3200" i="1" dirty="0"/>
              <a:t>M</a:t>
            </a:r>
            <a:r>
              <a:rPr lang="zh-CN" altLang="en-US" sz="3200" dirty="0"/>
              <a:t>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A1F65DEB-6FF7-5B89-A04A-24BE7C60B1A8}"/>
                  </a:ext>
                </a:extLst>
              </p:cNvPr>
              <p:cNvSpPr txBox="1"/>
              <p:nvPr/>
            </p:nvSpPr>
            <p:spPr>
              <a:xfrm>
                <a:off x="6108406" y="1449677"/>
                <a:ext cx="927497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A1F65DEB-6FF7-5B89-A04A-24BE7C60B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406" y="1449677"/>
                <a:ext cx="927497" cy="6301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0CA7CB2A-6641-3B54-D2DD-44EFDFDA4EF2}"/>
                  </a:ext>
                </a:extLst>
              </p:cNvPr>
              <p:cNvSpPr txBox="1"/>
              <p:nvPr/>
            </p:nvSpPr>
            <p:spPr>
              <a:xfrm>
                <a:off x="3653890" y="1601706"/>
                <a:ext cx="116891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CN" sz="2400" i="1" dirty="0"/>
                  <a:t>M</a:t>
                </a:r>
                <a:endParaRPr lang="zh-CN" altLang="en-US" sz="2400" i="1" dirty="0"/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0CA7CB2A-6641-3B54-D2DD-44EFDFDA4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890" y="1601706"/>
                <a:ext cx="1168910" cy="369332"/>
              </a:xfrm>
              <a:prstGeom prst="rect">
                <a:avLst/>
              </a:prstGeom>
              <a:blipFill>
                <a:blip r:embed="rId3"/>
                <a:stretch>
                  <a:fillRect l="-6250" t="-26667" r="-15104" b="-50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E5913F48-D71D-72E6-9D3A-0BEC72C47536}"/>
                  </a:ext>
                </a:extLst>
              </p:cNvPr>
              <p:cNvSpPr txBox="1"/>
              <p:nvPr/>
            </p:nvSpPr>
            <p:spPr>
              <a:xfrm>
                <a:off x="6928990" y="2223880"/>
                <a:ext cx="923265" cy="6892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2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CN" sz="2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N" altLang="en-US" sz="2200" i="1" dirty="0"/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E5913F48-D71D-72E6-9D3A-0BEC72C475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990" y="2223880"/>
                <a:ext cx="923265" cy="6892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组合 5">
            <a:extLst>
              <a:ext uri="{FF2B5EF4-FFF2-40B4-BE49-F238E27FC236}">
                <a16:creationId xmlns:a16="http://schemas.microsoft.com/office/drawing/2014/main" id="{539E6C82-1D10-9944-CFB4-B364BC323ABD}"/>
              </a:ext>
            </a:extLst>
          </p:cNvPr>
          <p:cNvGrpSpPr/>
          <p:nvPr/>
        </p:nvGrpSpPr>
        <p:grpSpPr>
          <a:xfrm>
            <a:off x="8478871" y="2677112"/>
            <a:ext cx="1152000" cy="720000"/>
            <a:chOff x="8763857" y="3603573"/>
            <a:chExt cx="1152000" cy="720000"/>
          </a:xfrm>
        </p:grpSpPr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640511A1-AA04-6994-F888-58280A5FD43C}"/>
                </a:ext>
              </a:extLst>
            </p:cNvPr>
            <p:cNvSpPr/>
            <p:nvPr/>
          </p:nvSpPr>
          <p:spPr>
            <a:xfrm>
              <a:off x="8763857" y="3603573"/>
              <a:ext cx="1152000" cy="720000"/>
            </a:xfrm>
            <a:prstGeom prst="roundRect">
              <a:avLst>
                <a:gd name="adj" fmla="val 2585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A7BF6F36-29E3-82BE-BF57-77742579D97E}"/>
                </a:ext>
              </a:extLst>
            </p:cNvPr>
            <p:cNvSpPr txBox="1"/>
            <p:nvPr/>
          </p:nvSpPr>
          <p:spPr>
            <a:xfrm>
              <a:off x="8763857" y="3671185"/>
              <a:ext cx="1152000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zh-CN" sz="3200" i="1" dirty="0"/>
                <a:t>N</a:t>
              </a:r>
              <a:endParaRPr lang="zh-CN" altLang="en-US" sz="3200" i="1" dirty="0"/>
            </a:p>
          </p:txBody>
        </p:sp>
      </p:grp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781FD94F-65FF-639C-8BB1-D649749FB6AA}"/>
              </a:ext>
            </a:extLst>
          </p:cNvPr>
          <p:cNvCxnSpPr>
            <a:cxnSpLocks/>
          </p:cNvCxnSpPr>
          <p:nvPr/>
        </p:nvCxnSpPr>
        <p:spPr>
          <a:xfrm flipH="1">
            <a:off x="6614407" y="2960912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4D7B2547-775C-A19F-06AD-DDF631DD003F}"/>
              </a:ext>
            </a:extLst>
          </p:cNvPr>
          <p:cNvCxnSpPr>
            <a:cxnSpLocks/>
          </p:cNvCxnSpPr>
          <p:nvPr/>
        </p:nvCxnSpPr>
        <p:spPr>
          <a:xfrm>
            <a:off x="6614407" y="3113312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8F60F8C3-C0D9-6EC9-FCE6-4AC27D49DD15}"/>
              </a:ext>
            </a:extLst>
          </p:cNvPr>
          <p:cNvGrpSpPr/>
          <p:nvPr/>
        </p:nvGrpSpPr>
        <p:grpSpPr>
          <a:xfrm>
            <a:off x="5369918" y="2677112"/>
            <a:ext cx="1017095" cy="720000"/>
            <a:chOff x="5520000" y="3598595"/>
            <a:chExt cx="1152000" cy="720000"/>
          </a:xfrm>
          <a:noFill/>
        </p:grpSpPr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46F48929-9ECB-4EE9-5696-950B5FCABE93}"/>
                </a:ext>
              </a:extLst>
            </p:cNvPr>
            <p:cNvSpPr/>
            <p:nvPr/>
          </p:nvSpPr>
          <p:spPr>
            <a:xfrm>
              <a:off x="5520000" y="3598595"/>
              <a:ext cx="1152000" cy="720000"/>
            </a:xfrm>
            <a:prstGeom prst="roundRect">
              <a:avLst>
                <a:gd name="adj" fmla="val 258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3EFEBDC-ED35-BD40-A291-6F2B5475F621}"/>
                </a:ext>
              </a:extLst>
            </p:cNvPr>
            <p:cNvSpPr txBox="1"/>
            <p:nvPr/>
          </p:nvSpPr>
          <p:spPr>
            <a:xfrm>
              <a:off x="5520000" y="3654578"/>
              <a:ext cx="115200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i="1" dirty="0"/>
                <a:t>n</a:t>
              </a:r>
              <a:endParaRPr lang="zh-CN" altLang="en-US" sz="3200" i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64830123-508C-37A3-E5F2-3C88469AD1B9}"/>
                  </a:ext>
                </a:extLst>
              </p:cNvPr>
              <p:cNvSpPr txBox="1"/>
              <p:nvPr/>
            </p:nvSpPr>
            <p:spPr>
              <a:xfrm>
                <a:off x="6733398" y="3130422"/>
                <a:ext cx="1342482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200" i="1">
                          <a:latin typeface="Cambria Math" panose="02040503050406030204" pitchFamily="18" charset="0"/>
                        </a:rPr>
                        <m:t>·</m:t>
                      </m:r>
                      <m:sSub>
                        <m:sSubPr>
                          <m:ctrlPr>
                            <a:rPr lang="en-US" altLang="zh-CN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zh-CN" altLang="en-US" sz="2200" i="1" dirty="0"/>
              </a:p>
            </p:txBody>
          </p:sp>
        </mc:Choice>
        <mc:Fallback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64830123-508C-37A3-E5F2-3C88469AD1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398" y="3130422"/>
                <a:ext cx="1342482" cy="338554"/>
              </a:xfrm>
              <a:prstGeom prst="rect">
                <a:avLst/>
              </a:prstGeom>
              <a:blipFill>
                <a:blip r:embed="rId5"/>
                <a:stretch>
                  <a:fillRect l="-4091" r="-909" b="-163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2745B134-68AC-CFD3-B867-70CD30C314EE}"/>
                  </a:ext>
                </a:extLst>
              </p:cNvPr>
              <p:cNvSpPr txBox="1"/>
              <p:nvPr/>
            </p:nvSpPr>
            <p:spPr>
              <a:xfrm>
                <a:off x="3945005" y="3162821"/>
                <a:ext cx="851259" cy="5775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2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altLang="zh-CN" sz="2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200" i="1" dirty="0"/>
              </a:p>
            </p:txBody>
          </p:sp>
        </mc:Choice>
        <mc:Fallback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2745B134-68AC-CFD3-B867-70CD30C31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5005" y="3162821"/>
                <a:ext cx="851259" cy="5775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组合 15">
            <a:extLst>
              <a:ext uri="{FF2B5EF4-FFF2-40B4-BE49-F238E27FC236}">
                <a16:creationId xmlns:a16="http://schemas.microsoft.com/office/drawing/2014/main" id="{D62C35BA-1A21-7C45-D749-7ED9111D2C04}"/>
              </a:ext>
            </a:extLst>
          </p:cNvPr>
          <p:cNvGrpSpPr/>
          <p:nvPr/>
        </p:nvGrpSpPr>
        <p:grpSpPr>
          <a:xfrm>
            <a:off x="2210826" y="2707488"/>
            <a:ext cx="1152000" cy="720000"/>
            <a:chOff x="2658112" y="3569100"/>
            <a:chExt cx="1152000" cy="720000"/>
          </a:xfrm>
          <a:noFill/>
        </p:grpSpPr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F7180051-1DCD-571E-F5AF-28F6FED8B900}"/>
                </a:ext>
              </a:extLst>
            </p:cNvPr>
            <p:cNvSpPr/>
            <p:nvPr/>
          </p:nvSpPr>
          <p:spPr>
            <a:xfrm>
              <a:off x="2658112" y="3569100"/>
              <a:ext cx="1152000" cy="720000"/>
            </a:xfrm>
            <a:prstGeom prst="roundRect">
              <a:avLst>
                <a:gd name="adj" fmla="val 258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5B2EBEB2-E4A7-D6B6-A977-18CC5EE05C54}"/>
                </a:ext>
              </a:extLst>
            </p:cNvPr>
            <p:cNvSpPr txBox="1"/>
            <p:nvPr/>
          </p:nvSpPr>
          <p:spPr>
            <a:xfrm>
              <a:off x="2658112" y="3569100"/>
              <a:ext cx="1152000" cy="720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i="1" dirty="0"/>
                <a:t>m</a:t>
              </a:r>
              <a:endParaRPr lang="zh-CN" altLang="en-US" sz="3200" i="1" dirty="0"/>
            </a:p>
          </p:txBody>
        </p:sp>
      </p:grp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F26FF114-17A2-7235-B047-38E4930A4053}"/>
              </a:ext>
            </a:extLst>
          </p:cNvPr>
          <p:cNvCxnSpPr>
            <a:cxnSpLocks/>
          </p:cNvCxnSpPr>
          <p:nvPr/>
        </p:nvCxnSpPr>
        <p:spPr>
          <a:xfrm flipH="1">
            <a:off x="3590219" y="2991288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81344D6A-088B-BDEB-6CB2-33B89ED90572}"/>
              </a:ext>
            </a:extLst>
          </p:cNvPr>
          <p:cNvCxnSpPr>
            <a:cxnSpLocks/>
          </p:cNvCxnSpPr>
          <p:nvPr/>
        </p:nvCxnSpPr>
        <p:spPr>
          <a:xfrm>
            <a:off x="3590219" y="3143688"/>
            <a:ext cx="163707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B89027E4-0E91-319F-7D9F-6FD36CE62083}"/>
                  </a:ext>
                </a:extLst>
              </p:cNvPr>
              <p:cNvSpPr txBox="1"/>
              <p:nvPr/>
            </p:nvSpPr>
            <p:spPr>
              <a:xfrm>
                <a:off x="3829333" y="2605789"/>
                <a:ext cx="107362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r>
                      <a:rPr lang="en-US" altLang="zh-CN" sz="22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sz="2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altLang="zh-CN" sz="22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CN" sz="2200" i="1" dirty="0"/>
                  <a:t>M</a:t>
                </a:r>
                <a:endParaRPr lang="zh-CN" altLang="en-US" sz="2200" i="1" dirty="0"/>
              </a:p>
            </p:txBody>
          </p:sp>
        </mc:Choice>
        <mc:Fallback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B89027E4-0E91-319F-7D9F-6FD36CE62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333" y="2605789"/>
                <a:ext cx="1073627" cy="338554"/>
              </a:xfrm>
              <a:prstGeom prst="rect">
                <a:avLst/>
              </a:prstGeom>
              <a:blipFill>
                <a:blip r:embed="rId7"/>
                <a:stretch>
                  <a:fillRect l="-6250" t="-25000" r="-14773" b="-4821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文本框 21">
            <a:extLst>
              <a:ext uri="{FF2B5EF4-FFF2-40B4-BE49-F238E27FC236}">
                <a16:creationId xmlns:a16="http://schemas.microsoft.com/office/drawing/2014/main" id="{2B8A862F-A653-98F0-EAF3-0CE9F02E43DA}"/>
              </a:ext>
            </a:extLst>
          </p:cNvPr>
          <p:cNvSpPr txBox="1"/>
          <p:nvPr/>
        </p:nvSpPr>
        <p:spPr>
          <a:xfrm>
            <a:off x="1250301" y="4322773"/>
            <a:ext cx="9461241" cy="93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2"/>
            </a:pPr>
            <a:r>
              <a:rPr lang="zh-CN" altLang="en-US" sz="2400" dirty="0"/>
              <a:t>在下列物质中，物质的量最大的是</a:t>
            </a:r>
            <a:r>
              <a:rPr lang="en-US" altLang="zh-CN" sz="2400" dirty="0"/>
              <a:t>____</a:t>
            </a:r>
            <a:r>
              <a:rPr lang="zh-CN" altLang="en-US" sz="2400" dirty="0"/>
              <a:t>，含分子个数最多的是</a:t>
            </a:r>
            <a:r>
              <a:rPr lang="en-US" altLang="zh-CN" sz="2400" dirty="0"/>
              <a:t>___</a:t>
            </a:r>
            <a:r>
              <a:rPr lang="zh-CN" altLang="en-US" sz="2400" dirty="0"/>
              <a:t>，含原子个数最多的是</a:t>
            </a:r>
            <a:r>
              <a:rPr lang="en-US" altLang="zh-CN" sz="2400" dirty="0"/>
              <a:t>___</a:t>
            </a:r>
            <a:r>
              <a:rPr lang="zh-CN" altLang="en-US" sz="2400" dirty="0"/>
              <a:t>，质量最大的是</a:t>
            </a:r>
            <a:r>
              <a:rPr lang="en-US" altLang="zh-CN" sz="2400" dirty="0"/>
              <a:t>____</a:t>
            </a:r>
            <a:r>
              <a:rPr lang="zh-CN" altLang="en-US" sz="2400" dirty="0"/>
              <a:t>。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D674FB5E-99EB-B04B-29EA-953CF4953CE8}"/>
              </a:ext>
            </a:extLst>
          </p:cNvPr>
          <p:cNvSpPr txBox="1"/>
          <p:nvPr/>
        </p:nvSpPr>
        <p:spPr>
          <a:xfrm>
            <a:off x="1735410" y="5356300"/>
            <a:ext cx="9722498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200" dirty="0"/>
              <a:t>A. 6g H</a:t>
            </a:r>
            <a:r>
              <a:rPr lang="en-US" altLang="zh-CN" sz="2200" baseline="-25000" dirty="0"/>
              <a:t>2</a:t>
            </a:r>
            <a:r>
              <a:rPr lang="en-US" altLang="zh-CN" sz="2200" dirty="0"/>
              <a:t>                  </a:t>
            </a:r>
            <a:r>
              <a:rPr lang="en-US" altLang="zh-CN" sz="2200" baseline="-25000" dirty="0"/>
              <a:t> </a:t>
            </a:r>
            <a:r>
              <a:rPr lang="en-US" altLang="zh-CN" sz="2200" dirty="0"/>
              <a:t>   B. 0.5mol CO</a:t>
            </a:r>
            <a:r>
              <a:rPr lang="en-US" altLang="zh-CN" sz="2200" baseline="-25000" dirty="0"/>
              <a:t>2</a:t>
            </a:r>
            <a:r>
              <a:rPr lang="en-US" altLang="zh-CN" sz="2200" dirty="0"/>
              <a:t>                   C.  1.204×10</a:t>
            </a:r>
            <a:r>
              <a:rPr lang="en-US" altLang="zh-CN" sz="2200" baseline="30000" dirty="0"/>
              <a:t>24</a:t>
            </a:r>
            <a:r>
              <a:rPr lang="zh-CN" altLang="en-US" sz="2200" dirty="0"/>
              <a:t>个</a:t>
            </a:r>
            <a:r>
              <a:rPr lang="en-US" altLang="zh-CN" sz="2200" dirty="0"/>
              <a:t>HCl</a:t>
            </a:r>
            <a:r>
              <a:rPr lang="zh-CN" altLang="en-US" sz="2200" dirty="0"/>
              <a:t>分子</a:t>
            </a:r>
            <a:r>
              <a:rPr lang="en-US" altLang="zh-CN" sz="2200" dirty="0"/>
              <a:t> </a:t>
            </a:r>
          </a:p>
          <a:p>
            <a:pPr>
              <a:lnSpc>
                <a:spcPct val="120000"/>
              </a:lnSpc>
            </a:pPr>
            <a:r>
              <a:rPr lang="en-US" altLang="zh-CN" sz="2200" dirty="0"/>
              <a:t>D. 147g H</a:t>
            </a:r>
            <a:r>
              <a:rPr lang="en-US" altLang="zh-CN" sz="2200" baseline="-25000" dirty="0"/>
              <a:t>2</a:t>
            </a:r>
            <a:r>
              <a:rPr lang="en-US" altLang="zh-CN" sz="2200" dirty="0"/>
              <a:t>SO</a:t>
            </a:r>
            <a:r>
              <a:rPr lang="en-US" altLang="zh-CN" sz="2200" baseline="-25000" dirty="0"/>
              <a:t>4</a:t>
            </a:r>
            <a:r>
              <a:rPr lang="en-US" altLang="zh-CN" sz="2200" dirty="0"/>
              <a:t>           E.</a:t>
            </a:r>
            <a:r>
              <a:rPr lang="zh-CN" altLang="en-US" sz="2200" dirty="0"/>
              <a:t> </a:t>
            </a:r>
            <a:r>
              <a:rPr lang="en-US" altLang="zh-CN" sz="2200" dirty="0"/>
              <a:t>92g</a:t>
            </a:r>
            <a:r>
              <a:rPr lang="zh-CN" altLang="en-US" sz="2200" dirty="0"/>
              <a:t> </a:t>
            </a:r>
            <a:r>
              <a:rPr lang="en-US" altLang="zh-CN" sz="2200" dirty="0"/>
              <a:t>C</a:t>
            </a:r>
            <a:r>
              <a:rPr lang="en-US" altLang="zh-CN" sz="2200" baseline="-25000" dirty="0"/>
              <a:t>2</a:t>
            </a:r>
            <a:r>
              <a:rPr lang="en-US" altLang="zh-CN" sz="2200" dirty="0"/>
              <a:t>H</a:t>
            </a:r>
            <a:r>
              <a:rPr lang="en-US" altLang="zh-CN" sz="2200" baseline="-25000" dirty="0"/>
              <a:t>5</a:t>
            </a:r>
            <a:r>
              <a:rPr lang="en-US" altLang="zh-CN" sz="2200" dirty="0"/>
              <a:t>OH(</a:t>
            </a:r>
            <a:r>
              <a:rPr lang="zh-CN" altLang="en-US" sz="2200" dirty="0"/>
              <a:t>乙醇</a:t>
            </a:r>
            <a:r>
              <a:rPr lang="en-US" altLang="zh-CN" sz="2200" dirty="0"/>
              <a:t>)</a:t>
            </a:r>
            <a:endParaRPr lang="zh-CN" altLang="en-US" sz="2200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1C9A04CE-9776-78F0-22D2-22059F1D7C1A}"/>
              </a:ext>
            </a:extLst>
          </p:cNvPr>
          <p:cNvSpPr txBox="1"/>
          <p:nvPr/>
        </p:nvSpPr>
        <p:spPr>
          <a:xfrm>
            <a:off x="6503349" y="4311483"/>
            <a:ext cx="528628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A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F4AC79D1-6C74-AA13-BC35-E731FD7F3643}"/>
              </a:ext>
            </a:extLst>
          </p:cNvPr>
          <p:cNvSpPr txBox="1"/>
          <p:nvPr/>
        </p:nvSpPr>
        <p:spPr>
          <a:xfrm>
            <a:off x="10029797" y="4304111"/>
            <a:ext cx="528628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A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3E59415-69C3-FD2A-A61C-4F037B9E889C}"/>
              </a:ext>
            </a:extLst>
          </p:cNvPr>
          <p:cNvSpPr txBox="1"/>
          <p:nvPr/>
        </p:nvSpPr>
        <p:spPr>
          <a:xfrm>
            <a:off x="4592420" y="4760726"/>
            <a:ext cx="528628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E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F5DC11A5-AC3B-FF45-C88A-E819671EE63A}"/>
              </a:ext>
            </a:extLst>
          </p:cNvPr>
          <p:cNvSpPr txBox="1"/>
          <p:nvPr/>
        </p:nvSpPr>
        <p:spPr>
          <a:xfrm>
            <a:off x="7232787" y="4751394"/>
            <a:ext cx="528628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D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728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4" grpId="0"/>
      <p:bldP spid="25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6E582136-10BB-CB24-9E92-E8CAC11E6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19" y="365126"/>
            <a:ext cx="10515600" cy="830998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化学学科的基本特点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2B788E-AFE3-D51B-35C9-D8464E01542E}"/>
              </a:ext>
            </a:extLst>
          </p:cNvPr>
          <p:cNvSpPr txBox="1"/>
          <p:nvPr/>
        </p:nvSpPr>
        <p:spPr>
          <a:xfrm>
            <a:off x="995082" y="1223686"/>
            <a:ext cx="10304929" cy="943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/>
              <a:t>        化学是在原子、分子水平上研究物质的组成、结构、性质、转化及其应用的基础自然科学。</a:t>
            </a:r>
          </a:p>
        </p:txBody>
      </p:sp>
      <p:sp>
        <p:nvSpPr>
          <p:cNvPr id="7" name="标题 3">
            <a:extLst>
              <a:ext uri="{FF2B5EF4-FFF2-40B4-BE49-F238E27FC236}">
                <a16:creationId xmlns:a16="http://schemas.microsoft.com/office/drawing/2014/main" id="{45EE240F-1D2A-6B9C-2ABB-547A7479CCAD}"/>
              </a:ext>
            </a:extLst>
          </p:cNvPr>
          <p:cNvSpPr txBox="1">
            <a:spLocks/>
          </p:cNvSpPr>
          <p:nvPr/>
        </p:nvSpPr>
        <p:spPr>
          <a:xfrm>
            <a:off x="528919" y="2319435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化学中的计量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9E955BA-84A6-A912-8E31-491A7F3EDF83}"/>
              </a:ext>
            </a:extLst>
          </p:cNvPr>
          <p:cNvSpPr txBox="1"/>
          <p:nvPr/>
        </p:nvSpPr>
        <p:spPr>
          <a:xfrm>
            <a:off x="473000" y="3389653"/>
            <a:ext cx="3167467" cy="1379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滴水：</a:t>
            </a:r>
            <a:endParaRPr lang="en-US" altLang="zh-CN" sz="2400" dirty="0"/>
          </a:p>
          <a:p>
            <a:pPr algn="ctr">
              <a:lnSpc>
                <a:spcPct val="120000"/>
              </a:lnSpc>
            </a:pPr>
            <a:r>
              <a:rPr lang="en-US" altLang="zh-CN" sz="2400" i="1" dirty="0"/>
              <a:t>V=</a:t>
            </a:r>
            <a:r>
              <a:rPr lang="en-US" altLang="zh-CN" sz="2400" dirty="0"/>
              <a:t>0.05mL</a:t>
            </a:r>
            <a:r>
              <a:rPr lang="zh-CN" altLang="en-US" sz="2400" dirty="0"/>
              <a:t>，</a:t>
            </a:r>
            <a:r>
              <a:rPr lang="en-US" altLang="zh-CN" sz="2400" i="1" dirty="0"/>
              <a:t>m</a:t>
            </a:r>
            <a:r>
              <a:rPr lang="en-US" altLang="zh-CN" sz="2400" dirty="0"/>
              <a:t>=0.05g</a:t>
            </a:r>
          </a:p>
          <a:p>
            <a:pPr algn="ctr">
              <a:lnSpc>
                <a:spcPct val="120000"/>
              </a:lnSpc>
            </a:pPr>
            <a:r>
              <a:rPr lang="zh-CN" altLang="en-US" sz="2400" dirty="0"/>
              <a:t>含多少个水分子？</a:t>
            </a:r>
          </a:p>
        </p:txBody>
      </p:sp>
      <p:graphicFrame>
        <p:nvGraphicFramePr>
          <p:cNvPr id="2" name="表格 6">
            <a:extLst>
              <a:ext uri="{FF2B5EF4-FFF2-40B4-BE49-F238E27FC236}">
                <a16:creationId xmlns:a16="http://schemas.microsoft.com/office/drawing/2014/main" id="{12E18395-AF20-0B1E-1C1C-A8EA843A6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76731"/>
              </p:ext>
            </p:extLst>
          </p:nvPr>
        </p:nvGraphicFramePr>
        <p:xfrm>
          <a:off x="4303972" y="2559789"/>
          <a:ext cx="5791945" cy="3924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44000">
                  <a:extLst>
                    <a:ext uri="{9D8B030D-6E8A-4147-A177-3AD203B41FA5}">
                      <a16:colId xmlns:a16="http://schemas.microsoft.com/office/drawing/2014/main" val="51900417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1641159282"/>
                    </a:ext>
                  </a:extLst>
                </a:gridCol>
                <a:gridCol w="1543945">
                  <a:extLst>
                    <a:ext uri="{9D8B030D-6E8A-4147-A177-3AD203B41FA5}">
                      <a16:colId xmlns:a16="http://schemas.microsoft.com/office/drawing/2014/main" val="3655108733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904021572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物理量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单位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44758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符号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符号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10345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长度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l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m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05401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m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千克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Kg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40098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时间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t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s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10735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电流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I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安（培）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A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184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热力学温度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T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开（尔文）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K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74396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chemeClr val="tx1"/>
                          </a:solidFill>
                        </a:rPr>
                        <a:t>物质的量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zh-CN" altLang="en-US" sz="22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chemeClr val="tx1"/>
                          </a:solidFill>
                        </a:rPr>
                        <a:t>摩（尔）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>
                          <a:solidFill>
                            <a:schemeClr val="tx1"/>
                          </a:solidFill>
                        </a:rPr>
                        <a:t>mol</a:t>
                      </a:r>
                      <a:endParaRPr lang="zh-CN" alt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73898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发光强度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i="1" dirty="0"/>
                        <a:t>I</a:t>
                      </a:r>
                      <a:endParaRPr lang="zh-CN" altLang="en-US" sz="2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/>
                        <a:t>坎（德拉）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/>
                        <a:t>cd</a:t>
                      </a:r>
                      <a:endParaRPr lang="zh-CN" alt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967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8414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85440-FD37-CE27-EEDB-9185F18C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3">
            <a:extLst>
              <a:ext uri="{FF2B5EF4-FFF2-40B4-BE49-F238E27FC236}">
                <a16:creationId xmlns:a16="http://schemas.microsoft.com/office/drawing/2014/main" id="{F3B13ACA-9CA0-D8C7-76BB-5EB740364661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化学中的计量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BAF504-C0F3-D95B-B6B0-EFA201BDF8B4}"/>
              </a:ext>
            </a:extLst>
          </p:cNvPr>
          <p:cNvSpPr txBox="1"/>
          <p:nvPr/>
        </p:nvSpPr>
        <p:spPr>
          <a:xfrm>
            <a:off x="3802553" y="2869256"/>
            <a:ext cx="3604807" cy="153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400" dirty="0"/>
              <a:t>质量计量的局限性</a:t>
            </a:r>
            <a:endParaRPr lang="en-US" altLang="zh-CN" sz="2400" dirty="0"/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zh-CN" altLang="en-US" sz="2400" dirty="0"/>
              <a:t>化学反应中微粒间特定</a:t>
            </a:r>
            <a:endParaRPr lang="en-US" altLang="zh-CN" sz="2400" dirty="0"/>
          </a:p>
          <a:p>
            <a:pPr algn="ctr">
              <a:lnSpc>
                <a:spcPct val="120000"/>
              </a:lnSpc>
            </a:pPr>
            <a:r>
              <a:rPr lang="zh-CN" altLang="en-US" sz="2400" dirty="0"/>
              <a:t>数目关系</a:t>
            </a: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4D693202-4C1B-1EC9-6AD5-3153733E46FA}"/>
              </a:ext>
            </a:extLst>
          </p:cNvPr>
          <p:cNvGrpSpPr/>
          <p:nvPr/>
        </p:nvGrpSpPr>
        <p:grpSpPr>
          <a:xfrm>
            <a:off x="4435246" y="962897"/>
            <a:ext cx="3231775" cy="618044"/>
            <a:chOff x="4139411" y="1110631"/>
            <a:chExt cx="3231775" cy="618044"/>
          </a:xfrm>
        </p:grpSpPr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B8F51712-AB39-A62C-6855-973A05AA8B3A}"/>
                </a:ext>
              </a:extLst>
            </p:cNvPr>
            <p:cNvSpPr txBox="1"/>
            <p:nvPr/>
          </p:nvSpPr>
          <p:spPr>
            <a:xfrm>
              <a:off x="4139411" y="1205455"/>
              <a:ext cx="32317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2800" dirty="0"/>
                <a:t>C </a:t>
              </a:r>
              <a:r>
                <a:rPr lang="en-US" altLang="zh-CN" sz="2800" baseline="-25000" dirty="0"/>
                <a:t> </a:t>
              </a:r>
              <a:r>
                <a:rPr lang="en-US" altLang="zh-CN" sz="2800" dirty="0"/>
                <a:t>+ O</a:t>
              </a:r>
              <a:r>
                <a:rPr lang="en-US" altLang="zh-CN" sz="2800" baseline="-25000" dirty="0"/>
                <a:t>2 </a:t>
              </a:r>
              <a:r>
                <a:rPr lang="en-US" altLang="zh-CN" sz="2800" dirty="0"/>
                <a:t>== CO</a:t>
              </a:r>
              <a:r>
                <a:rPr lang="en-US" altLang="zh-CN" sz="2800" baseline="-25000" dirty="0"/>
                <a:t>2</a:t>
              </a:r>
              <a:endParaRPr lang="zh-CN" altLang="en-US" sz="2800" baseline="-25000" dirty="0"/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E3BE4E8C-D398-931A-A9BB-5564071126E2}"/>
                </a:ext>
              </a:extLst>
            </p:cNvPr>
            <p:cNvSpPr txBox="1"/>
            <p:nvPr/>
          </p:nvSpPr>
          <p:spPr>
            <a:xfrm>
              <a:off x="5204011" y="1110631"/>
              <a:ext cx="793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dirty="0"/>
                <a:t>点燃</a:t>
              </a:r>
            </a:p>
          </p:txBody>
        </p:sp>
      </p:grpSp>
      <p:sp>
        <p:nvSpPr>
          <p:cNvPr id="4" name="箭头: 燕尾形 3">
            <a:extLst>
              <a:ext uri="{FF2B5EF4-FFF2-40B4-BE49-F238E27FC236}">
                <a16:creationId xmlns:a16="http://schemas.microsoft.com/office/drawing/2014/main" id="{402064F8-B446-DC3E-0F41-6FBA524E6E6C}"/>
              </a:ext>
            </a:extLst>
          </p:cNvPr>
          <p:cNvSpPr/>
          <p:nvPr/>
        </p:nvSpPr>
        <p:spPr>
          <a:xfrm rot="5400000">
            <a:off x="5100047" y="4662440"/>
            <a:ext cx="745898" cy="410547"/>
          </a:xfrm>
          <a:prstGeom prst="notchedRightArrow">
            <a:avLst>
              <a:gd name="adj1" fmla="val 50000"/>
              <a:gd name="adj2" fmla="val 70455"/>
            </a:avLst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B452AEE-5CE0-9B46-94DC-21AEB6FBF290}"/>
              </a:ext>
            </a:extLst>
          </p:cNvPr>
          <p:cNvSpPr txBox="1"/>
          <p:nvPr/>
        </p:nvSpPr>
        <p:spPr>
          <a:xfrm>
            <a:off x="4379260" y="5347945"/>
            <a:ext cx="2248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/>
              <a:t>微粒数的计量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D505879-D14D-D35D-27E6-E10220797945}"/>
              </a:ext>
            </a:extLst>
          </p:cNvPr>
          <p:cNvSpPr txBox="1"/>
          <p:nvPr/>
        </p:nvSpPr>
        <p:spPr>
          <a:xfrm>
            <a:off x="3415010" y="1563145"/>
            <a:ext cx="4357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200" dirty="0"/>
              <a:t>宏观：  </a:t>
            </a:r>
            <a:r>
              <a:rPr lang="en-US" altLang="zh-CN" sz="2200" dirty="0"/>
              <a:t>12g    32g         44g</a:t>
            </a:r>
            <a:endParaRPr lang="zh-CN" altLang="en-US" sz="22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EEFF2B7-1DF6-E9A1-8454-88B06E318C9B}"/>
              </a:ext>
            </a:extLst>
          </p:cNvPr>
          <p:cNvSpPr txBox="1"/>
          <p:nvPr/>
        </p:nvSpPr>
        <p:spPr>
          <a:xfrm>
            <a:off x="3415010" y="1987775"/>
            <a:ext cx="4357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200" dirty="0"/>
              <a:t>微观：   </a:t>
            </a:r>
            <a:r>
              <a:rPr lang="en-US" altLang="zh-CN" sz="2200" dirty="0"/>
              <a:t>1        1             1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8038597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AE2B1-F524-5CA2-9677-7E3E56155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3">
            <a:extLst>
              <a:ext uri="{FF2B5EF4-FFF2-40B4-BE49-F238E27FC236}">
                <a16:creationId xmlns:a16="http://schemas.microsoft.com/office/drawing/2014/main" id="{689235A6-6816-5F1D-DDCA-2EABE07560A6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化学中的计量</a:t>
            </a: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AB6862E4-9BE9-FC07-683D-7B2CE9934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021400"/>
              </p:ext>
            </p:extLst>
          </p:nvPr>
        </p:nvGraphicFramePr>
        <p:xfrm>
          <a:off x="1934638" y="1196124"/>
          <a:ext cx="8161084" cy="3169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7090">
                  <a:extLst>
                    <a:ext uri="{9D8B030D-6E8A-4147-A177-3AD203B41FA5}">
                      <a16:colId xmlns:a16="http://schemas.microsoft.com/office/drawing/2014/main" val="4215991087"/>
                    </a:ext>
                  </a:extLst>
                </a:gridCol>
                <a:gridCol w="1307090">
                  <a:extLst>
                    <a:ext uri="{9D8B030D-6E8A-4147-A177-3AD203B41FA5}">
                      <a16:colId xmlns:a16="http://schemas.microsoft.com/office/drawing/2014/main" val="3662745435"/>
                    </a:ext>
                  </a:extLst>
                </a:gridCol>
                <a:gridCol w="1612078">
                  <a:extLst>
                    <a:ext uri="{9D8B030D-6E8A-4147-A177-3AD203B41FA5}">
                      <a16:colId xmlns:a16="http://schemas.microsoft.com/office/drawing/2014/main" val="2119878302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659460351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243355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质量（</a:t>
                      </a:r>
                      <a:r>
                        <a:rPr lang="en-US" altLang="zh-CN" sz="2000" i="1" dirty="0"/>
                        <a:t>m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微粒质量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粒子数（</a:t>
                      </a:r>
                      <a:r>
                        <a:rPr lang="en-US" altLang="zh-CN" sz="2000" i="1" dirty="0"/>
                        <a:t>N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1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Zn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65g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1.08×10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22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262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2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HCl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35.5g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6.063×10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77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H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3.322×10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24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5899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1.993×10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65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5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5.316×10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3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44g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08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7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22g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3.01×10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49033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72E16F77-2C00-7865-1A1F-0037CACA0074}"/>
              </a:ext>
            </a:extLst>
          </p:cNvPr>
          <p:cNvSpPr txBox="1"/>
          <p:nvPr/>
        </p:nvSpPr>
        <p:spPr>
          <a:xfrm>
            <a:off x="1402701" y="4559553"/>
            <a:ext cx="9641817" cy="1379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/>
              <a:t>规律：</a:t>
            </a:r>
            <a:endParaRPr lang="en-US" altLang="zh-CN" sz="2400" dirty="0"/>
          </a:p>
          <a:p>
            <a:pPr>
              <a:lnSpc>
                <a:spcPct val="120000"/>
              </a:lnSpc>
            </a:pPr>
            <a:r>
              <a:rPr lang="en-US" altLang="zh-CN" sz="2400" dirty="0"/>
              <a:t>        </a:t>
            </a:r>
            <a:r>
              <a:rPr lang="zh-CN" altLang="en-US" sz="2400" dirty="0"/>
              <a:t>“每</a:t>
            </a:r>
            <a:r>
              <a:rPr lang="en-US" altLang="zh-CN" sz="2400" dirty="0"/>
              <a:t>6.02×10</a:t>
            </a:r>
            <a:r>
              <a:rPr lang="en-US" altLang="zh-CN" sz="2400" baseline="30000" dirty="0"/>
              <a:t>23</a:t>
            </a:r>
            <a:r>
              <a:rPr lang="zh-CN" altLang="en-US" sz="2400" dirty="0"/>
              <a:t>”个微粒的质量（以</a:t>
            </a:r>
            <a:r>
              <a:rPr lang="en-US" altLang="zh-CN" sz="2400" dirty="0"/>
              <a:t>g</a:t>
            </a:r>
            <a:r>
              <a:rPr lang="zh-CN" altLang="en-US" sz="2400" dirty="0"/>
              <a:t>为单位时）数值恰好等于其相对分子或相对原子质量。</a:t>
            </a:r>
          </a:p>
        </p:txBody>
      </p:sp>
    </p:spTree>
    <p:extLst>
      <p:ext uri="{BB962C8B-B14F-4D97-AF65-F5344CB8AC3E}">
        <p14:creationId xmlns:p14="http://schemas.microsoft.com/office/powerpoint/2010/main" val="31442484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2341BCF1-0732-E120-05AF-C07AC6897E94}"/>
              </a:ext>
            </a:extLst>
          </p:cNvPr>
          <p:cNvGrpSpPr/>
          <p:nvPr/>
        </p:nvGrpSpPr>
        <p:grpSpPr>
          <a:xfrm>
            <a:off x="4407254" y="2864804"/>
            <a:ext cx="3850340" cy="608713"/>
            <a:chOff x="4195395" y="1110631"/>
            <a:chExt cx="3850340" cy="608713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2D1A78F5-4606-EB82-F112-4F858068B5BE}"/>
                </a:ext>
              </a:extLst>
            </p:cNvPr>
            <p:cNvSpPr txBox="1"/>
            <p:nvPr/>
          </p:nvSpPr>
          <p:spPr>
            <a:xfrm>
              <a:off x="4195395" y="1196124"/>
              <a:ext cx="38503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2800" dirty="0"/>
                <a:t>C</a:t>
              </a:r>
              <a:r>
                <a:rPr lang="en-US" altLang="zh-CN" sz="2800" baseline="-25000" dirty="0"/>
                <a:t>      </a:t>
              </a:r>
              <a:r>
                <a:rPr lang="en-US" altLang="zh-CN" sz="2800" dirty="0"/>
                <a:t>+      O</a:t>
              </a:r>
              <a:r>
                <a:rPr lang="en-US" altLang="zh-CN" sz="2800" baseline="-25000" dirty="0"/>
                <a:t>2   </a:t>
              </a:r>
              <a:r>
                <a:rPr lang="en-US" altLang="zh-CN" sz="2800" dirty="0"/>
                <a:t>==     CO</a:t>
              </a:r>
              <a:r>
                <a:rPr lang="en-US" altLang="zh-CN" sz="2800" baseline="-25000" dirty="0"/>
                <a:t>2</a:t>
              </a:r>
              <a:endParaRPr lang="zh-CN" altLang="en-US" sz="2800" baseline="-25000" dirty="0"/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9FD8E242-22F7-AE93-3D75-A9FD8CD39E40}"/>
                </a:ext>
              </a:extLst>
            </p:cNvPr>
            <p:cNvSpPr txBox="1"/>
            <p:nvPr/>
          </p:nvSpPr>
          <p:spPr>
            <a:xfrm>
              <a:off x="6081097" y="1110631"/>
              <a:ext cx="793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dirty="0"/>
                <a:t>高温</a:t>
              </a: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923793AE-3A26-9978-DFC6-832FCD2C0405}"/>
              </a:ext>
            </a:extLst>
          </p:cNvPr>
          <p:cNvSpPr txBox="1"/>
          <p:nvPr/>
        </p:nvSpPr>
        <p:spPr>
          <a:xfrm>
            <a:off x="3331034" y="3465052"/>
            <a:ext cx="4730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200" dirty="0"/>
              <a:t>宏观：  </a:t>
            </a:r>
            <a:r>
              <a:rPr lang="en-US" altLang="zh-CN" sz="2200" dirty="0"/>
              <a:t>12g              32g                44g</a:t>
            </a:r>
            <a:endParaRPr lang="zh-CN" altLang="en-US" sz="2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F952CF0-5337-BA80-959C-CF5B17BA7BB4}"/>
              </a:ext>
            </a:extLst>
          </p:cNvPr>
          <p:cNvSpPr txBox="1"/>
          <p:nvPr/>
        </p:nvSpPr>
        <p:spPr>
          <a:xfrm>
            <a:off x="3993505" y="3930307"/>
            <a:ext cx="4926563" cy="459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200" dirty="0"/>
              <a:t>6.02×10</a:t>
            </a:r>
            <a:r>
              <a:rPr lang="en-US" altLang="zh-CN" sz="2200" baseline="30000" dirty="0"/>
              <a:t>23     </a:t>
            </a:r>
            <a:r>
              <a:rPr lang="en-US" altLang="zh-CN" sz="2200" dirty="0"/>
              <a:t>6.02×10</a:t>
            </a:r>
            <a:r>
              <a:rPr lang="en-US" altLang="zh-CN" sz="2200" baseline="30000" dirty="0"/>
              <a:t>23     </a:t>
            </a:r>
            <a:r>
              <a:rPr lang="en-US" altLang="zh-CN" sz="2200" dirty="0"/>
              <a:t>6.02×10</a:t>
            </a:r>
            <a:r>
              <a:rPr lang="en-US" altLang="zh-CN" sz="2200" baseline="30000" dirty="0"/>
              <a:t>23</a:t>
            </a:r>
            <a:endParaRPr lang="zh-CN" altLang="en-US" sz="2200" dirty="0"/>
          </a:p>
        </p:txBody>
      </p:sp>
      <p:sp>
        <p:nvSpPr>
          <p:cNvPr id="8" name="标题 3">
            <a:extLst>
              <a:ext uri="{FF2B5EF4-FFF2-40B4-BE49-F238E27FC236}">
                <a16:creationId xmlns:a16="http://schemas.microsoft.com/office/drawing/2014/main" id="{86EAC1A4-90AE-3CEB-ECDF-A0E155C1A829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化学中的计量</a:t>
            </a: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837DFA11-19CC-104E-9E44-63F6E9006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393752"/>
              </p:ext>
            </p:extLst>
          </p:nvPr>
        </p:nvGraphicFramePr>
        <p:xfrm>
          <a:off x="1934638" y="1196124"/>
          <a:ext cx="8161084" cy="1584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7090">
                  <a:extLst>
                    <a:ext uri="{9D8B030D-6E8A-4147-A177-3AD203B41FA5}">
                      <a16:colId xmlns:a16="http://schemas.microsoft.com/office/drawing/2014/main" val="4215991087"/>
                    </a:ext>
                  </a:extLst>
                </a:gridCol>
                <a:gridCol w="1307090">
                  <a:extLst>
                    <a:ext uri="{9D8B030D-6E8A-4147-A177-3AD203B41FA5}">
                      <a16:colId xmlns:a16="http://schemas.microsoft.com/office/drawing/2014/main" val="3662745435"/>
                    </a:ext>
                  </a:extLst>
                </a:gridCol>
                <a:gridCol w="1612078">
                  <a:extLst>
                    <a:ext uri="{9D8B030D-6E8A-4147-A177-3AD203B41FA5}">
                      <a16:colId xmlns:a16="http://schemas.microsoft.com/office/drawing/2014/main" val="2119878302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659460351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243355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质量（</a:t>
                      </a:r>
                      <a:r>
                        <a:rPr lang="en-US" altLang="zh-CN" sz="2000" i="1" dirty="0"/>
                        <a:t>m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微粒质量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粒子数（</a:t>
                      </a:r>
                      <a:r>
                        <a:rPr lang="en-US" altLang="zh-CN" sz="2000" i="1" dirty="0"/>
                        <a:t>N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1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1.993×10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65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5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5.316×10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3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44g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08486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583F14C7-C1CF-5713-6F10-20DC4A3C859E}"/>
              </a:ext>
            </a:extLst>
          </p:cNvPr>
          <p:cNvSpPr txBox="1"/>
          <p:nvPr/>
        </p:nvSpPr>
        <p:spPr>
          <a:xfrm>
            <a:off x="3569219" y="4641145"/>
            <a:ext cx="5447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dirty="0"/>
              <a:t>制定单位，使数值增大或减小方便表示。</a:t>
            </a: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2B1F3E99-BABE-4C21-E14A-D71618375638}"/>
              </a:ext>
            </a:extLst>
          </p:cNvPr>
          <p:cNvGrpSpPr/>
          <p:nvPr/>
        </p:nvGrpSpPr>
        <p:grpSpPr>
          <a:xfrm>
            <a:off x="2052738" y="5149516"/>
            <a:ext cx="8241993" cy="430887"/>
            <a:chOff x="1511562" y="5224163"/>
            <a:chExt cx="8241993" cy="430887"/>
          </a:xfrm>
        </p:grpSpPr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E8A22382-C799-2F78-92B4-55F8B5D89A95}"/>
                </a:ext>
              </a:extLst>
            </p:cNvPr>
            <p:cNvSpPr txBox="1"/>
            <p:nvPr/>
          </p:nvSpPr>
          <p:spPr>
            <a:xfrm>
              <a:off x="6668324" y="5224163"/>
              <a:ext cx="308523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200" dirty="0"/>
                <a:t>(1</a:t>
              </a:r>
              <a:r>
                <a:rPr lang="zh-CN" altLang="en-US" sz="2200" dirty="0"/>
                <a:t>光年 </a:t>
              </a:r>
              <a:r>
                <a:rPr lang="en-US" altLang="zh-CN" sz="2200" dirty="0"/>
                <a:t>≈ 9.46×10</a:t>
              </a:r>
              <a:r>
                <a:rPr lang="en-US" altLang="zh-CN" sz="2200" baseline="30000" dirty="0"/>
                <a:t>15</a:t>
              </a:r>
              <a:r>
                <a:rPr lang="zh-CN" altLang="en-US" sz="2200" dirty="0"/>
                <a:t>米</a:t>
              </a:r>
              <a:r>
                <a:rPr lang="en-US" altLang="zh-CN" sz="2200" dirty="0"/>
                <a:t>)</a:t>
              </a:r>
              <a:endParaRPr lang="zh-CN" altLang="en-US" sz="2200" dirty="0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4EDDD6F1-61A6-0EFF-1EC8-EDC79A6ED71D}"/>
                </a:ext>
              </a:extLst>
            </p:cNvPr>
            <p:cNvSpPr txBox="1"/>
            <p:nvPr/>
          </p:nvSpPr>
          <p:spPr>
            <a:xfrm>
              <a:off x="1511562" y="5224163"/>
              <a:ext cx="56543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200" dirty="0"/>
                <a:t>银河系半径约为：</a:t>
              </a:r>
              <a:r>
                <a:rPr lang="en-US" altLang="zh-CN" sz="2200" dirty="0"/>
                <a:t>5</a:t>
              </a:r>
              <a:r>
                <a:rPr lang="zh-CN" altLang="en-US" sz="2200" dirty="0"/>
                <a:t>万光年 </a:t>
              </a:r>
              <a:r>
                <a:rPr lang="en-US" altLang="zh-CN" sz="2200" dirty="0"/>
                <a:t>≈ 4.8×10</a:t>
              </a:r>
              <a:r>
                <a:rPr lang="en-US" altLang="zh-CN" sz="2200" baseline="30000" dirty="0"/>
                <a:t>20 </a:t>
              </a:r>
              <a:r>
                <a:rPr lang="zh-CN" altLang="en-US" sz="2200" dirty="0"/>
                <a:t>米</a:t>
              </a: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1975C215-04DB-7598-10B1-F84AA759F4DE}"/>
              </a:ext>
            </a:extLst>
          </p:cNvPr>
          <p:cNvGrpSpPr/>
          <p:nvPr/>
        </p:nvGrpSpPr>
        <p:grpSpPr>
          <a:xfrm>
            <a:off x="2142979" y="5757970"/>
            <a:ext cx="8018058" cy="928758"/>
            <a:chOff x="2142979" y="5795294"/>
            <a:chExt cx="8018058" cy="928758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DBCB7EE4-38A9-36DC-38A8-66630C12EA78}"/>
                </a:ext>
              </a:extLst>
            </p:cNvPr>
            <p:cNvSpPr txBox="1"/>
            <p:nvPr/>
          </p:nvSpPr>
          <p:spPr>
            <a:xfrm>
              <a:off x="3993505" y="5795294"/>
              <a:ext cx="40308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2400" dirty="0"/>
                <a:t>计量微粒多少的单位：</a:t>
              </a:r>
              <a:r>
                <a:rPr lang="en-US" altLang="zh-CN" sz="2400" dirty="0"/>
                <a:t>mol</a:t>
              </a:r>
              <a:endParaRPr lang="zh-CN" altLang="en-US" sz="2400" dirty="0"/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F9F1E88B-806C-ADA9-4C4A-59C8BE837E70}"/>
                </a:ext>
              </a:extLst>
            </p:cNvPr>
            <p:cNvSpPr txBox="1"/>
            <p:nvPr/>
          </p:nvSpPr>
          <p:spPr>
            <a:xfrm>
              <a:off x="2142979" y="6293165"/>
              <a:ext cx="80180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200" dirty="0"/>
                <a:t>国际上规定，</a:t>
              </a:r>
              <a:r>
                <a:rPr lang="en-US" altLang="zh-CN" sz="2200" dirty="0"/>
                <a:t>1mol</a:t>
              </a:r>
              <a:r>
                <a:rPr lang="zh-CN" altLang="en-US" sz="2200" dirty="0"/>
                <a:t>粒子的集合体所含有的粒子数约为</a:t>
              </a:r>
              <a:r>
                <a:rPr lang="en-US" altLang="zh-CN" sz="2200" dirty="0"/>
                <a:t>6.02×10</a:t>
              </a:r>
              <a:r>
                <a:rPr lang="en-US" altLang="zh-CN" sz="2200" baseline="30000" dirty="0"/>
                <a:t>23</a:t>
              </a:r>
              <a:endParaRPr lang="zh-CN" altLang="en-US" sz="2200" dirty="0"/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DDDF34D8-E03F-874D-BD5F-54AA4602CAFF}"/>
              </a:ext>
            </a:extLst>
          </p:cNvPr>
          <p:cNvSpPr txBox="1"/>
          <p:nvPr/>
        </p:nvSpPr>
        <p:spPr>
          <a:xfrm>
            <a:off x="3950969" y="3933219"/>
            <a:ext cx="4478691" cy="46320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200" dirty="0"/>
              <a:t>    1mol            </a:t>
            </a:r>
            <a:r>
              <a:rPr lang="en-US" altLang="zh-CN" sz="2200" dirty="0" err="1"/>
              <a:t>1mol</a:t>
            </a:r>
            <a:r>
              <a:rPr lang="en-US" altLang="zh-CN" sz="2200" dirty="0"/>
              <a:t>              </a:t>
            </a:r>
            <a:r>
              <a:rPr lang="en-US" altLang="zh-CN" sz="2200" dirty="0" err="1"/>
              <a:t>1mol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2739722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3">
            <a:extLst>
              <a:ext uri="{FF2B5EF4-FFF2-40B4-BE49-F238E27FC236}">
                <a16:creationId xmlns:a16="http://schemas.microsoft.com/office/drawing/2014/main" id="{204480E8-C115-70A4-BFA9-DEF9E5FC415A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物质的量（</a:t>
            </a:r>
            <a:r>
              <a:rPr lang="en-US" altLang="zh-CN" sz="3200" i="1" dirty="0"/>
              <a:t>n</a:t>
            </a:r>
            <a:r>
              <a:rPr lang="zh-CN" altLang="en-US" sz="3200" dirty="0"/>
              <a:t>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05DDE79-B395-CA74-37EC-7518C02C1CF4}"/>
              </a:ext>
            </a:extLst>
          </p:cNvPr>
          <p:cNvSpPr txBox="1"/>
          <p:nvPr/>
        </p:nvSpPr>
        <p:spPr>
          <a:xfrm>
            <a:off x="1159236" y="2306471"/>
            <a:ext cx="9122414" cy="93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/>
              <a:t>        1mol</a:t>
            </a:r>
            <a:r>
              <a:rPr lang="zh-CN" altLang="en-US" sz="2400"/>
              <a:t>任何粒子的粒子数叫阿伏伽德罗常数，符号为</a:t>
            </a:r>
            <a:r>
              <a:rPr lang="en-US" altLang="zh-CN" sz="2400" i="1"/>
              <a:t>N</a:t>
            </a:r>
            <a:r>
              <a:rPr lang="en-US" altLang="zh-CN" sz="2400" baseline="-25000"/>
              <a:t>A</a:t>
            </a:r>
            <a:r>
              <a:rPr lang="zh-CN" altLang="en-US" sz="2400"/>
              <a:t>，通常用</a:t>
            </a:r>
            <a:r>
              <a:rPr lang="en-US" altLang="zh-CN" sz="2400"/>
              <a:t>6.02×10</a:t>
            </a:r>
            <a:r>
              <a:rPr lang="en-US" altLang="zh-CN" sz="2400" baseline="30000"/>
              <a:t>23</a:t>
            </a:r>
            <a:r>
              <a:rPr lang="en-US" altLang="zh-CN" sz="2400"/>
              <a:t>mol</a:t>
            </a:r>
            <a:r>
              <a:rPr lang="en-US" altLang="zh-CN" sz="2400" baseline="30000">
                <a:latin typeface="+mn-ea"/>
              </a:rPr>
              <a:t>-</a:t>
            </a:r>
            <a:r>
              <a:rPr lang="en-US" altLang="zh-CN" sz="2400" baseline="30000"/>
              <a:t>1</a:t>
            </a:r>
            <a:r>
              <a:rPr lang="zh-CN" altLang="en-US" sz="2400"/>
              <a:t>表示。</a:t>
            </a:r>
            <a:r>
              <a:rPr lang="en-US" altLang="zh-CN" sz="2400"/>
              <a:t>(</a:t>
            </a:r>
            <a:r>
              <a:rPr lang="zh-CN" altLang="en-US" sz="2400"/>
              <a:t>即：</a:t>
            </a:r>
            <a:r>
              <a:rPr lang="en-US" altLang="zh-CN" sz="2400" i="1"/>
              <a:t>N</a:t>
            </a:r>
            <a:r>
              <a:rPr lang="en-US" altLang="zh-CN" sz="2400" baseline="-25000"/>
              <a:t>A </a:t>
            </a:r>
            <a:r>
              <a:rPr lang="en-US" altLang="zh-CN" sz="2400"/>
              <a:t>= 6.02×10</a:t>
            </a:r>
            <a:r>
              <a:rPr lang="en-US" altLang="zh-CN" sz="2400" baseline="30000"/>
              <a:t>23</a:t>
            </a:r>
            <a:r>
              <a:rPr lang="en-US" altLang="zh-CN" sz="2400"/>
              <a:t>mol</a:t>
            </a:r>
            <a:r>
              <a:rPr lang="en-US" altLang="zh-CN" sz="2400" baseline="30000">
                <a:latin typeface="+mn-ea"/>
              </a:rPr>
              <a:t>-</a:t>
            </a:r>
            <a:r>
              <a:rPr lang="en-US" altLang="zh-CN" sz="2400" baseline="30000"/>
              <a:t>1</a:t>
            </a:r>
            <a:r>
              <a:rPr lang="en-US" altLang="zh-CN" sz="2400"/>
              <a:t>)</a:t>
            </a:r>
            <a:endParaRPr lang="zh-CN" alt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E5F21288-2455-3CCB-62AE-3900C64A2D59}"/>
                  </a:ext>
                </a:extLst>
              </p:cNvPr>
              <p:cNvSpPr txBox="1"/>
              <p:nvPr/>
            </p:nvSpPr>
            <p:spPr>
              <a:xfrm>
                <a:off x="4115910" y="3643583"/>
                <a:ext cx="1007905" cy="751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E5F21288-2455-3CCB-62AE-3900C64A2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910" y="3643583"/>
                <a:ext cx="1007905" cy="7518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0E068CBA-776C-7094-7D81-EA5E0449E242}"/>
                  </a:ext>
                </a:extLst>
              </p:cNvPr>
              <p:cNvSpPr txBox="1"/>
              <p:nvPr/>
            </p:nvSpPr>
            <p:spPr>
              <a:xfrm>
                <a:off x="6486537" y="3860145"/>
                <a:ext cx="14648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·</m:t>
                      </m:r>
                      <m:sSub>
                        <m:sSub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0E068CBA-776C-7094-7D81-EA5E0449E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537" y="3860145"/>
                <a:ext cx="1464824" cy="369332"/>
              </a:xfrm>
              <a:prstGeom prst="rect">
                <a:avLst/>
              </a:prstGeom>
              <a:blipFill>
                <a:blip r:embed="rId3"/>
                <a:stretch>
                  <a:fillRect l="-4167" r="-1667" b="-163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组合 19">
            <a:extLst>
              <a:ext uri="{FF2B5EF4-FFF2-40B4-BE49-F238E27FC236}">
                <a16:creationId xmlns:a16="http://schemas.microsoft.com/office/drawing/2014/main" id="{86F9BE8B-C6E6-815C-46C1-9F24108CB302}"/>
              </a:ext>
            </a:extLst>
          </p:cNvPr>
          <p:cNvGrpSpPr/>
          <p:nvPr/>
        </p:nvGrpSpPr>
        <p:grpSpPr>
          <a:xfrm>
            <a:off x="3699739" y="4892011"/>
            <a:ext cx="4260953" cy="1245096"/>
            <a:chOff x="3699739" y="4892011"/>
            <a:chExt cx="4260953" cy="124509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文本框 8">
                  <a:extLst>
                    <a:ext uri="{FF2B5EF4-FFF2-40B4-BE49-F238E27FC236}">
                      <a16:creationId xmlns:a16="http://schemas.microsoft.com/office/drawing/2014/main" id="{65940420-CC0A-EAB1-B40A-419CE7E02D19}"/>
                    </a:ext>
                  </a:extLst>
                </p:cNvPr>
                <p:cNvSpPr txBox="1"/>
                <p:nvPr/>
              </p:nvSpPr>
              <p:spPr>
                <a:xfrm>
                  <a:off x="5258811" y="4892011"/>
                  <a:ext cx="923265" cy="6892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22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zh-CN" altLang="en-US" sz="2200" i="1" dirty="0"/>
                </a:p>
              </p:txBody>
            </p:sp>
          </mc:Choice>
          <mc:Fallback>
            <p:sp>
              <p:nvSpPr>
                <p:cNvPr id="9" name="文本框 8">
                  <a:extLst>
                    <a:ext uri="{FF2B5EF4-FFF2-40B4-BE49-F238E27FC236}">
                      <a16:creationId xmlns:a16="http://schemas.microsoft.com/office/drawing/2014/main" id="{65940420-CC0A-EAB1-B40A-419CE7E02D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8811" y="4892011"/>
                  <a:ext cx="923265" cy="68922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102AD398-5F0C-5910-4872-BBA09C427EB4}"/>
                </a:ext>
              </a:extLst>
            </p:cNvPr>
            <p:cNvGrpSpPr/>
            <p:nvPr/>
          </p:nvGrpSpPr>
          <p:grpSpPr>
            <a:xfrm>
              <a:off x="6808692" y="5345243"/>
              <a:ext cx="1152000" cy="720000"/>
              <a:chOff x="8763857" y="3603573"/>
              <a:chExt cx="1152000" cy="720000"/>
            </a:xfrm>
          </p:grpSpPr>
          <p:sp>
            <p:nvSpPr>
              <p:cNvPr id="11" name="矩形: 圆角 10">
                <a:extLst>
                  <a:ext uri="{FF2B5EF4-FFF2-40B4-BE49-F238E27FC236}">
                    <a16:creationId xmlns:a16="http://schemas.microsoft.com/office/drawing/2014/main" id="{9664F679-8189-8DCE-A662-E44D5133B4F5}"/>
                  </a:ext>
                </a:extLst>
              </p:cNvPr>
              <p:cNvSpPr/>
              <p:nvPr/>
            </p:nvSpPr>
            <p:spPr>
              <a:xfrm>
                <a:off x="8763857" y="3603573"/>
                <a:ext cx="1152000" cy="720000"/>
              </a:xfrm>
              <a:prstGeom prst="roundRect">
                <a:avLst>
                  <a:gd name="adj" fmla="val 25851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/>
              </a:p>
            </p:txBody>
          </p:sp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1D1F6B71-B5E7-FBA1-EDB3-E7C23484BC2F}"/>
                  </a:ext>
                </a:extLst>
              </p:cNvPr>
              <p:cNvSpPr txBox="1"/>
              <p:nvPr/>
            </p:nvSpPr>
            <p:spPr>
              <a:xfrm>
                <a:off x="8763857" y="3671185"/>
                <a:ext cx="1152000" cy="58477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zh-CN" sz="3200" i="1" dirty="0"/>
                  <a:t>N</a:t>
                </a:r>
                <a:endParaRPr lang="zh-CN" altLang="en-US" sz="3200" i="1" dirty="0"/>
              </a:p>
            </p:txBody>
          </p:sp>
        </p:grpSp>
        <p:cxnSp>
          <p:nvCxnSpPr>
            <p:cNvPr id="13" name="直接箭头连接符 12">
              <a:extLst>
                <a:ext uri="{FF2B5EF4-FFF2-40B4-BE49-F238E27FC236}">
                  <a16:creationId xmlns:a16="http://schemas.microsoft.com/office/drawing/2014/main" id="{4F850532-5ECD-6A86-83EE-87E4331BE0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44228" y="5629043"/>
              <a:ext cx="163707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>
              <a:extLst>
                <a:ext uri="{FF2B5EF4-FFF2-40B4-BE49-F238E27FC236}">
                  <a16:creationId xmlns:a16="http://schemas.microsoft.com/office/drawing/2014/main" id="{EE2D13F5-FE4A-C7FA-2541-5D11135B002E}"/>
                </a:ext>
              </a:extLst>
            </p:cNvPr>
            <p:cNvCxnSpPr>
              <a:cxnSpLocks/>
            </p:cNvCxnSpPr>
            <p:nvPr/>
          </p:nvCxnSpPr>
          <p:spPr>
            <a:xfrm>
              <a:off x="4944228" y="5781443"/>
              <a:ext cx="163707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49CBABBE-5734-82FE-553C-33A0C5C711DB}"/>
                </a:ext>
              </a:extLst>
            </p:cNvPr>
            <p:cNvGrpSpPr/>
            <p:nvPr/>
          </p:nvGrpSpPr>
          <p:grpSpPr>
            <a:xfrm>
              <a:off x="3699739" y="5345243"/>
              <a:ext cx="1017095" cy="720000"/>
              <a:chOff x="5520000" y="3598595"/>
              <a:chExt cx="1152000" cy="720000"/>
            </a:xfrm>
            <a:noFill/>
          </p:grpSpPr>
          <p:sp>
            <p:nvSpPr>
              <p:cNvPr id="16" name="矩形: 圆角 15">
                <a:extLst>
                  <a:ext uri="{FF2B5EF4-FFF2-40B4-BE49-F238E27FC236}">
                    <a16:creationId xmlns:a16="http://schemas.microsoft.com/office/drawing/2014/main" id="{4BEF3790-3D07-66AB-0461-B19750AA1548}"/>
                  </a:ext>
                </a:extLst>
              </p:cNvPr>
              <p:cNvSpPr/>
              <p:nvPr/>
            </p:nvSpPr>
            <p:spPr>
              <a:xfrm>
                <a:off x="5520000" y="3598595"/>
                <a:ext cx="1152000" cy="720000"/>
              </a:xfrm>
              <a:prstGeom prst="roundRect">
                <a:avLst>
                  <a:gd name="adj" fmla="val 25851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/>
              </a:p>
            </p:txBody>
          </p:sp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07357421-FEA4-0A05-6218-2E0F4FD1FFCD}"/>
                  </a:ext>
                </a:extLst>
              </p:cNvPr>
              <p:cNvSpPr txBox="1"/>
              <p:nvPr/>
            </p:nvSpPr>
            <p:spPr>
              <a:xfrm>
                <a:off x="5520000" y="3654578"/>
                <a:ext cx="1152000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3200" i="1" dirty="0"/>
                  <a:t>n</a:t>
                </a:r>
                <a:endParaRPr lang="zh-CN" altLang="en-US" sz="3200" i="1" dirty="0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文本框 17">
                  <a:extLst>
                    <a:ext uri="{FF2B5EF4-FFF2-40B4-BE49-F238E27FC236}">
                      <a16:creationId xmlns:a16="http://schemas.microsoft.com/office/drawing/2014/main" id="{AFDC7770-0D3B-0A19-939F-3457C5C540F2}"/>
                    </a:ext>
                  </a:extLst>
                </p:cNvPr>
                <p:cNvSpPr txBox="1"/>
                <p:nvPr/>
              </p:nvSpPr>
              <p:spPr>
                <a:xfrm>
                  <a:off x="5063219" y="5798553"/>
                  <a:ext cx="1342482" cy="338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CN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22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2200" i="1">
                            <a:latin typeface="Cambria Math" panose="02040503050406030204" pitchFamily="18" charset="0"/>
                          </a:rPr>
                          <m:t>·</m:t>
                        </m:r>
                        <m:sSub>
                          <m:sSubPr>
                            <m:ctrlPr>
                              <a:rPr lang="en-US" altLang="zh-CN" sz="2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2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zh-CN" altLang="en-US" sz="2200" i="1" dirty="0"/>
                </a:p>
              </p:txBody>
            </p:sp>
          </mc:Choice>
          <mc:Fallback>
            <p:sp>
              <p:nvSpPr>
                <p:cNvPr id="18" name="文本框 17">
                  <a:extLst>
                    <a:ext uri="{FF2B5EF4-FFF2-40B4-BE49-F238E27FC236}">
                      <a16:creationId xmlns:a16="http://schemas.microsoft.com/office/drawing/2014/main" id="{AFDC7770-0D3B-0A19-939F-3457C5C540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3219" y="5798553"/>
                  <a:ext cx="1342482" cy="338554"/>
                </a:xfrm>
                <a:prstGeom prst="rect">
                  <a:avLst/>
                </a:prstGeom>
                <a:blipFill>
                  <a:blip r:embed="rId5"/>
                  <a:stretch>
                    <a:fillRect l="-4091" r="-909" b="-14286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id="{2EBBE916-ED71-AC8D-FDB4-5500E8B3C182}"/>
              </a:ext>
            </a:extLst>
          </p:cNvPr>
          <p:cNvSpPr txBox="1"/>
          <p:nvPr/>
        </p:nvSpPr>
        <p:spPr>
          <a:xfrm>
            <a:off x="1159236" y="1300372"/>
            <a:ext cx="9122414" cy="93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dirty="0"/>
              <a:t>        </a:t>
            </a:r>
            <a:r>
              <a:rPr lang="zh-CN" altLang="en-US" sz="2400" dirty="0"/>
              <a:t>物质的量是一个物理量，它表示含有一定数目粒子的集合体，符号为</a:t>
            </a:r>
            <a:r>
              <a:rPr lang="en-US" altLang="zh-CN" sz="2400" i="1" dirty="0"/>
              <a:t>n</a:t>
            </a:r>
            <a:r>
              <a:rPr lang="zh-CN" altLang="en-US" sz="2400" dirty="0"/>
              <a:t>。物质的量的单位为摩尔，符号为</a:t>
            </a:r>
            <a:r>
              <a:rPr lang="en-US" altLang="zh-CN" sz="2400" dirty="0"/>
              <a:t>mol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9174402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>
            <a:extLst>
              <a:ext uri="{FF2B5EF4-FFF2-40B4-BE49-F238E27FC236}">
                <a16:creationId xmlns:a16="http://schemas.microsoft.com/office/drawing/2014/main" id="{EB0A2543-F267-70E3-3F21-0904282F3F9E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物质的量（</a:t>
            </a:r>
            <a:r>
              <a:rPr lang="en-US" altLang="zh-CN" sz="3200" i="1" dirty="0"/>
              <a:t>n</a:t>
            </a:r>
            <a:r>
              <a:rPr lang="zh-CN" altLang="en-US" sz="3200" dirty="0"/>
              <a:t>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8A5B355-8BD3-E68B-33D4-F184C9C390BC}"/>
              </a:ext>
            </a:extLst>
          </p:cNvPr>
          <p:cNvSpPr txBox="1"/>
          <p:nvPr/>
        </p:nvSpPr>
        <p:spPr>
          <a:xfrm>
            <a:off x="1129003" y="1324939"/>
            <a:ext cx="9915515" cy="182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dirty="0"/>
              <a:t>注意：</a:t>
            </a:r>
            <a:endParaRPr lang="en-US" altLang="zh-CN" sz="2400" dirty="0"/>
          </a:p>
          <a:p>
            <a:pPr algn="l">
              <a:lnSpc>
                <a:spcPct val="120000"/>
              </a:lnSpc>
            </a:pPr>
            <a:r>
              <a:rPr lang="en-US" altLang="zh-CN" sz="2400" dirty="0"/>
              <a:t>        </a:t>
            </a:r>
            <a:r>
              <a:rPr lang="zh-CN" altLang="en-US" sz="2400" dirty="0"/>
              <a:t>作为物质的量的单位，</a:t>
            </a:r>
            <a:r>
              <a:rPr lang="en-US" altLang="zh-CN" sz="2400" dirty="0"/>
              <a:t>mol</a:t>
            </a:r>
            <a:r>
              <a:rPr lang="zh-CN" altLang="en-US" sz="2400" dirty="0"/>
              <a:t>可以计量所有微粒（包括原子、离子、分子、原子团、质子、中子等），也可以计量特定的微粒组合。当用</a:t>
            </a:r>
            <a:r>
              <a:rPr lang="en-US" altLang="zh-CN" sz="2400" dirty="0"/>
              <a:t>mol</a:t>
            </a:r>
            <a:r>
              <a:rPr lang="zh-CN" altLang="en-US" sz="2400" dirty="0"/>
              <a:t>计量宏观物质时，实际指构成该物质的微粒物质的量是多少。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4B232CD-7EEB-F0ED-497A-778B62B8CAFE}"/>
              </a:ext>
            </a:extLst>
          </p:cNvPr>
          <p:cNvSpPr txBox="1"/>
          <p:nvPr/>
        </p:nvSpPr>
        <p:spPr>
          <a:xfrm>
            <a:off x="1222309" y="3424335"/>
            <a:ext cx="7940351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/>
              <a:t>1mol O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 </a:t>
            </a:r>
            <a:r>
              <a:rPr lang="zh-CN" altLang="en-US" sz="2400" dirty="0"/>
              <a:t>含有</a:t>
            </a:r>
            <a:r>
              <a:rPr lang="en-US" altLang="zh-CN" sz="2400" dirty="0"/>
              <a:t>_____________</a:t>
            </a:r>
            <a:r>
              <a:rPr lang="zh-CN" altLang="en-US" sz="2400" dirty="0"/>
              <a:t>个</a:t>
            </a:r>
            <a:r>
              <a:rPr lang="en-US" altLang="zh-CN" sz="2400" dirty="0"/>
              <a:t>O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分子，</a:t>
            </a:r>
            <a:r>
              <a:rPr lang="en-US" altLang="zh-CN" sz="2400" dirty="0"/>
              <a:t>_____mol O</a:t>
            </a:r>
            <a:r>
              <a:rPr lang="zh-CN" altLang="en-US" sz="2400" dirty="0"/>
              <a:t>原子。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9646D0E-0E35-B11A-A5E6-987ECF15F2C1}"/>
              </a:ext>
            </a:extLst>
          </p:cNvPr>
          <p:cNvSpPr txBox="1"/>
          <p:nvPr/>
        </p:nvSpPr>
        <p:spPr>
          <a:xfrm>
            <a:off x="1222309" y="4145903"/>
            <a:ext cx="7940351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dirty="0"/>
              <a:t>2mol H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O</a:t>
            </a:r>
            <a:r>
              <a:rPr lang="zh-CN" altLang="en-US" sz="2400" dirty="0"/>
              <a:t>含总共含有</a:t>
            </a:r>
            <a:r>
              <a:rPr lang="en-US" altLang="zh-CN" sz="2400" dirty="0"/>
              <a:t>_____mol </a:t>
            </a:r>
            <a:r>
              <a:rPr lang="zh-CN" altLang="en-US" sz="2400" dirty="0"/>
              <a:t>原子。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9213424-2ED6-FFF8-79A2-D39795AAD8EB}"/>
              </a:ext>
            </a:extLst>
          </p:cNvPr>
          <p:cNvSpPr txBox="1"/>
          <p:nvPr/>
        </p:nvSpPr>
        <p:spPr>
          <a:xfrm>
            <a:off x="1222309" y="4867471"/>
            <a:ext cx="7940351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dirty="0"/>
              <a:t>1mol NaCl</a:t>
            </a:r>
            <a:r>
              <a:rPr lang="zh-CN" altLang="en-US" sz="2400" dirty="0"/>
              <a:t>中含有</a:t>
            </a:r>
            <a:r>
              <a:rPr lang="en-US" altLang="zh-CN" sz="2400" dirty="0"/>
              <a:t>_____mol Na</a:t>
            </a:r>
            <a:r>
              <a:rPr lang="en-US" altLang="zh-CN" sz="2400" baseline="30000" dirty="0"/>
              <a:t>+</a:t>
            </a:r>
            <a:r>
              <a:rPr lang="zh-CN" altLang="en-US" sz="2400" dirty="0"/>
              <a:t>离子，</a:t>
            </a:r>
            <a:r>
              <a:rPr lang="en-US" altLang="zh-CN" sz="2400" dirty="0"/>
              <a:t> _____mol Cl</a:t>
            </a:r>
            <a:r>
              <a:rPr lang="en-US" altLang="zh-CN" sz="2400" baseline="30000" dirty="0">
                <a:latin typeface="+mn-ea"/>
              </a:rPr>
              <a:t>-</a:t>
            </a:r>
            <a:r>
              <a:rPr lang="zh-CN" altLang="en-US" sz="2400" dirty="0"/>
              <a:t>离子。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DAF3930-2535-7EB1-CC2D-F6E228D21872}"/>
              </a:ext>
            </a:extLst>
          </p:cNvPr>
          <p:cNvSpPr txBox="1"/>
          <p:nvPr/>
        </p:nvSpPr>
        <p:spPr>
          <a:xfrm>
            <a:off x="1222309" y="5589040"/>
            <a:ext cx="8640148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dirty="0"/>
              <a:t>0.5mol Na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CO</a:t>
            </a:r>
            <a:r>
              <a:rPr lang="en-US" altLang="zh-CN" sz="2400" baseline="-25000" dirty="0"/>
              <a:t>3</a:t>
            </a:r>
            <a:r>
              <a:rPr lang="zh-CN" altLang="en-US" sz="2400" dirty="0"/>
              <a:t>中含有</a:t>
            </a:r>
            <a:r>
              <a:rPr lang="en-US" altLang="zh-CN" sz="2400" dirty="0"/>
              <a:t>_____mol Na</a:t>
            </a:r>
            <a:r>
              <a:rPr lang="en-US" altLang="zh-CN" sz="2400" baseline="30000" dirty="0"/>
              <a:t>+</a:t>
            </a:r>
            <a:r>
              <a:rPr lang="zh-CN" altLang="en-US" sz="2400" dirty="0"/>
              <a:t>离子，</a:t>
            </a:r>
            <a:r>
              <a:rPr lang="en-US" altLang="zh-CN" sz="2400" dirty="0"/>
              <a:t> _____mol CO</a:t>
            </a:r>
            <a:r>
              <a:rPr lang="en-US" altLang="zh-CN" sz="2400" baseline="-25000" dirty="0"/>
              <a:t>3</a:t>
            </a:r>
            <a:r>
              <a:rPr lang="en-US" altLang="zh-CN" sz="2400" baseline="30000" dirty="0"/>
              <a:t>2</a:t>
            </a:r>
            <a:r>
              <a:rPr lang="en-US" altLang="zh-CN" sz="2400" baseline="30000" dirty="0">
                <a:latin typeface="+mn-ea"/>
              </a:rPr>
              <a:t>-</a:t>
            </a:r>
            <a:r>
              <a:rPr lang="zh-CN" altLang="en-US" sz="2400" dirty="0"/>
              <a:t>离子。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CAEBF1C-21A6-198D-E5BE-8F44A20B04CB}"/>
              </a:ext>
            </a:extLst>
          </p:cNvPr>
          <p:cNvSpPr txBox="1"/>
          <p:nvPr/>
        </p:nvSpPr>
        <p:spPr>
          <a:xfrm>
            <a:off x="6764696" y="3456993"/>
            <a:ext cx="559836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2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F909ECA-58AB-B874-E128-3F5FF94ADDED}"/>
              </a:ext>
            </a:extLst>
          </p:cNvPr>
          <p:cNvSpPr txBox="1"/>
          <p:nvPr/>
        </p:nvSpPr>
        <p:spPr>
          <a:xfrm>
            <a:off x="4313856" y="4166097"/>
            <a:ext cx="559836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3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42C3F7F-7176-61E9-8414-72D2F0C24F34}"/>
              </a:ext>
            </a:extLst>
          </p:cNvPr>
          <p:cNvSpPr txBox="1"/>
          <p:nvPr/>
        </p:nvSpPr>
        <p:spPr>
          <a:xfrm>
            <a:off x="3791344" y="4893605"/>
            <a:ext cx="559836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1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9B30FFF-402F-3D5D-CD6F-5CD347F3CAF8}"/>
              </a:ext>
            </a:extLst>
          </p:cNvPr>
          <p:cNvSpPr txBox="1"/>
          <p:nvPr/>
        </p:nvSpPr>
        <p:spPr>
          <a:xfrm>
            <a:off x="6584311" y="4884558"/>
            <a:ext cx="559836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1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A815B58-8CE0-642E-5123-7A9673801726}"/>
              </a:ext>
            </a:extLst>
          </p:cNvPr>
          <p:cNvSpPr txBox="1"/>
          <p:nvPr/>
        </p:nvSpPr>
        <p:spPr>
          <a:xfrm>
            <a:off x="4388504" y="5593121"/>
            <a:ext cx="559836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1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D1FB450-AEA1-2E05-85C5-BB854E6286A0}"/>
              </a:ext>
            </a:extLst>
          </p:cNvPr>
          <p:cNvSpPr txBox="1"/>
          <p:nvPr/>
        </p:nvSpPr>
        <p:spPr>
          <a:xfrm>
            <a:off x="7007291" y="5593121"/>
            <a:ext cx="699800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>
                <a:solidFill>
                  <a:srgbClr val="FF0000"/>
                </a:solidFill>
              </a:rPr>
              <a:t>0.5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3C9ACFF-4346-2140-FC88-A893F29C4760}"/>
              </a:ext>
            </a:extLst>
          </p:cNvPr>
          <p:cNvSpPr txBox="1"/>
          <p:nvPr/>
        </p:nvSpPr>
        <p:spPr>
          <a:xfrm>
            <a:off x="3275438" y="3461734"/>
            <a:ext cx="17288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6.02×10</a:t>
            </a:r>
            <a:r>
              <a:rPr lang="en-US" altLang="zh-CN" sz="2400" baseline="30000" dirty="0">
                <a:solidFill>
                  <a:srgbClr val="FF0000"/>
                </a:solidFill>
              </a:rPr>
              <a:t>23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35BDC107-4B19-D9F9-F383-F43B5792FD9B}"/>
                  </a:ext>
                </a:extLst>
              </p:cNvPr>
              <p:cNvSpPr txBox="1"/>
              <p:nvPr/>
            </p:nvSpPr>
            <p:spPr>
              <a:xfrm>
                <a:off x="3791344" y="407393"/>
                <a:ext cx="1007905" cy="751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35BDC107-4B19-D9F9-F383-F43B5792F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344" y="407393"/>
                <a:ext cx="1007905" cy="7518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B573A999-EC08-4BE6-441E-EF950FFEFD62}"/>
                  </a:ext>
                </a:extLst>
              </p:cNvPr>
              <p:cNvSpPr txBox="1"/>
              <p:nvPr/>
            </p:nvSpPr>
            <p:spPr>
              <a:xfrm>
                <a:off x="5434183" y="598663"/>
                <a:ext cx="14648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·</m:t>
                      </m:r>
                      <m:sSub>
                        <m:sSub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zh-CN" altLang="en-US" sz="2400" i="1" dirty="0"/>
              </a:p>
            </p:txBody>
          </p:sp>
        </mc:Choice>
        <mc:Fallback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B573A999-EC08-4BE6-441E-EF950FFEF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183" y="598663"/>
                <a:ext cx="1464824" cy="369332"/>
              </a:xfrm>
              <a:prstGeom prst="rect">
                <a:avLst/>
              </a:prstGeom>
              <a:blipFill>
                <a:blip r:embed="rId3"/>
                <a:stretch>
                  <a:fillRect l="-4149" r="-1245" b="-163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文本框 17">
            <a:extLst>
              <a:ext uri="{FF2B5EF4-FFF2-40B4-BE49-F238E27FC236}">
                <a16:creationId xmlns:a16="http://schemas.microsoft.com/office/drawing/2014/main" id="{86A74069-4CF6-EED7-934F-705850B98C58}"/>
              </a:ext>
            </a:extLst>
          </p:cNvPr>
          <p:cNvSpPr txBox="1"/>
          <p:nvPr/>
        </p:nvSpPr>
        <p:spPr>
          <a:xfrm>
            <a:off x="7537820" y="552497"/>
            <a:ext cx="29404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/>
              <a:t>N</a:t>
            </a:r>
            <a:r>
              <a:rPr lang="en-US" altLang="zh-CN" sz="2400" baseline="-25000" dirty="0"/>
              <a:t>A </a:t>
            </a:r>
            <a:r>
              <a:rPr lang="en-US" altLang="zh-CN" sz="2400" dirty="0"/>
              <a:t>= 6.02×10</a:t>
            </a:r>
            <a:r>
              <a:rPr lang="en-US" altLang="zh-CN" sz="2400" baseline="30000" dirty="0"/>
              <a:t>23</a:t>
            </a:r>
            <a:r>
              <a:rPr lang="en-US" altLang="zh-CN" sz="2400" dirty="0"/>
              <a:t>mol</a:t>
            </a:r>
            <a:r>
              <a:rPr lang="en-US" altLang="zh-CN" sz="2400" baseline="30000" dirty="0">
                <a:latin typeface="+mn-ea"/>
              </a:rPr>
              <a:t>-</a:t>
            </a:r>
            <a:r>
              <a:rPr lang="en-US" altLang="zh-CN" sz="2400" baseline="30000" dirty="0"/>
              <a:t>1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92888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45824172-9C39-0AD0-CFC2-BDEE4F98F964}"/>
              </a:ext>
            </a:extLst>
          </p:cNvPr>
          <p:cNvSpPr txBox="1"/>
          <p:nvPr/>
        </p:nvSpPr>
        <p:spPr>
          <a:xfrm>
            <a:off x="1402701" y="3281256"/>
            <a:ext cx="9641817" cy="1379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/>
              <a:t>规律：</a:t>
            </a:r>
            <a:endParaRPr lang="en-US" altLang="zh-CN" sz="2400" dirty="0"/>
          </a:p>
          <a:p>
            <a:pPr>
              <a:lnSpc>
                <a:spcPct val="120000"/>
              </a:lnSpc>
            </a:pPr>
            <a:r>
              <a:rPr lang="en-US" altLang="zh-CN" sz="2400" dirty="0"/>
              <a:t>        </a:t>
            </a:r>
            <a:r>
              <a:rPr lang="zh-CN" altLang="en-US" sz="2400" dirty="0"/>
              <a:t>“每</a:t>
            </a:r>
            <a:r>
              <a:rPr lang="en-US" altLang="zh-CN" sz="2400" dirty="0"/>
              <a:t>6.02×10</a:t>
            </a:r>
            <a:r>
              <a:rPr lang="en-US" altLang="zh-CN" sz="2400" baseline="30000" dirty="0"/>
              <a:t>23</a:t>
            </a:r>
            <a:r>
              <a:rPr lang="zh-CN" altLang="en-US" sz="2400" dirty="0"/>
              <a:t>”个微粒的质量（以</a:t>
            </a:r>
            <a:r>
              <a:rPr lang="en-US" altLang="zh-CN" sz="2400" dirty="0"/>
              <a:t>g</a:t>
            </a:r>
            <a:r>
              <a:rPr lang="zh-CN" altLang="en-US" sz="2400" dirty="0"/>
              <a:t>为单位时）数值恰好等于其相对分子或相对原子质量。</a:t>
            </a:r>
          </a:p>
        </p:txBody>
      </p:sp>
      <p:sp>
        <p:nvSpPr>
          <p:cNvPr id="2" name="标题 3">
            <a:extLst>
              <a:ext uri="{FF2B5EF4-FFF2-40B4-BE49-F238E27FC236}">
                <a16:creationId xmlns:a16="http://schemas.microsoft.com/office/drawing/2014/main" id="{AB0581BB-BFF7-3289-D46B-0BD6169CC104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摩尔质量（</a:t>
            </a:r>
            <a:r>
              <a:rPr lang="en-US" altLang="zh-CN" sz="3200" i="1" dirty="0"/>
              <a:t>M</a:t>
            </a:r>
            <a:r>
              <a:rPr lang="zh-CN" altLang="en-US" sz="3200" dirty="0"/>
              <a:t>）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8B64F6D-D103-2A10-1870-2501EB7A6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831854"/>
              </p:ext>
            </p:extLst>
          </p:nvPr>
        </p:nvGraphicFramePr>
        <p:xfrm>
          <a:off x="1934638" y="1196124"/>
          <a:ext cx="8161084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7090">
                  <a:extLst>
                    <a:ext uri="{9D8B030D-6E8A-4147-A177-3AD203B41FA5}">
                      <a16:colId xmlns:a16="http://schemas.microsoft.com/office/drawing/2014/main" val="4215991087"/>
                    </a:ext>
                  </a:extLst>
                </a:gridCol>
                <a:gridCol w="1307090">
                  <a:extLst>
                    <a:ext uri="{9D8B030D-6E8A-4147-A177-3AD203B41FA5}">
                      <a16:colId xmlns:a16="http://schemas.microsoft.com/office/drawing/2014/main" val="3662745435"/>
                    </a:ext>
                  </a:extLst>
                </a:gridCol>
                <a:gridCol w="1612078">
                  <a:extLst>
                    <a:ext uri="{9D8B030D-6E8A-4147-A177-3AD203B41FA5}">
                      <a16:colId xmlns:a16="http://schemas.microsoft.com/office/drawing/2014/main" val="2119878302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659460351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243355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质量（</a:t>
                      </a:r>
                      <a:r>
                        <a:rPr lang="en-US" altLang="zh-CN" sz="2000" i="1" dirty="0"/>
                        <a:t>m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微粒质量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粒子数（</a:t>
                      </a:r>
                      <a:r>
                        <a:rPr lang="en-US" altLang="zh-CN" sz="2000" i="1" dirty="0"/>
                        <a:t>N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1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1.993×10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65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5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5.316×10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3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44g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6.02×10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08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7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22g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3.01×10</a:t>
                      </a:r>
                      <a:r>
                        <a:rPr lang="en-US" altLang="zh-CN" sz="2000" baseline="30000" dirty="0"/>
                        <a:t>23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49033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87573B13-5DC1-295B-6E05-C1CB5C0F2FDF}"/>
              </a:ext>
            </a:extLst>
          </p:cNvPr>
          <p:cNvSpPr txBox="1"/>
          <p:nvPr/>
        </p:nvSpPr>
        <p:spPr>
          <a:xfrm>
            <a:off x="1402701" y="3281257"/>
            <a:ext cx="9641817" cy="1379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/>
              <a:t>规律：</a:t>
            </a:r>
            <a:endParaRPr lang="en-US" altLang="zh-CN" sz="2400" dirty="0"/>
          </a:p>
          <a:p>
            <a:pPr>
              <a:lnSpc>
                <a:spcPct val="120000"/>
              </a:lnSpc>
            </a:pPr>
            <a:r>
              <a:rPr lang="en-US" altLang="zh-CN" sz="2400" dirty="0"/>
              <a:t>        1mol</a:t>
            </a:r>
            <a:r>
              <a:rPr lang="zh-CN" altLang="en-US" sz="2400" dirty="0"/>
              <a:t>任何微粒的质量（以</a:t>
            </a:r>
            <a:r>
              <a:rPr lang="en-US" altLang="zh-CN" sz="2400" dirty="0"/>
              <a:t>g</a:t>
            </a:r>
            <a:r>
              <a:rPr lang="zh-CN" altLang="en-US" sz="2400" dirty="0"/>
              <a:t>为单位时）数值恰好等于其相对分子或相对原子质量。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88124CB-3BE5-6F38-E10F-3A0C2D3C26A6}"/>
              </a:ext>
            </a:extLst>
          </p:cNvPr>
          <p:cNvSpPr txBox="1"/>
          <p:nvPr/>
        </p:nvSpPr>
        <p:spPr>
          <a:xfrm>
            <a:off x="2228646" y="4945224"/>
            <a:ext cx="3066570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/>
              <a:t>1mol O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质量为 </a:t>
            </a:r>
            <a:r>
              <a:rPr lang="en-US" altLang="zh-CN" sz="2400" dirty="0"/>
              <a:t>32g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3EC3CD7-98B6-7B77-57AF-A423DDE04C2F}"/>
              </a:ext>
            </a:extLst>
          </p:cNvPr>
          <p:cNvSpPr txBox="1"/>
          <p:nvPr/>
        </p:nvSpPr>
        <p:spPr>
          <a:xfrm>
            <a:off x="5786718" y="4945224"/>
            <a:ext cx="3066570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/>
              <a:t>1mol CO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质量为 </a:t>
            </a:r>
            <a:r>
              <a:rPr lang="en-US" altLang="zh-CN" sz="2400" dirty="0"/>
              <a:t>44g</a:t>
            </a:r>
            <a:endParaRPr lang="zh-CN" altLang="en-US" sz="24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55D20B1-729A-E1F2-9193-CFFEC6CF462B}"/>
              </a:ext>
            </a:extLst>
          </p:cNvPr>
          <p:cNvSpPr txBox="1"/>
          <p:nvPr/>
        </p:nvSpPr>
        <p:spPr>
          <a:xfrm>
            <a:off x="5786718" y="5536601"/>
            <a:ext cx="3665191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/>
              <a:t>0.5mol CO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质量为 </a:t>
            </a:r>
            <a:r>
              <a:rPr lang="en-US" altLang="zh-CN" sz="2400" dirty="0"/>
              <a:t>22g</a:t>
            </a:r>
            <a:endParaRPr lang="zh-CN" altLang="en-US" sz="24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45A1FF9-E290-35E7-D8B4-BA80DBDCFC88}"/>
              </a:ext>
            </a:extLst>
          </p:cNvPr>
          <p:cNvSpPr txBox="1"/>
          <p:nvPr/>
        </p:nvSpPr>
        <p:spPr>
          <a:xfrm>
            <a:off x="2228646" y="5532192"/>
            <a:ext cx="3665191" cy="493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dirty="0"/>
              <a:t>2mol O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质量为 </a:t>
            </a:r>
            <a:r>
              <a:rPr lang="en-US" altLang="zh-CN" sz="2400" dirty="0"/>
              <a:t>64g</a:t>
            </a:r>
            <a:endParaRPr lang="zh-CN" altLang="en-US" sz="2400" dirty="0"/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15F14182-EEAF-247C-BE59-19332325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19194"/>
              </p:ext>
            </p:extLst>
          </p:nvPr>
        </p:nvGraphicFramePr>
        <p:xfrm>
          <a:off x="1934638" y="1196379"/>
          <a:ext cx="8161084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7090">
                  <a:extLst>
                    <a:ext uri="{9D8B030D-6E8A-4147-A177-3AD203B41FA5}">
                      <a16:colId xmlns:a16="http://schemas.microsoft.com/office/drawing/2014/main" val="4215991087"/>
                    </a:ext>
                  </a:extLst>
                </a:gridCol>
                <a:gridCol w="1307090">
                  <a:extLst>
                    <a:ext uri="{9D8B030D-6E8A-4147-A177-3AD203B41FA5}">
                      <a16:colId xmlns:a16="http://schemas.microsoft.com/office/drawing/2014/main" val="3662745435"/>
                    </a:ext>
                  </a:extLst>
                </a:gridCol>
                <a:gridCol w="1612078">
                  <a:extLst>
                    <a:ext uri="{9D8B030D-6E8A-4147-A177-3AD203B41FA5}">
                      <a16:colId xmlns:a16="http://schemas.microsoft.com/office/drawing/2014/main" val="2119878302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659460351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243355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质量（</a:t>
                      </a:r>
                      <a:r>
                        <a:rPr lang="en-US" altLang="zh-CN" sz="2000" i="1" dirty="0"/>
                        <a:t>m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微粒质量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物质的量（</a:t>
                      </a:r>
                      <a:r>
                        <a:rPr lang="en-US" altLang="zh-CN" sz="2000" i="1" dirty="0"/>
                        <a:t>n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1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1.993×10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65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5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5.316×10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3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44g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08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7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22g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0.5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49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4750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1D14E-2E02-BE19-9EDB-AF9D26930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>
            <a:extLst>
              <a:ext uri="{FF2B5EF4-FFF2-40B4-BE49-F238E27FC236}">
                <a16:creationId xmlns:a16="http://schemas.microsoft.com/office/drawing/2014/main" id="{73F1E4C7-E1CE-E479-A59E-C865A4F2E404}"/>
              </a:ext>
            </a:extLst>
          </p:cNvPr>
          <p:cNvSpPr txBox="1">
            <a:spLocks/>
          </p:cNvSpPr>
          <p:nvPr/>
        </p:nvSpPr>
        <p:spPr>
          <a:xfrm>
            <a:off x="528919" y="365126"/>
            <a:ext cx="10515600" cy="83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/>
              <a:t>摩尔质量（</a:t>
            </a:r>
            <a:r>
              <a:rPr lang="en-US" altLang="zh-CN" sz="3200" i="1" dirty="0"/>
              <a:t>M</a:t>
            </a:r>
            <a:r>
              <a:rPr lang="zh-CN" altLang="en-US" sz="3200" dirty="0"/>
              <a:t>）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273837-427C-A18D-F699-0926113CD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80734"/>
              </p:ext>
            </p:extLst>
          </p:nvPr>
        </p:nvGraphicFramePr>
        <p:xfrm>
          <a:off x="1934638" y="1196379"/>
          <a:ext cx="8161084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7090">
                  <a:extLst>
                    <a:ext uri="{9D8B030D-6E8A-4147-A177-3AD203B41FA5}">
                      <a16:colId xmlns:a16="http://schemas.microsoft.com/office/drawing/2014/main" val="4215991087"/>
                    </a:ext>
                  </a:extLst>
                </a:gridCol>
                <a:gridCol w="1307090">
                  <a:extLst>
                    <a:ext uri="{9D8B030D-6E8A-4147-A177-3AD203B41FA5}">
                      <a16:colId xmlns:a16="http://schemas.microsoft.com/office/drawing/2014/main" val="3662745435"/>
                    </a:ext>
                  </a:extLst>
                </a:gridCol>
                <a:gridCol w="1612078">
                  <a:extLst>
                    <a:ext uri="{9D8B030D-6E8A-4147-A177-3AD203B41FA5}">
                      <a16:colId xmlns:a16="http://schemas.microsoft.com/office/drawing/2014/main" val="2119878302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659460351"/>
                    </a:ext>
                  </a:extLst>
                </a:gridCol>
                <a:gridCol w="1967413">
                  <a:extLst>
                    <a:ext uri="{9D8B030D-6E8A-4147-A177-3AD203B41FA5}">
                      <a16:colId xmlns:a16="http://schemas.microsoft.com/office/drawing/2014/main" val="243355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质量（</a:t>
                      </a:r>
                      <a:r>
                        <a:rPr lang="en-US" altLang="zh-CN" sz="2000" i="1" dirty="0"/>
                        <a:t>m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微粒质量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/>
                        <a:t>物质的量（</a:t>
                      </a:r>
                      <a:r>
                        <a:rPr lang="en-US" altLang="zh-CN" sz="2000" i="1" dirty="0"/>
                        <a:t>n</a:t>
                      </a:r>
                      <a:r>
                        <a:rPr lang="zh-CN" altLang="en-US" sz="2000" dirty="0"/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1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12g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1.993×10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65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5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32g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5.316×10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3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6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44g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1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08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7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CO</a:t>
                      </a:r>
                      <a:r>
                        <a:rPr lang="en-US" altLang="zh-CN" sz="2000" baseline="-25000" dirty="0"/>
                        <a:t>2</a:t>
                      </a:r>
                      <a:endParaRPr lang="zh-CN" altLang="en-US" sz="20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/>
                        <a:t>22g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7.309×10</a:t>
                      </a:r>
                      <a:r>
                        <a:rPr lang="en-US" altLang="zh-CN" sz="2000" baseline="3000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en-US" altLang="zh-CN" sz="2000" baseline="30000" dirty="0"/>
                        <a:t>23</a:t>
                      </a:r>
                      <a:r>
                        <a:rPr lang="en-US" altLang="zh-CN" sz="2000" dirty="0"/>
                        <a:t>g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/>
                        <a:t>0.5 mol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49033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8305BC5-B845-ADA6-1842-48335B5D8F76}"/>
              </a:ext>
            </a:extLst>
          </p:cNvPr>
          <p:cNvSpPr txBox="1"/>
          <p:nvPr/>
        </p:nvSpPr>
        <p:spPr>
          <a:xfrm>
            <a:off x="1073020" y="3526971"/>
            <a:ext cx="9022702" cy="93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dirty="0"/>
              <a:t>        单位物质的量的物质（每摩尔）所具有的质量叫摩尔质量，摩尔质量的符号为</a:t>
            </a:r>
            <a:r>
              <a:rPr lang="en-US" altLang="zh-CN" sz="2400" i="1" dirty="0"/>
              <a:t>M</a:t>
            </a:r>
            <a:r>
              <a:rPr lang="zh-CN" altLang="en-US" sz="2400" dirty="0"/>
              <a:t>，常用单位为</a:t>
            </a:r>
            <a:r>
              <a:rPr lang="en-US" altLang="zh-CN" sz="2400" dirty="0"/>
              <a:t>g/mol</a:t>
            </a:r>
            <a:endParaRPr lang="zh-CN" altLang="en-US" sz="24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25B27C3-4D85-F19B-BF0D-E54027055981}"/>
              </a:ext>
            </a:extLst>
          </p:cNvPr>
          <p:cNvSpPr txBox="1"/>
          <p:nvPr/>
        </p:nvSpPr>
        <p:spPr>
          <a:xfrm>
            <a:off x="2446268" y="4812711"/>
            <a:ext cx="2712007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i="1" dirty="0"/>
              <a:t>M</a:t>
            </a:r>
            <a:r>
              <a:rPr lang="en-US" altLang="zh-CN" sz="2400" dirty="0"/>
              <a:t>(H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O)=18g/mol</a:t>
            </a:r>
            <a:endParaRPr lang="zh-CN" altLang="en-US" sz="24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618E059-2509-09F6-E131-63271385F9DA}"/>
              </a:ext>
            </a:extLst>
          </p:cNvPr>
          <p:cNvSpPr txBox="1"/>
          <p:nvPr/>
        </p:nvSpPr>
        <p:spPr>
          <a:xfrm>
            <a:off x="6096001" y="4812710"/>
            <a:ext cx="2712007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i="1" dirty="0"/>
              <a:t>M</a:t>
            </a:r>
            <a:r>
              <a:rPr lang="en-US" altLang="zh-CN" sz="2400" dirty="0"/>
              <a:t>(CO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)=44g/mol</a:t>
            </a:r>
            <a:endParaRPr lang="zh-CN" altLang="en-US" sz="24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16EFABC-D1E6-5E1E-3BD3-BAEC00B704A1}"/>
              </a:ext>
            </a:extLst>
          </p:cNvPr>
          <p:cNvSpPr txBox="1"/>
          <p:nvPr/>
        </p:nvSpPr>
        <p:spPr>
          <a:xfrm>
            <a:off x="2446267" y="5618252"/>
            <a:ext cx="2712007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400" i="1" dirty="0"/>
              <a:t>M</a:t>
            </a:r>
            <a:r>
              <a:rPr lang="en-US" altLang="zh-CN" sz="2400" dirty="0"/>
              <a:t>(NaCl)=58.5g/mol</a:t>
            </a:r>
            <a:endParaRPr lang="zh-CN" altLang="en-US" sz="24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146687A-1AB4-5FAC-EB5F-AF203D5C6976}"/>
              </a:ext>
            </a:extLst>
          </p:cNvPr>
          <p:cNvSpPr txBox="1"/>
          <p:nvPr/>
        </p:nvSpPr>
        <p:spPr>
          <a:xfrm>
            <a:off x="6096000" y="5618252"/>
            <a:ext cx="2712007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i="1" dirty="0"/>
              <a:t>M</a:t>
            </a:r>
            <a:r>
              <a:rPr lang="en-US" altLang="zh-CN" sz="2400" dirty="0"/>
              <a:t>(CO</a:t>
            </a:r>
            <a:r>
              <a:rPr lang="en-US" altLang="zh-CN" sz="2400" baseline="-25000" dirty="0"/>
              <a:t>3</a:t>
            </a:r>
            <a:r>
              <a:rPr lang="en-US" altLang="zh-CN" sz="2400" baseline="30000" dirty="0"/>
              <a:t>2</a:t>
            </a:r>
            <a:r>
              <a:rPr lang="en-US" altLang="zh-CN" sz="2400" baseline="30000" dirty="0">
                <a:latin typeface="+mn-ea"/>
              </a:rPr>
              <a:t>-</a:t>
            </a:r>
            <a:r>
              <a:rPr lang="en-US" altLang="zh-CN" sz="2400" dirty="0"/>
              <a:t>)=60g/mol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357952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946</Words>
  <Application>Microsoft Office PowerPoint</Application>
  <PresentationFormat>宽屏</PresentationFormat>
  <Paragraphs>271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Arial</vt:lpstr>
      <vt:lpstr>Cambria Math</vt:lpstr>
      <vt:lpstr>Times New Roman</vt:lpstr>
      <vt:lpstr>Office 主题​​</vt:lpstr>
      <vt:lpstr>物质的量</vt:lpstr>
      <vt:lpstr>化学学科的基本特点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明 周</dc:creator>
  <cp:lastModifiedBy>明 周</cp:lastModifiedBy>
  <cp:revision>28</cp:revision>
  <dcterms:created xsi:type="dcterms:W3CDTF">2025-08-06T11:48:05Z</dcterms:created>
  <dcterms:modified xsi:type="dcterms:W3CDTF">2025-08-08T04:04:13Z</dcterms:modified>
</cp:coreProperties>
</file>