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703" r:id="rId3"/>
    <p:sldId id="287" r:id="rId4"/>
    <p:sldId id="424" r:id="rId6"/>
    <p:sldId id="495" r:id="rId7"/>
    <p:sldId id="598" r:id="rId8"/>
    <p:sldId id="704" r:id="rId9"/>
    <p:sldId id="705" r:id="rId10"/>
    <p:sldId id="663" r:id="rId11"/>
    <p:sldId id="665" r:id="rId12"/>
    <p:sldId id="671" r:id="rId13"/>
    <p:sldId id="706" r:id="rId14"/>
    <p:sldId id="745" r:id="rId15"/>
    <p:sldId id="292" r:id="rId16"/>
    <p:sldId id="672" r:id="rId17"/>
    <p:sldId id="474" r:id="rId18"/>
    <p:sldId id="423" r:id="rId19"/>
    <p:sldId id="677" r:id="rId20"/>
    <p:sldId id="674" r:id="rId21"/>
    <p:sldId id="676" r:id="rId22"/>
    <p:sldId id="498" r:id="rId23"/>
    <p:sldId id="670" r:id="rId24"/>
    <p:sldId id="500" r:id="rId25"/>
    <p:sldId id="501" r:id="rId26"/>
    <p:sldId id="300" r:id="rId27"/>
    <p:sldId id="301" r:id="rId28"/>
    <p:sldId id="504" r:id="rId29"/>
    <p:sldId id="599" r:id="rId30"/>
    <p:sldId id="746" r:id="rId31"/>
    <p:sldId id="589" r:id="rId32"/>
    <p:sldId id="431" r:id="rId33"/>
    <p:sldId id="678" r:id="rId34"/>
    <p:sldId id="571" r:id="rId35"/>
    <p:sldId id="313"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7" d="100"/>
          <a:sy n="77" d="100"/>
        </p:scale>
        <p:origin x="71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B0E11E-F91F-4F58-A80F-7C79DAAC724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94FF6C-14CE-4B4C-9ECD-CCE4BDCD61B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幻灯片图像占位符 1"/>
          <p:cNvSpPr>
            <a:spLocks noGrp="1" noRot="1" noChangeAspect="1" noTextEdit="1"/>
          </p:cNvSpPr>
          <p:nvPr>
            <p:ph type="sldImg"/>
          </p:nvPr>
        </p:nvSpPr>
        <p:spPr>
          <a:xfrm>
            <a:off x="381000" y="685800"/>
            <a:ext cx="6096000" cy="3429000"/>
          </a:xfrm>
        </p:spPr>
      </p:sp>
      <p:sp>
        <p:nvSpPr>
          <p:cNvPr id="44034" name="备注占位符 2"/>
          <p:cNvSpPr>
            <a:spLocks noGrp="1"/>
          </p:cNvSpPr>
          <p:nvPr>
            <p:ph type="body"/>
          </p:nvPr>
        </p:nvSpPr>
        <p:spPr/>
        <p:txBody>
          <a:bodyPr lIns="91440" tIns="45720" rIns="91440" bIns="45720" anchor="t" anchorCtr="0"/>
          <a:lstStyle/>
          <a:p>
            <a:pPr lvl="0"/>
            <a:endParaRPr lang="zh-CN" altLang="en-US"/>
          </a:p>
        </p:txBody>
      </p:sp>
      <p:sp>
        <p:nvSpPr>
          <p:cNvPr id="20484" name="灯片编号占位符 3"/>
          <p:cNvSpPr>
            <a:spLocks noGrp="1"/>
          </p:cNvSpPr>
          <p:nvPr>
            <p:ph type="sldNum" sz="quarter" idx="5"/>
          </p:nvPr>
        </p:nvSpPr>
        <p:spPr>
          <a:noFill/>
        </p:spPr>
        <p:txBody>
          <a:bodyPr lIns="91440" tIns="45720" rIns="91440" bIns="45720" rtlCol="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DD151B60-1F95-4C71-987C-C86B23662C5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sym typeface="+mn-ea"/>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mn-e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4602897-EF61-4C74-A202-B89E9C99E4BB}"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xfrm>
            <a:off x="381000" y="685800"/>
            <a:ext cx="6096000" cy="3429000"/>
          </a:xfrm>
        </p:spPr>
      </p:sp>
      <p:sp>
        <p:nvSpPr>
          <p:cNvPr id="15362" name="备注占位符 2"/>
          <p:cNvSpPr>
            <a:spLocks noGrp="1"/>
          </p:cNvSpPr>
          <p:nvPr>
            <p:ph type="body"/>
          </p:nvPr>
        </p:nvSpPr>
        <p:spPr/>
        <p:txBody>
          <a:bodyPr lIns="91440" tIns="45720" rIns="91440" bIns="45720" anchor="t" anchorCtr="0"/>
          <a:lstStyle/>
          <a:p>
            <a:pPr lvl="0"/>
            <a:endParaRPr lang="zh-CN" altLang="en-US"/>
          </a:p>
        </p:txBody>
      </p:sp>
      <p:sp>
        <p:nvSpPr>
          <p:cNvPr id="20484" name="灯片编号占位符 3"/>
          <p:cNvSpPr>
            <a:spLocks noGrp="1"/>
          </p:cNvSpPr>
          <p:nvPr>
            <p:ph type="sldNum" sz="quarter" idx="5"/>
          </p:nvPr>
        </p:nvSpPr>
        <p:spPr>
          <a:noFill/>
        </p:spPr>
        <p:txBody>
          <a:bodyPr lIns="91440" tIns="45720" rIns="91440" bIns="45720" rtlCol="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DD151B60-1F95-4C71-987C-C86B23662C5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sym typeface="+mn-ea"/>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a:xfrm>
            <a:off x="381000" y="685800"/>
            <a:ext cx="6096000" cy="3429000"/>
          </a:xfrm>
        </p:spPr>
      </p:sp>
      <p:sp>
        <p:nvSpPr>
          <p:cNvPr id="17410" name="备注占位符 2"/>
          <p:cNvSpPr>
            <a:spLocks noGrp="1"/>
          </p:cNvSpPr>
          <p:nvPr>
            <p:ph type="body"/>
          </p:nvPr>
        </p:nvSpPr>
        <p:spPr/>
        <p:txBody>
          <a:bodyPr lIns="91440" tIns="45720" rIns="91440" bIns="45720" anchor="t" anchorCtr="0"/>
          <a:lstStyle/>
          <a:p>
            <a:pPr lvl="0"/>
            <a:endParaRPr lang="zh-CN" altLang="en-US"/>
          </a:p>
        </p:txBody>
      </p:sp>
      <p:sp>
        <p:nvSpPr>
          <p:cNvPr id="20484" name="灯片编号占位符 3"/>
          <p:cNvSpPr>
            <a:spLocks noGrp="1"/>
          </p:cNvSpPr>
          <p:nvPr>
            <p:ph type="sldNum" sz="quarter" idx="5"/>
          </p:nvPr>
        </p:nvSpPr>
        <p:spPr>
          <a:noFill/>
        </p:spPr>
        <p:txBody>
          <a:bodyPr lIns="91440" tIns="45720" rIns="91440" bIns="45720" rtlCol="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defRPr/>
            </a:pPr>
            <a:fld id="{DD151B60-1F95-4C71-987C-C86B23662C5A}" type="slidenum">
              <a:rPr kumimoji="0" lang="zh-CN" altLang="en-US" sz="12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sym typeface="+mn-ea"/>
              </a:rPr>
            </a:fld>
            <a:endParaRPr kumimoji="0" lang="en-US" altLang="zh-CN" sz="12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sym typeface="+mn-e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E3D895B-28B7-4CA7-BFED-A8F41534494C}"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BB95D0E-0E74-46B8-938C-12315D415B6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3D895B-28B7-4CA7-BFED-A8F41534494C}"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B95D0E-0E74-46B8-938C-12315D415B6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tags" Target="../tags/tag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tags" Target="../tags/tag8.xml"/></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jpe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tags" Target="../tags/tag9.xml"/></Relationships>
</file>

<file path=ppt/slides/_rels/slide33.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tags" Target="../tags/tag13.xml"/><Relationship Id="rId7" Type="http://schemas.microsoft.com/office/2007/relationships/hdphoto" Target="../media/image30.wdp"/><Relationship Id="rId6" Type="http://schemas.openxmlformats.org/officeDocument/2006/relationships/image" Target="../media/image29.png"/><Relationship Id="rId5" Type="http://schemas.openxmlformats.org/officeDocument/2006/relationships/tags" Target="../tags/tag12.xml"/><Relationship Id="rId4" Type="http://schemas.openxmlformats.org/officeDocument/2006/relationships/image" Target="../media/image7.png"/><Relationship Id="rId3" Type="http://schemas.openxmlformats.org/officeDocument/2006/relationships/tags" Target="../tags/tag11.xml"/><Relationship Id="rId2" Type="http://schemas.openxmlformats.org/officeDocument/2006/relationships/image" Target="../media/image28.png"/><Relationship Id="rId16" Type="http://schemas.openxmlformats.org/officeDocument/2006/relationships/notesSlide" Target="../notesSlides/notesSlide12.xml"/><Relationship Id="rId15" Type="http://schemas.openxmlformats.org/officeDocument/2006/relationships/slideLayout" Target="../slideLayouts/slideLayout7.xml"/><Relationship Id="rId14" Type="http://schemas.openxmlformats.org/officeDocument/2006/relationships/image" Target="../media/image33.png"/><Relationship Id="rId13" Type="http://schemas.microsoft.com/office/2007/relationships/media" Target="../media/media1.mp3"/><Relationship Id="rId12" Type="http://schemas.openxmlformats.org/officeDocument/2006/relationships/audio" Target="../media/media1.mp3"/><Relationship Id="rId11" Type="http://schemas.openxmlformats.org/officeDocument/2006/relationships/tags" Target="../tags/tag14.xml"/><Relationship Id="rId10" Type="http://schemas.microsoft.com/office/2007/relationships/hdphoto" Target="../media/image32.wdp"/><Relationship Id="rId1" Type="http://schemas.openxmlformats.org/officeDocument/2006/relationships/tags" Target="../tags/tag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1.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tags" Target="../tags/tag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8659" name="组合 198658"/>
          <p:cNvGrpSpPr/>
          <p:nvPr/>
        </p:nvGrpSpPr>
        <p:grpSpPr>
          <a:xfrm>
            <a:off x="1207453" y="1524000"/>
            <a:ext cx="10098087" cy="1081088"/>
            <a:chOff x="0" y="0"/>
            <a:chExt cx="4808" cy="681"/>
          </a:xfrm>
        </p:grpSpPr>
        <p:sp>
          <p:nvSpPr>
            <p:cNvPr id="198660" name="右箭头 198659"/>
            <p:cNvSpPr/>
            <p:nvPr/>
          </p:nvSpPr>
          <p:spPr>
            <a:xfrm>
              <a:off x="0" y="0"/>
              <a:ext cx="4808" cy="681"/>
            </a:xfrm>
            <a:prstGeom prst="rightArrow">
              <a:avLst>
                <a:gd name="adj1" fmla="val 50000"/>
                <a:gd name="adj2" fmla="val 176505"/>
              </a:avLst>
            </a:prstGeom>
            <a:solidFill>
              <a:schemeClr val="accent1"/>
            </a:solidFill>
            <a:ln>
              <a:solidFill>
                <a:schemeClr val="tx1"/>
              </a:solidFill>
              <a:miter lim="800000"/>
            </a:ln>
            <a:effectLst/>
          </p:spPr>
          <p:txBody>
            <a:bodyPr/>
            <a:lstStyle/>
            <a:p/>
          </p:txBody>
        </p:sp>
        <p:sp>
          <p:nvSpPr>
            <p:cNvPr id="198661" name="矩形 198660"/>
            <p:cNvSpPr/>
            <p:nvPr/>
          </p:nvSpPr>
          <p:spPr>
            <a:xfrm>
              <a:off x="772" y="109"/>
              <a:ext cx="2359" cy="406"/>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3600" dirty="0">
                  <a:ea typeface="微软雅黑" panose="020B0503020204020204" charset="-122"/>
                </a:rPr>
                <a:t>日　本　侵　华</a:t>
              </a:r>
              <a:endParaRPr lang="en-US" altLang="en-US" sz="3600" dirty="0">
                <a:ea typeface="微软雅黑" panose="020B0503020204020204" charset="-122"/>
              </a:endParaRPr>
            </a:p>
          </p:txBody>
        </p:sp>
      </p:grpSp>
      <p:grpSp>
        <p:nvGrpSpPr>
          <p:cNvPr id="198662" name="组合 198661"/>
          <p:cNvGrpSpPr/>
          <p:nvPr/>
        </p:nvGrpSpPr>
        <p:grpSpPr>
          <a:xfrm>
            <a:off x="1672590" y="2514600"/>
            <a:ext cx="2878138" cy="647700"/>
            <a:chOff x="0" y="0"/>
            <a:chExt cx="1189" cy="408"/>
          </a:xfrm>
        </p:grpSpPr>
        <p:sp>
          <p:nvSpPr>
            <p:cNvPr id="198663" name="右箭头 198662"/>
            <p:cNvSpPr/>
            <p:nvPr/>
          </p:nvSpPr>
          <p:spPr>
            <a:xfrm>
              <a:off x="0" y="0"/>
              <a:ext cx="1189" cy="408"/>
            </a:xfrm>
            <a:prstGeom prst="rightArrow">
              <a:avLst>
                <a:gd name="adj1" fmla="val 50000"/>
                <a:gd name="adj2" fmla="val 72855"/>
              </a:avLst>
            </a:prstGeom>
            <a:solidFill>
              <a:schemeClr val="accent1"/>
            </a:solidFill>
            <a:ln>
              <a:solidFill>
                <a:schemeClr val="tx1"/>
              </a:solidFill>
              <a:miter lim="800000"/>
            </a:ln>
            <a:effectLst/>
          </p:spPr>
          <p:txBody>
            <a:bodyPr/>
            <a:lstStyle/>
            <a:p/>
          </p:txBody>
        </p:sp>
        <p:sp>
          <p:nvSpPr>
            <p:cNvPr id="198664" name="矩形 198663"/>
            <p:cNvSpPr/>
            <p:nvPr/>
          </p:nvSpPr>
          <p:spPr>
            <a:xfrm>
              <a:off x="56" y="77"/>
              <a:ext cx="771" cy="290"/>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2400" b="1">
                  <a:ea typeface="方正粗黑宋简体" panose="02000000000000000000" charset="-122"/>
                </a:rPr>
                <a:t>局部侵华</a:t>
              </a:r>
              <a:endParaRPr lang="en-US" altLang="en-US" sz="2400" b="1">
                <a:ea typeface="方正粗黑宋简体" panose="02000000000000000000" charset="-122"/>
              </a:endParaRPr>
            </a:p>
          </p:txBody>
        </p:sp>
      </p:grpSp>
      <p:grpSp>
        <p:nvGrpSpPr>
          <p:cNvPr id="198665" name="组合 198664"/>
          <p:cNvGrpSpPr/>
          <p:nvPr/>
        </p:nvGrpSpPr>
        <p:grpSpPr>
          <a:xfrm>
            <a:off x="5474653" y="2590800"/>
            <a:ext cx="3144837" cy="647700"/>
            <a:chOff x="0" y="0"/>
            <a:chExt cx="1189" cy="408"/>
          </a:xfrm>
        </p:grpSpPr>
        <p:sp>
          <p:nvSpPr>
            <p:cNvPr id="198666" name="右箭头 198665"/>
            <p:cNvSpPr/>
            <p:nvPr/>
          </p:nvSpPr>
          <p:spPr>
            <a:xfrm>
              <a:off x="0" y="0"/>
              <a:ext cx="1189" cy="408"/>
            </a:xfrm>
            <a:prstGeom prst="rightArrow">
              <a:avLst>
                <a:gd name="adj1" fmla="val 50000"/>
                <a:gd name="adj2" fmla="val 72855"/>
              </a:avLst>
            </a:prstGeom>
            <a:solidFill>
              <a:schemeClr val="accent1"/>
            </a:solidFill>
            <a:ln>
              <a:solidFill>
                <a:schemeClr val="tx1"/>
              </a:solidFill>
              <a:miter lim="800000"/>
            </a:ln>
            <a:effectLst/>
          </p:spPr>
          <p:txBody>
            <a:bodyPr/>
            <a:lstStyle/>
            <a:p/>
          </p:txBody>
        </p:sp>
        <p:sp>
          <p:nvSpPr>
            <p:cNvPr id="198667" name="矩形 198666"/>
            <p:cNvSpPr/>
            <p:nvPr/>
          </p:nvSpPr>
          <p:spPr>
            <a:xfrm>
              <a:off x="56" y="77"/>
              <a:ext cx="771" cy="290"/>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2400" b="1">
                  <a:ea typeface="方正粗黑宋简体" panose="02000000000000000000" charset="-122"/>
                </a:rPr>
                <a:t>全面侵华</a:t>
              </a:r>
              <a:endParaRPr lang="zh-CN" altLang="en-US" sz="2400" b="1">
                <a:ea typeface="方正粗黑宋简体" panose="02000000000000000000" charset="-122"/>
              </a:endParaRPr>
            </a:p>
          </p:txBody>
        </p:sp>
      </p:grpSp>
      <p:sp>
        <p:nvSpPr>
          <p:cNvPr id="198668" name="矩形 198667"/>
          <p:cNvSpPr/>
          <p:nvPr/>
        </p:nvSpPr>
        <p:spPr>
          <a:xfrm>
            <a:off x="1051878" y="3276600"/>
            <a:ext cx="10583862" cy="583565"/>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en-US" altLang="en-US" sz="3200">
                <a:latin typeface="华文新魏" panose="02010800040101010101" pitchFamily="2" charset="-122"/>
                <a:ea typeface="华文新魏" panose="02010800040101010101" pitchFamily="2" charset="-122"/>
              </a:rPr>
              <a:t>1931</a:t>
            </a:r>
            <a:r>
              <a:rPr lang="en-US" altLang="en-US" sz="3200">
                <a:latin typeface="Tahoma" panose="020B0604030504040204" pitchFamily="34" charset="0"/>
                <a:ea typeface="华文新魏" panose="02010800040101010101" pitchFamily="2" charset="-122"/>
              </a:rPr>
              <a:t>——————</a:t>
            </a:r>
            <a:r>
              <a:rPr lang="en-US" altLang="en-US" sz="3200">
                <a:latin typeface="华文新魏" panose="02010800040101010101" pitchFamily="2" charset="-122"/>
                <a:ea typeface="华文新魏" panose="02010800040101010101" pitchFamily="2" charset="-122"/>
              </a:rPr>
              <a:t>→1937</a:t>
            </a:r>
            <a:r>
              <a:rPr lang="en-US" altLang="en-US" sz="3200">
                <a:latin typeface="Tahoma" panose="020B0604030504040204" pitchFamily="34" charset="0"/>
                <a:ea typeface="华文新魏" panose="02010800040101010101" pitchFamily="2" charset="-122"/>
              </a:rPr>
              <a:t>——————</a:t>
            </a:r>
            <a:r>
              <a:rPr lang="en-US" altLang="en-US" sz="3200">
                <a:latin typeface="华文新魏" panose="02010800040101010101" pitchFamily="2" charset="-122"/>
                <a:ea typeface="华文新魏" panose="02010800040101010101" pitchFamily="2" charset="-122"/>
              </a:rPr>
              <a:t>→1945</a:t>
            </a:r>
            <a:endParaRPr lang="en-US" altLang="en-US" sz="3200">
              <a:latin typeface="华文新魏" panose="02010800040101010101" pitchFamily="2" charset="-122"/>
              <a:ea typeface="华文新魏" panose="02010800040101010101" pitchFamily="2" charset="-122"/>
            </a:endParaRPr>
          </a:p>
        </p:txBody>
      </p:sp>
      <p:grpSp>
        <p:nvGrpSpPr>
          <p:cNvPr id="198669" name="组合 198668"/>
          <p:cNvGrpSpPr/>
          <p:nvPr/>
        </p:nvGrpSpPr>
        <p:grpSpPr>
          <a:xfrm flipH="1">
            <a:off x="1518603" y="4038600"/>
            <a:ext cx="3048000" cy="647700"/>
            <a:chOff x="0" y="0"/>
            <a:chExt cx="1633" cy="408"/>
          </a:xfrm>
        </p:grpSpPr>
        <p:sp>
          <p:nvSpPr>
            <p:cNvPr id="198670" name="右箭头 198669"/>
            <p:cNvSpPr/>
            <p:nvPr/>
          </p:nvSpPr>
          <p:spPr>
            <a:xfrm flipH="1">
              <a:off x="0" y="0"/>
              <a:ext cx="1633" cy="408"/>
            </a:xfrm>
            <a:prstGeom prst="rightArrow">
              <a:avLst>
                <a:gd name="adj1" fmla="val 50000"/>
                <a:gd name="adj2" fmla="val 100061"/>
              </a:avLst>
            </a:prstGeom>
            <a:solidFill>
              <a:srgbClr val="FFFF66"/>
            </a:solidFill>
            <a:ln>
              <a:solidFill>
                <a:schemeClr val="tx1"/>
              </a:solidFill>
              <a:miter lim="800000"/>
            </a:ln>
            <a:effectLst/>
          </p:spPr>
          <p:txBody>
            <a:bodyPr/>
            <a:lstStyle/>
            <a:p/>
          </p:txBody>
        </p:sp>
        <p:sp>
          <p:nvSpPr>
            <p:cNvPr id="198671" name="矩形 198670"/>
            <p:cNvSpPr/>
            <p:nvPr/>
          </p:nvSpPr>
          <p:spPr>
            <a:xfrm>
              <a:off x="472" y="77"/>
              <a:ext cx="1089" cy="290"/>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ctr">
                <a:spcBef>
                  <a:spcPct val="50000"/>
                </a:spcBef>
              </a:pPr>
              <a:r>
                <a:rPr lang="zh-CN" altLang="en-US" sz="2400" b="1">
                  <a:ea typeface="方正粗黑宋简体" panose="02000000000000000000" charset="-122"/>
                </a:rPr>
                <a:t>局部抗战</a:t>
              </a:r>
              <a:endParaRPr lang="en-US" altLang="en-US" sz="2400" b="1">
                <a:ea typeface="方正粗黑宋简体" panose="02000000000000000000" charset="-122"/>
              </a:endParaRPr>
            </a:p>
          </p:txBody>
        </p:sp>
      </p:grpSp>
      <p:grpSp>
        <p:nvGrpSpPr>
          <p:cNvPr id="198672" name="组合 198671"/>
          <p:cNvGrpSpPr/>
          <p:nvPr/>
        </p:nvGrpSpPr>
        <p:grpSpPr>
          <a:xfrm flipH="1">
            <a:off x="5552440" y="4114800"/>
            <a:ext cx="3429000" cy="720725"/>
            <a:chOff x="0" y="0"/>
            <a:chExt cx="1633" cy="408"/>
          </a:xfrm>
        </p:grpSpPr>
        <p:sp>
          <p:nvSpPr>
            <p:cNvPr id="198673" name="右箭头 198672"/>
            <p:cNvSpPr/>
            <p:nvPr/>
          </p:nvSpPr>
          <p:spPr>
            <a:xfrm flipH="1">
              <a:off x="0" y="0"/>
              <a:ext cx="1633" cy="408"/>
            </a:xfrm>
            <a:prstGeom prst="rightArrow">
              <a:avLst>
                <a:gd name="adj1" fmla="val 50000"/>
                <a:gd name="adj2" fmla="val 100061"/>
              </a:avLst>
            </a:prstGeom>
            <a:solidFill>
              <a:srgbClr val="FFFF66"/>
            </a:solidFill>
            <a:ln>
              <a:solidFill>
                <a:schemeClr val="tx1"/>
              </a:solidFill>
              <a:miter lim="800000"/>
            </a:ln>
            <a:effectLst/>
          </p:spPr>
          <p:txBody>
            <a:bodyPr/>
            <a:lstStyle/>
            <a:p/>
          </p:txBody>
        </p:sp>
        <p:sp>
          <p:nvSpPr>
            <p:cNvPr id="198674" name="矩形 198673"/>
            <p:cNvSpPr/>
            <p:nvPr/>
          </p:nvSpPr>
          <p:spPr>
            <a:xfrm>
              <a:off x="75" y="77"/>
              <a:ext cx="1091" cy="261"/>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lgn="ctr">
                <a:spcBef>
                  <a:spcPct val="50000"/>
                </a:spcBef>
              </a:pPr>
              <a:r>
                <a:rPr lang="zh-CN" altLang="en-US" sz="2400" b="1">
                  <a:ea typeface="方正粗黑宋简体" panose="02000000000000000000" charset="-122"/>
                </a:rPr>
                <a:t>全民族抗战</a:t>
              </a:r>
              <a:endParaRPr lang="en-US" altLang="en-US" sz="2400" b="1">
                <a:ea typeface="方正粗黑宋简体" panose="02000000000000000000" charset="-122"/>
              </a:endParaRPr>
            </a:p>
          </p:txBody>
        </p:sp>
      </p:grpSp>
      <p:grpSp>
        <p:nvGrpSpPr>
          <p:cNvPr id="198675" name="组合 198674"/>
          <p:cNvGrpSpPr/>
          <p:nvPr/>
        </p:nvGrpSpPr>
        <p:grpSpPr>
          <a:xfrm>
            <a:off x="1129665" y="4953000"/>
            <a:ext cx="10099675" cy="1031875"/>
            <a:chOff x="670" y="3120"/>
            <a:chExt cx="6247" cy="650"/>
          </a:xfrm>
        </p:grpSpPr>
        <p:sp>
          <p:nvSpPr>
            <p:cNvPr id="198676" name="右箭头 198675"/>
            <p:cNvSpPr/>
            <p:nvPr/>
          </p:nvSpPr>
          <p:spPr>
            <a:xfrm>
              <a:off x="670" y="3120"/>
              <a:ext cx="6247" cy="650"/>
            </a:xfrm>
            <a:prstGeom prst="rightArrow">
              <a:avLst>
                <a:gd name="adj1" fmla="val 50000"/>
                <a:gd name="adj2" fmla="val 240269"/>
              </a:avLst>
            </a:prstGeom>
            <a:solidFill>
              <a:srgbClr val="FFFF66"/>
            </a:solidFill>
            <a:ln>
              <a:solidFill>
                <a:schemeClr val="tx1"/>
              </a:solidFill>
              <a:miter lim="800000"/>
            </a:ln>
            <a:effectLst/>
          </p:spPr>
          <p:txBody>
            <a:bodyPr/>
            <a:lstStyle/>
            <a:p/>
          </p:txBody>
        </p:sp>
        <p:sp>
          <p:nvSpPr>
            <p:cNvPr id="198677" name="矩形 198676"/>
            <p:cNvSpPr/>
            <p:nvPr/>
          </p:nvSpPr>
          <p:spPr>
            <a:xfrm flipH="1">
              <a:off x="1680" y="3216"/>
              <a:ext cx="3061" cy="406"/>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3600">
                  <a:ea typeface="微软雅黑" panose="020B0503020204020204" charset="-122"/>
                </a:rPr>
                <a:t>中华民族的抗战</a:t>
              </a:r>
              <a:endParaRPr lang="zh-CN" altLang="en-US" sz="3600">
                <a:ea typeface="微软雅黑" panose="020B0503020204020204" charset="-122"/>
              </a:endParaRPr>
            </a:p>
          </p:txBody>
        </p:sp>
      </p:grpSp>
      <p:sp>
        <p:nvSpPr>
          <p:cNvPr id="198678" name="矩形 198677"/>
          <p:cNvSpPr>
            <a:spLocks noChangeAspect="1"/>
          </p:cNvSpPr>
          <p:nvPr/>
        </p:nvSpPr>
        <p:spPr>
          <a:xfrm>
            <a:off x="3309303" y="1125538"/>
            <a:ext cx="3857625" cy="583565"/>
          </a:xfrm>
          <a:prstGeom prst="rect">
            <a:avLst/>
          </a:prstGeom>
          <a:noFill/>
          <a:ln>
            <a:noFill/>
            <a:miter lim="800000"/>
          </a:ln>
        </p:spPr>
        <p:txBody>
          <a:bodyPr wrap="none">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lang="zh-CN" altLang="en-US" sz="3200" b="1" dirty="0">
                <a:solidFill>
                  <a:srgbClr val="FF0000"/>
                </a:solidFill>
                <a:ea typeface="方正粗黑宋简体" panose="02000000000000000000" charset="-122"/>
              </a:rPr>
              <a:t>两条主线、两个阶段</a:t>
            </a:r>
            <a:endParaRPr lang="zh-CN" altLang="en-US" sz="3200" b="1" dirty="0">
              <a:solidFill>
                <a:srgbClr val="FF0000"/>
              </a:solidFill>
              <a:ea typeface="方正粗黑宋简体" panose="02000000000000000000" charset="-122"/>
            </a:endParaRPr>
          </a:p>
        </p:txBody>
      </p:sp>
      <p:sp>
        <p:nvSpPr>
          <p:cNvPr id="198680" name="Rectangle 2"/>
          <p:cNvSpPr/>
          <p:nvPr/>
        </p:nvSpPr>
        <p:spPr>
          <a:xfrm>
            <a:off x="3437890" y="260668"/>
            <a:ext cx="4437063" cy="865187"/>
          </a:xfrm>
          <a:prstGeom prst="rect">
            <a:avLst/>
          </a:prstGeom>
          <a:solidFill>
            <a:schemeClr val="bg1"/>
          </a:solidFill>
          <a:ln>
            <a:noFill/>
            <a:miter lim="800000"/>
          </a:ln>
        </p:spPr>
        <p:txBody>
          <a:bodyPr anchor="ctr" anchorCtr="0"/>
          <a:lstStyle>
            <a:lvl1pPr marL="0" indent="0" algn="ctr" defTabSz="914400" rtl="0" eaLnBrk="1" fontAlgn="base" hangingPunct="1">
              <a:lnSpc>
                <a:spcPct val="100000"/>
              </a:lnSpc>
              <a:spcBef>
                <a:spcPct val="0"/>
              </a:spcBef>
              <a:spcAft>
                <a:spcPct val="0"/>
              </a:spcAft>
              <a:buClrTx/>
              <a:buSzTx/>
              <a:buFontTx/>
              <a:buNone/>
              <a:defRPr kumimoji="0" lang="zh-CN" altLang="en-US" sz="4400" b="0" i="0" u="none" baseline="0">
                <a:solidFill>
                  <a:schemeClr val="tx2"/>
                </a:solidFill>
                <a:effectLst/>
                <a:latin typeface="Arial" panose="020B0604020202020204" pitchFamily="34" charset="0"/>
                <a:ea typeface="宋体" panose="02010600030101010101" pitchFamily="2" charset="-122"/>
              </a:defRPr>
            </a:lvl1pPr>
          </a:lstStyle>
          <a:p>
            <a:pPr lvl="0" algn="l"/>
            <a:r>
              <a:rPr lang="zh-CN" altLang="en-US" sz="3200" b="1">
                <a:solidFill>
                  <a:srgbClr val="006600"/>
                </a:solidFill>
                <a:latin typeface="方正粗黑宋简体" panose="02000000000000000000" charset="-122"/>
                <a:ea typeface="方正粗黑宋简体" panose="02000000000000000000" charset="-122"/>
              </a:rPr>
              <a:t>抗日战争</a:t>
            </a:r>
            <a:r>
              <a:rPr lang="zh-CN" altLang="en-US" sz="2400" b="1">
                <a:solidFill>
                  <a:srgbClr val="006600"/>
                </a:solidFill>
                <a:latin typeface="黑体" panose="02010609060101010101" pitchFamily="49" charset="-122"/>
                <a:ea typeface="黑体" panose="02010609060101010101" pitchFamily="49" charset="-122"/>
              </a:rPr>
              <a:t>（</a:t>
            </a:r>
            <a:r>
              <a:rPr lang="en-US" altLang="zh-CN" sz="2400" b="1">
                <a:solidFill>
                  <a:srgbClr val="006600"/>
                </a:solidFill>
                <a:latin typeface="黑体" panose="02010609060101010101" pitchFamily="49" charset="-122"/>
                <a:ea typeface="黑体" panose="02010609060101010101" pitchFamily="49" charset="-122"/>
              </a:rPr>
              <a:t>1931</a:t>
            </a:r>
            <a:r>
              <a:rPr lang="en-US" altLang="zh-CN" sz="2400" b="1">
                <a:solidFill>
                  <a:srgbClr val="006600"/>
                </a:solidFill>
                <a:ea typeface="黑体" panose="02010609060101010101" pitchFamily="49" charset="-122"/>
              </a:rPr>
              <a:t>—</a:t>
            </a:r>
            <a:r>
              <a:rPr lang="en-US" altLang="zh-CN" sz="2400" b="1">
                <a:solidFill>
                  <a:srgbClr val="006600"/>
                </a:solidFill>
                <a:latin typeface="黑体" panose="02010609060101010101" pitchFamily="49" charset="-122"/>
                <a:ea typeface="黑体" panose="02010609060101010101" pitchFamily="49" charset="-122"/>
              </a:rPr>
              <a:t>1945</a:t>
            </a:r>
            <a:r>
              <a:rPr lang="zh-CN" altLang="en-US" sz="2400" b="1">
                <a:solidFill>
                  <a:srgbClr val="006600"/>
                </a:solidFill>
                <a:latin typeface="黑体" panose="02010609060101010101" pitchFamily="49" charset="-122"/>
                <a:ea typeface="黑体" panose="02010609060101010101" pitchFamily="49" charset="-122"/>
              </a:rPr>
              <a:t>）</a:t>
            </a:r>
            <a:endParaRPr lang="zh-CN" altLang="en-US" sz="2400" b="1">
              <a:solidFill>
                <a:srgbClr val="0066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98668"/>
                                        </p:tgtEl>
                                        <p:attrNameLst>
                                          <p:attrName>style.visibility</p:attrName>
                                        </p:attrNameLst>
                                      </p:cBhvr>
                                      <p:to>
                                        <p:strVal val="visible"/>
                                      </p:to>
                                    </p:set>
                                    <p:animEffect transition="in" filter="fade">
                                      <p:cBhvr>
                                        <p:cTn id="7" dur="192" decel="100000" fill="hold"/>
                                        <p:tgtEl>
                                          <p:spTgt spid="198668"/>
                                        </p:tgtEl>
                                      </p:cBhvr>
                                    </p:animEffect>
                                    <p:animScale>
                                      <p:cBhvr>
                                        <p:cTn id="8" dur="192" decel="100000" fill="hold"/>
                                        <p:tgtEl>
                                          <p:spTgt spid="198668"/>
                                        </p:tgtEl>
                                      </p:cBhvr>
                                      <p:from x="10000" y="10000"/>
                                      <p:to x="200000" y="450000"/>
                                    </p:animScale>
                                    <p:animScale>
                                      <p:cBhvr>
                                        <p:cTn id="9" dur="308" accel="100000" fill="hold">
                                          <p:stCondLst>
                                            <p:cond delay="192"/>
                                          </p:stCondLst>
                                        </p:cTn>
                                        <p:tgtEl>
                                          <p:spTgt spid="198668"/>
                                        </p:tgtEl>
                                      </p:cBhvr>
                                      <p:from x="200000" y="450000"/>
                                      <p:to x="100000" y="100000"/>
                                    </p:animScale>
                                    <p:set>
                                      <p:cBhvr>
                                        <p:cTn id="10" dur="192" fill="hold"/>
                                        <p:tgtEl>
                                          <p:spTgt spid="198668"/>
                                        </p:tgtEl>
                                        <p:attrNameLst>
                                          <p:attrName>ppt_x</p:attrName>
                                        </p:attrNameLst>
                                      </p:cBhvr>
                                      <p:to>
                                        <p:strVal val="(0.5)"/>
                                      </p:to>
                                    </p:set>
                                    <p:anim from="(0.5)" to="(#ppt_x)" calcmode="lin" valueType="num">
                                      <p:cBhvr>
                                        <p:cTn id="11" dur="308" accel="100000" fill="hold">
                                          <p:stCondLst>
                                            <p:cond delay="192"/>
                                          </p:stCondLst>
                                        </p:cTn>
                                        <p:tgtEl>
                                          <p:spTgt spid="198668"/>
                                        </p:tgtEl>
                                        <p:attrNameLst>
                                          <p:attrName>ppt_x</p:attrName>
                                        </p:attrNameLst>
                                      </p:cBhvr>
                                    </p:anim>
                                    <p:set>
                                      <p:cBhvr>
                                        <p:cTn id="12" dur="192" fill="hold"/>
                                        <p:tgtEl>
                                          <p:spTgt spid="198668"/>
                                        </p:tgtEl>
                                        <p:attrNameLst>
                                          <p:attrName>ppt_y</p:attrName>
                                        </p:attrNameLst>
                                      </p:cBhvr>
                                      <p:to>
                                        <p:strVal val="(#ppt_y+0.4)"/>
                                      </p:to>
                                    </p:set>
                                    <p:anim from="(#ppt_y+0.4)" to="(#ppt_y)" calcmode="lin" valueType="num">
                                      <p:cBhvr>
                                        <p:cTn id="13" dur="308" accel="100000" fill="hold">
                                          <p:stCondLst>
                                            <p:cond delay="192"/>
                                          </p:stCondLst>
                                        </p:cTn>
                                        <p:tgtEl>
                                          <p:spTgt spid="198668"/>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98659"/>
                                        </p:tgtEl>
                                        <p:attrNameLst>
                                          <p:attrName>style.visibility</p:attrName>
                                        </p:attrNameLst>
                                      </p:cBhvr>
                                      <p:to>
                                        <p:strVal val="visible"/>
                                      </p:to>
                                    </p:set>
                                    <p:anim calcmode="lin" valueType="num">
                                      <p:cBhvr additive="base">
                                        <p:cTn id="18" dur="1000" fill="hold"/>
                                        <p:tgtEl>
                                          <p:spTgt spid="198659"/>
                                        </p:tgtEl>
                                        <p:attrNameLst>
                                          <p:attrName>ppt_x</p:attrName>
                                        </p:attrNameLst>
                                      </p:cBhvr>
                                      <p:tavLst>
                                        <p:tav tm="0">
                                          <p:val>
                                            <p:strVal val="0-#ppt_w/2"/>
                                          </p:val>
                                        </p:tav>
                                        <p:tav tm="100000">
                                          <p:val>
                                            <p:strVal val="#ppt_x"/>
                                          </p:val>
                                        </p:tav>
                                      </p:tavLst>
                                    </p:anim>
                                    <p:anim calcmode="lin" valueType="num">
                                      <p:cBhvr additive="base">
                                        <p:cTn id="19" dur="1000" fill="hold"/>
                                        <p:tgtEl>
                                          <p:spTgt spid="198659"/>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98675"/>
                                        </p:tgtEl>
                                        <p:attrNameLst>
                                          <p:attrName>style.visibility</p:attrName>
                                        </p:attrNameLst>
                                      </p:cBhvr>
                                      <p:to>
                                        <p:strVal val="visible"/>
                                      </p:to>
                                    </p:set>
                                    <p:anim calcmode="lin" valueType="num">
                                      <p:cBhvr additive="base">
                                        <p:cTn id="24" dur="500" fill="hold"/>
                                        <p:tgtEl>
                                          <p:spTgt spid="198675"/>
                                        </p:tgtEl>
                                        <p:attrNameLst>
                                          <p:attrName>ppt_x</p:attrName>
                                        </p:attrNameLst>
                                      </p:cBhvr>
                                      <p:tavLst>
                                        <p:tav tm="0">
                                          <p:val>
                                            <p:strVal val="0-#ppt_w/2"/>
                                          </p:val>
                                        </p:tav>
                                        <p:tav tm="100000">
                                          <p:val>
                                            <p:strVal val="#ppt_x"/>
                                          </p:val>
                                        </p:tav>
                                      </p:tavLst>
                                    </p:anim>
                                    <p:anim calcmode="lin" valueType="num">
                                      <p:cBhvr additive="base">
                                        <p:cTn id="25" dur="500" fill="hold"/>
                                        <p:tgtEl>
                                          <p:spTgt spid="19867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nodeType="clickEffect">
                                  <p:stCondLst>
                                    <p:cond delay="0"/>
                                  </p:stCondLst>
                                  <p:childTnLst>
                                    <p:set>
                                      <p:cBhvr>
                                        <p:cTn id="29" dur="1" fill="hold">
                                          <p:stCondLst>
                                            <p:cond delay="0"/>
                                          </p:stCondLst>
                                        </p:cTn>
                                        <p:tgtEl>
                                          <p:spTgt spid="198662"/>
                                        </p:tgtEl>
                                        <p:attrNameLst>
                                          <p:attrName>style.visibility</p:attrName>
                                        </p:attrNameLst>
                                      </p:cBhvr>
                                      <p:to>
                                        <p:strVal val="visible"/>
                                      </p:to>
                                    </p:set>
                                    <p:anim calcmode="lin" valueType="num">
                                      <p:cBhvr>
                                        <p:cTn id="30" dur="500" decel="50000" fill="hold">
                                          <p:stCondLst>
                                            <p:cond delay="0"/>
                                          </p:stCondLst>
                                        </p:cTn>
                                        <p:tgtEl>
                                          <p:spTgt spid="19866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9866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98662"/>
                                        </p:tgtEl>
                                        <p:attrNameLst>
                                          <p:attrName>ppt_w</p:attrName>
                                        </p:attrNameLst>
                                      </p:cBhvr>
                                      <p:tavLst>
                                        <p:tav tm="0">
                                          <p:val>
                                            <p:strVal val="#ppt_w*.05"/>
                                          </p:val>
                                        </p:tav>
                                        <p:tav tm="100000">
                                          <p:val>
                                            <p:strVal val="#ppt_w"/>
                                          </p:val>
                                        </p:tav>
                                      </p:tavLst>
                                    </p:anim>
                                    <p:anim calcmode="lin" valueType="num">
                                      <p:cBhvr>
                                        <p:cTn id="33" dur="1000" fill="hold"/>
                                        <p:tgtEl>
                                          <p:spTgt spid="19866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9866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9866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98662"/>
                                        </p:tgtEl>
                                        <p:attrNameLst>
                                          <p:attrName>ppt_y</p:attrName>
                                        </p:attrNameLst>
                                      </p:cBhvr>
                                      <p:tavLst>
                                        <p:tav tm="0">
                                          <p:val>
                                            <p:strVal val="#ppt_y+.1"/>
                                          </p:val>
                                        </p:tav>
                                        <p:tav tm="100000">
                                          <p:val>
                                            <p:strVal val="#ppt_y"/>
                                          </p:val>
                                        </p:tav>
                                      </p:tavLst>
                                    </p:anim>
                                    <p:animEffect transition="in" filter="fade">
                                      <p:cBhvr>
                                        <p:cTn id="37" dur="1000" decel="50000" fill="hold">
                                          <p:stCondLst>
                                            <p:cond delay="0"/>
                                          </p:stCondLst>
                                        </p:cTn>
                                        <p:tgtEl>
                                          <p:spTgt spid="198662"/>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nodeType="clickEffect">
                                  <p:stCondLst>
                                    <p:cond delay="0"/>
                                  </p:stCondLst>
                                  <p:childTnLst>
                                    <p:set>
                                      <p:cBhvr>
                                        <p:cTn id="41" dur="1" fill="hold">
                                          <p:stCondLst>
                                            <p:cond delay="0"/>
                                          </p:stCondLst>
                                        </p:cTn>
                                        <p:tgtEl>
                                          <p:spTgt spid="198669"/>
                                        </p:tgtEl>
                                        <p:attrNameLst>
                                          <p:attrName>style.visibility</p:attrName>
                                        </p:attrNameLst>
                                      </p:cBhvr>
                                      <p:to>
                                        <p:strVal val="visible"/>
                                      </p:to>
                                    </p:set>
                                    <p:animEffect transition="in" filter="slide(fromLeft)">
                                      <p:cBhvr>
                                        <p:cTn id="42" dur="1000"/>
                                        <p:tgtEl>
                                          <p:spTgt spid="198669"/>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98665"/>
                                        </p:tgtEl>
                                        <p:attrNameLst>
                                          <p:attrName>style.visibility</p:attrName>
                                        </p:attrNameLst>
                                      </p:cBhvr>
                                      <p:to>
                                        <p:strVal val="visible"/>
                                      </p:to>
                                    </p:set>
                                    <p:anim calcmode="lin" valueType="num">
                                      <p:cBhvr>
                                        <p:cTn id="47" dur="500" decel="50000" fill="hold">
                                          <p:stCondLst>
                                            <p:cond delay="0"/>
                                          </p:stCondLst>
                                        </p:cTn>
                                        <p:tgtEl>
                                          <p:spTgt spid="198665"/>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98665"/>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98665"/>
                                        </p:tgtEl>
                                        <p:attrNameLst>
                                          <p:attrName>ppt_w</p:attrName>
                                        </p:attrNameLst>
                                      </p:cBhvr>
                                      <p:tavLst>
                                        <p:tav tm="0">
                                          <p:val>
                                            <p:strVal val="#ppt_w*.05"/>
                                          </p:val>
                                        </p:tav>
                                        <p:tav tm="100000">
                                          <p:val>
                                            <p:strVal val="#ppt_w"/>
                                          </p:val>
                                        </p:tav>
                                      </p:tavLst>
                                    </p:anim>
                                    <p:anim calcmode="lin" valueType="num">
                                      <p:cBhvr>
                                        <p:cTn id="50" dur="1000" fill="hold"/>
                                        <p:tgtEl>
                                          <p:spTgt spid="198665"/>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98665"/>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98665"/>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98665"/>
                                        </p:tgtEl>
                                        <p:attrNameLst>
                                          <p:attrName>ppt_y</p:attrName>
                                        </p:attrNameLst>
                                      </p:cBhvr>
                                      <p:tavLst>
                                        <p:tav tm="0">
                                          <p:val>
                                            <p:strVal val="#ppt_y+.1"/>
                                          </p:val>
                                        </p:tav>
                                        <p:tav tm="100000">
                                          <p:val>
                                            <p:strVal val="#ppt_y"/>
                                          </p:val>
                                        </p:tav>
                                      </p:tavLst>
                                    </p:anim>
                                    <p:animEffect transition="in" filter="fade">
                                      <p:cBhvr>
                                        <p:cTn id="54" dur="1000" decel="50000" fill="hold">
                                          <p:stCondLst>
                                            <p:cond delay="0"/>
                                          </p:stCondLst>
                                        </p:cTn>
                                        <p:tgtEl>
                                          <p:spTgt spid="198665"/>
                                        </p:tgtEl>
                                      </p:cBhvr>
                                    </p:animEffect>
                                  </p:childTnLst>
                                </p:cTn>
                              </p:par>
                            </p:childTnLst>
                          </p:cTn>
                        </p:par>
                      </p:childTnLst>
                    </p:cTn>
                  </p:par>
                  <p:par>
                    <p:cTn id="55" fill="hold">
                      <p:stCondLst>
                        <p:cond delay="indefinite"/>
                      </p:stCondLst>
                      <p:childTnLst>
                        <p:par>
                          <p:cTn id="56" fill="hold">
                            <p:stCondLst>
                              <p:cond delay="0"/>
                            </p:stCondLst>
                            <p:childTnLst>
                              <p:par>
                                <p:cTn id="57" presetID="12" presetClass="entr" presetSubtype="8" fill="hold" nodeType="clickEffect">
                                  <p:stCondLst>
                                    <p:cond delay="0"/>
                                  </p:stCondLst>
                                  <p:childTnLst>
                                    <p:set>
                                      <p:cBhvr>
                                        <p:cTn id="58" dur="1" fill="hold">
                                          <p:stCondLst>
                                            <p:cond delay="0"/>
                                          </p:stCondLst>
                                        </p:cTn>
                                        <p:tgtEl>
                                          <p:spTgt spid="198672"/>
                                        </p:tgtEl>
                                        <p:attrNameLst>
                                          <p:attrName>style.visibility</p:attrName>
                                        </p:attrNameLst>
                                      </p:cBhvr>
                                      <p:to>
                                        <p:strVal val="visible"/>
                                      </p:to>
                                    </p:set>
                                    <p:animEffect transition="in" filter="slide(fromLeft)">
                                      <p:cBhvr>
                                        <p:cTn id="59" dur="1000"/>
                                        <p:tgtEl>
                                          <p:spTgt spid="198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ph idx="1"/>
            <p:custDataLst>
              <p:tags r:id="rId1"/>
            </p:custDataLst>
          </p:nvPr>
        </p:nvSpPr>
        <p:spPr>
          <a:xfrm>
            <a:off x="393699" y="436880"/>
            <a:ext cx="5132457" cy="5657850"/>
          </a:xfrm>
          <a:solidFill>
            <a:schemeClr val="accent1">
              <a:lumMod val="40000"/>
              <a:lumOff val="60000"/>
            </a:schemeClr>
          </a:solidFill>
        </p:spPr>
        <p:txBody>
          <a:bodyPr>
            <a:normAutofit fontScale="32500" lnSpcReduction="20000"/>
          </a:bodyPr>
          <a:lstStyle/>
          <a:p>
            <a:pPr marL="0" indent="0">
              <a:lnSpc>
                <a:spcPct val="150000"/>
              </a:lnSpc>
              <a:buNone/>
            </a:pPr>
            <a:r>
              <a:rPr lang="zh-CN" altLang="en-US" sz="8000" dirty="0">
                <a:latin typeface="黑体" panose="02010609060101010101" pitchFamily="49" charset="-122"/>
                <a:ea typeface="黑体" panose="02010609060101010101" pitchFamily="49" charset="-122"/>
              </a:rPr>
              <a:t>    </a:t>
            </a:r>
            <a:r>
              <a:rPr lang="zh-CN" altLang="en-US" sz="8000" b="1" dirty="0">
                <a:latin typeface="黑体" panose="02010609060101010101" pitchFamily="49" charset="-122"/>
                <a:ea typeface="黑体" panose="02010609060101010101" pitchFamily="49" charset="-122"/>
              </a:rPr>
              <a:t>材料一   </a:t>
            </a:r>
            <a:r>
              <a:rPr lang="zh-CN" altLang="en-US" sz="8000" b="1" dirty="0">
                <a:latin typeface="楷体" panose="02010609060101010101" pitchFamily="49" charset="-122"/>
                <a:ea typeface="楷体" panose="02010609060101010101" pitchFamily="49" charset="-122"/>
              </a:rPr>
              <a:t>曾任张学良机要秘书的郭维城在1946年8月15日发表广播演说称:“‘九一八’事变当时，张学良将军在北平，一夜之间，十几次电南京蒋介石请示，而蒋介石却若无其事地十几次复电不准抵抗，把枪架起来，把仓库锁起来，一律点交日军。这些电文一致到现在还保存着，蒋介石是</a:t>
            </a:r>
            <a:r>
              <a:rPr lang="zh-CN" altLang="en-US" sz="8000" b="1" dirty="0">
                <a:solidFill>
                  <a:srgbClr val="FF0000"/>
                </a:solidFill>
                <a:latin typeface="楷体" panose="02010609060101010101" pitchFamily="49" charset="-122"/>
                <a:ea typeface="楷体" panose="02010609060101010101" pitchFamily="49" charset="-122"/>
              </a:rPr>
              <a:t>无法抵赖</a:t>
            </a:r>
            <a:r>
              <a:rPr lang="en-US" altLang="zh-CN" sz="8000" b="1" dirty="0">
                <a:latin typeface="楷体" panose="02010609060101010101" pitchFamily="49" charset="-122"/>
                <a:ea typeface="楷体" panose="02010609060101010101" pitchFamily="49" charset="-122"/>
              </a:rPr>
              <a:t>”</a:t>
            </a:r>
            <a:r>
              <a:rPr lang="zh-CN" altLang="en-US" sz="8000" b="1" dirty="0">
                <a:latin typeface="楷体" panose="02010609060101010101" pitchFamily="49" charset="-122"/>
                <a:ea typeface="楷体" panose="02010609060101010101" pitchFamily="49" charset="-122"/>
              </a:rPr>
              <a:t>。</a:t>
            </a:r>
            <a:r>
              <a:rPr lang="en-US" altLang="zh-CN" sz="5600" dirty="0">
                <a:latin typeface="楷体" panose="02010609060101010101" pitchFamily="49" charset="-122"/>
                <a:ea typeface="楷体" panose="02010609060101010101" pitchFamily="49" charset="-122"/>
                <a:cs typeface="楷体" panose="02010609060101010101" pitchFamily="49" charset="-122"/>
              </a:rPr>
              <a:t>——</a:t>
            </a:r>
            <a:r>
              <a:rPr lang="zh-CN" altLang="en-US" sz="5600" dirty="0">
                <a:latin typeface="楷体" panose="02010609060101010101" pitchFamily="49" charset="-122"/>
                <a:ea typeface="楷体" panose="02010609060101010101" pitchFamily="49" charset="-122"/>
                <a:cs typeface="楷体" panose="02010609060101010101" pitchFamily="49" charset="-122"/>
              </a:rPr>
              <a:t>《东北日报》1946年8月24日</a:t>
            </a:r>
            <a:endParaRPr lang="zh-CN" altLang="en-US" sz="5600" dirty="0">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393700" y="4849495"/>
            <a:ext cx="3775710" cy="1245235"/>
          </a:xfrm>
          <a:prstGeom prst="rect">
            <a:avLst/>
          </a:prstGeom>
          <a:noFill/>
        </p:spPr>
        <p:txBody>
          <a:bodyPr wrap="square" rtlCol="0" anchor="t">
            <a:spAutoFit/>
          </a:bodyPr>
          <a:lstStyle/>
          <a:p>
            <a:pPr>
              <a:lnSpc>
                <a:spcPts val="3000"/>
              </a:lnSpc>
            </a:pPr>
            <a:r>
              <a:rPr lang="zh-CN" altLang="en-US" sz="1200" b="1" dirty="0">
                <a:latin typeface="楷体" panose="02010609060101010101" pitchFamily="49" charset="-122"/>
                <a:ea typeface="楷体" panose="02010609060101010101" pitchFamily="49" charset="-122"/>
              </a:rPr>
              <a:t>注：郭维城（1912-1995），奉天义州（今辽</a:t>
            </a:r>
            <a:endParaRPr lang="zh-CN" altLang="en-US" sz="1200" b="1" dirty="0">
              <a:latin typeface="楷体" panose="02010609060101010101" pitchFamily="49" charset="-122"/>
              <a:ea typeface="楷体" panose="02010609060101010101" pitchFamily="49" charset="-122"/>
            </a:endParaRPr>
          </a:p>
          <a:p>
            <a:pPr>
              <a:lnSpc>
                <a:spcPts val="3000"/>
              </a:lnSpc>
            </a:pPr>
            <a:r>
              <a:rPr lang="zh-CN" altLang="en-US" sz="1200" b="1" dirty="0">
                <a:latin typeface="楷体" panose="02010609060101010101" pitchFamily="49" charset="-122"/>
                <a:ea typeface="楷体" panose="02010609060101010101" pitchFamily="49" charset="-122"/>
              </a:rPr>
              <a:t>宁义县）人，满族，193</a:t>
            </a:r>
            <a:r>
              <a:rPr lang="en-US" altLang="zh-CN" sz="1200" b="1" dirty="0">
                <a:latin typeface="楷体" panose="02010609060101010101" pitchFamily="49" charset="-122"/>
                <a:ea typeface="楷体" panose="02010609060101010101" pitchFamily="49" charset="-122"/>
              </a:rPr>
              <a:t>0</a:t>
            </a:r>
            <a:r>
              <a:rPr lang="zh-CN" altLang="en-US" sz="1200" b="1" dirty="0">
                <a:latin typeface="楷体" panose="02010609060101010101" pitchFamily="49" charset="-122"/>
                <a:ea typeface="楷体" panose="02010609060101010101" pitchFamily="49" charset="-122"/>
              </a:rPr>
              <a:t>年考入东北大学文法</a:t>
            </a:r>
            <a:endParaRPr lang="zh-CN" altLang="en-US" sz="1200" b="1" dirty="0">
              <a:latin typeface="楷体" panose="02010609060101010101" pitchFamily="49" charset="-122"/>
              <a:ea typeface="楷体" panose="02010609060101010101" pitchFamily="49" charset="-122"/>
            </a:endParaRPr>
          </a:p>
          <a:p>
            <a:pPr>
              <a:lnSpc>
                <a:spcPts val="3000"/>
              </a:lnSpc>
            </a:pPr>
            <a:r>
              <a:rPr lang="zh-CN" altLang="en-US" sz="1200" b="1" dirty="0">
                <a:latin typeface="楷体" panose="02010609060101010101" pitchFamily="49" charset="-122"/>
                <a:ea typeface="楷体" panose="02010609060101010101" pitchFamily="49" charset="-122"/>
              </a:rPr>
              <a:t>学院，</a:t>
            </a:r>
            <a:r>
              <a:rPr lang="en-US" altLang="zh-CN" sz="1200" b="1" dirty="0">
                <a:latin typeface="楷体" panose="02010609060101010101" pitchFamily="49" charset="-122"/>
                <a:ea typeface="楷体" panose="02010609060101010101" pitchFamily="49" charset="-122"/>
              </a:rPr>
              <a:t>1934</a:t>
            </a:r>
            <a:r>
              <a:rPr lang="zh-CN" altLang="en-US" sz="1200" b="1" dirty="0">
                <a:latin typeface="楷体" panose="02010609060101010101" pitchFamily="49" charset="-122"/>
                <a:ea typeface="楷体" panose="02010609060101010101" pitchFamily="49" charset="-122"/>
              </a:rPr>
              <a:t>年担任张学良机要秘书。</a:t>
            </a:r>
            <a:endParaRPr lang="zh-CN" altLang="en-US" sz="1200" b="1" dirty="0">
              <a:latin typeface="楷体" panose="02010609060101010101" pitchFamily="49" charset="-122"/>
              <a:ea typeface="楷体" panose="02010609060101010101" pitchFamily="49" charset="-122"/>
            </a:endParaRPr>
          </a:p>
        </p:txBody>
      </p:sp>
      <p:sp>
        <p:nvSpPr>
          <p:cNvPr id="3" name="文本框 2"/>
          <p:cNvSpPr txBox="1"/>
          <p:nvPr/>
        </p:nvSpPr>
        <p:spPr>
          <a:xfrm>
            <a:off x="2574925" y="6176010"/>
            <a:ext cx="7628255" cy="368300"/>
          </a:xfrm>
          <a:prstGeom prst="rect">
            <a:avLst/>
          </a:prstGeom>
          <a:noFill/>
        </p:spPr>
        <p:txBody>
          <a:bodyPr wrap="square" rtlCol="0">
            <a:spAutoFit/>
          </a:bodyPr>
          <a:lstStyle/>
          <a:p>
            <a:r>
              <a:rPr lang="zh-CN" altLang="en-US" b="1" dirty="0"/>
              <a:t>问题一：根据史料分类的方法，请对两则史料进行史料分类。</a:t>
            </a:r>
            <a:endParaRPr lang="zh-CN" altLang="en-US" b="1" dirty="0"/>
          </a:p>
        </p:txBody>
      </p:sp>
      <p:sp>
        <p:nvSpPr>
          <p:cNvPr id="11" name="文本框 10"/>
          <p:cNvSpPr txBox="1"/>
          <p:nvPr/>
        </p:nvSpPr>
        <p:spPr>
          <a:xfrm>
            <a:off x="6468745" y="313690"/>
            <a:ext cx="5428394" cy="5657850"/>
          </a:xfrm>
          <a:prstGeom prst="rect">
            <a:avLst/>
          </a:prstGeom>
          <a:solidFill>
            <a:schemeClr val="accent4">
              <a:lumMod val="40000"/>
              <a:lumOff val="60000"/>
            </a:schemeClr>
          </a:solidFill>
        </p:spPr>
        <p:txBody>
          <a:bodyPr wrap="square" rtlCol="0">
            <a:noAutofit/>
          </a:bodyPr>
          <a:lstStyle/>
          <a:p>
            <a:pPr fontAlgn="auto">
              <a:lnSpc>
                <a:spcPts val="2400"/>
              </a:lnSpc>
            </a:pPr>
            <a:r>
              <a:rPr lang="zh-CN" altLang="en-US" sz="2400" b="1" dirty="0">
                <a:latin typeface="黑体" panose="02010609060101010101" pitchFamily="49" charset="-122"/>
                <a:ea typeface="黑体" panose="02010609060101010101" pitchFamily="49" charset="-122"/>
              </a:rPr>
              <a:t>   </a:t>
            </a:r>
            <a:r>
              <a:rPr lang="zh-CN" altLang="en-US" b="1" dirty="0">
                <a:latin typeface="黑体" panose="02010609060101010101" pitchFamily="49" charset="-122"/>
                <a:ea typeface="黑体" panose="02010609060101010101" pitchFamily="49" charset="-122"/>
              </a:rPr>
              <a:t>材料二   </a:t>
            </a:r>
            <a:r>
              <a:rPr lang="zh-CN" altLang="en-US" b="1" dirty="0">
                <a:latin typeface="楷体" panose="02010609060101010101" pitchFamily="49" charset="-122"/>
                <a:ea typeface="楷体" panose="02010609060101010101" pitchFamily="49" charset="-122"/>
              </a:rPr>
              <a:t>张学良在1990年6月和8月两次接受日本NHK电视台记者公开采访，谈及“九一八”事变时曾坦承:“我当时没想到日本军队会那么做，我认为日本是利用军事行动向我们挑衅，</a:t>
            </a:r>
            <a:r>
              <a:rPr lang="zh-CN" altLang="en-US" b="1" dirty="0">
                <a:solidFill>
                  <a:srgbClr val="C00000"/>
                </a:solidFill>
                <a:latin typeface="楷体" panose="02010609060101010101" pitchFamily="49" charset="-122"/>
                <a:ea typeface="楷体" panose="02010609060101010101" pitchFamily="49" charset="-122"/>
              </a:rPr>
              <a:t>所以我下了不抵抗命令</a:t>
            </a:r>
            <a:r>
              <a:rPr lang="zh-CN" altLang="en-US" b="1" dirty="0">
                <a:latin typeface="楷体" panose="02010609060101010101" pitchFamily="49" charset="-122"/>
                <a:ea typeface="楷体" panose="02010609060101010101" pitchFamily="49" charset="-122"/>
              </a:rPr>
              <a:t>……我对‘九一八’事变判断错误了。”当日本记者问他是不是接受了蒋的命令时，张回答:“我不能把‘九一八’事变中不抵抗的责任推卸给国民政府，是我自己不想扩大事件，采取了不抵抗的政策。”</a:t>
            </a:r>
            <a:endParaRPr lang="zh-CN" altLang="en-US" b="1" dirty="0">
              <a:latin typeface="楷体" panose="02010609060101010101" pitchFamily="49" charset="-122"/>
              <a:ea typeface="楷体" panose="02010609060101010101" pitchFamily="49" charset="-122"/>
            </a:endParaRPr>
          </a:p>
          <a:p>
            <a:pPr fontAlgn="auto">
              <a:lnSpc>
                <a:spcPts val="2400"/>
              </a:lnSpc>
            </a:pPr>
            <a:r>
              <a:rPr lang="zh-CN" altLang="en-US" b="1" dirty="0"/>
              <a:t>                </a:t>
            </a:r>
            <a:endParaRPr lang="zh-CN" altLang="en-US" b="1" dirty="0"/>
          </a:p>
          <a:p>
            <a:pPr fontAlgn="auto">
              <a:lnSpc>
                <a:spcPts val="2400"/>
              </a:lnSpc>
            </a:pPr>
            <a:r>
              <a:rPr lang="zh-CN" altLang="en-US" b="1" dirty="0"/>
              <a:t> </a:t>
            </a:r>
            <a:r>
              <a:rPr lang="en-US" altLang="zh-CN" b="1" dirty="0"/>
              <a:t> </a:t>
            </a:r>
            <a:r>
              <a:rPr lang="zh-CN" altLang="en-US" b="1" dirty="0"/>
              <a:t>——张之宇、张之丙《张学良口述历史(访谈实录)》哥伦比亚大学珍本和手稿图书馆藏</a:t>
            </a:r>
            <a:endParaRPr lang="zh-CN" altLang="en-US" b="1" dirty="0"/>
          </a:p>
        </p:txBody>
      </p:sp>
      <p:sp>
        <p:nvSpPr>
          <p:cNvPr id="5" name="文本框 4"/>
          <p:cNvSpPr txBox="1"/>
          <p:nvPr/>
        </p:nvSpPr>
        <p:spPr>
          <a:xfrm>
            <a:off x="385445" y="448945"/>
            <a:ext cx="5337811" cy="3649980"/>
          </a:xfrm>
          <a:prstGeom prst="rect">
            <a:avLst/>
          </a:prstGeom>
          <a:solidFill>
            <a:schemeClr val="accent2">
              <a:lumMod val="20000"/>
              <a:lumOff val="80000"/>
            </a:schemeClr>
          </a:solidFill>
        </p:spPr>
        <p:txBody>
          <a:bodyPr wrap="square" rtlCol="0">
            <a:noAutofit/>
          </a:bodyPr>
          <a:lstStyle/>
          <a:p>
            <a:r>
              <a:rPr lang="zh-CN" altLang="zh-CN" sz="3200" b="1" dirty="0">
                <a:solidFill>
                  <a:schemeClr val="tx2">
                    <a:lumMod val="50000"/>
                  </a:schemeClr>
                </a:solidFill>
              </a:rPr>
              <a:t>文献史料；二手史料</a:t>
            </a:r>
            <a:endParaRPr lang="zh-CN" altLang="zh-CN" sz="3200" b="1" dirty="0">
              <a:solidFill>
                <a:schemeClr val="tx2">
                  <a:lumMod val="50000"/>
                </a:schemeClr>
              </a:solidFill>
            </a:endParaRPr>
          </a:p>
          <a:p>
            <a:r>
              <a:rPr lang="zh-CN" altLang="zh-CN" sz="3200" b="1" dirty="0">
                <a:solidFill>
                  <a:schemeClr val="tx2">
                    <a:lumMod val="50000"/>
                  </a:schemeClr>
                </a:solidFill>
              </a:rPr>
              <a:t>经中间人修改或转写的间接史料。</a:t>
            </a:r>
            <a:endParaRPr lang="zh-CN" altLang="zh-CN" sz="3200" b="1" dirty="0">
              <a:solidFill>
                <a:schemeClr val="tx2">
                  <a:lumMod val="50000"/>
                </a:schemeClr>
              </a:solidFill>
            </a:endParaRPr>
          </a:p>
          <a:p>
            <a:r>
              <a:rPr lang="zh-CN" altLang="zh-CN" sz="3200" b="1" dirty="0">
                <a:solidFill>
                  <a:schemeClr val="tx2">
                    <a:lumMod val="50000"/>
                  </a:schemeClr>
                </a:solidFill>
              </a:rPr>
              <a:t>史料价值：主观色彩强，学术价值偏低</a:t>
            </a:r>
            <a:endParaRPr lang="zh-CN" altLang="zh-CN" sz="3200" b="1" dirty="0">
              <a:solidFill>
                <a:schemeClr val="tx2">
                  <a:lumMod val="50000"/>
                </a:schemeClr>
              </a:solidFill>
            </a:endParaRPr>
          </a:p>
        </p:txBody>
      </p:sp>
      <p:sp>
        <p:nvSpPr>
          <p:cNvPr id="6" name="文本框 5"/>
          <p:cNvSpPr txBox="1"/>
          <p:nvPr/>
        </p:nvSpPr>
        <p:spPr>
          <a:xfrm>
            <a:off x="6329045" y="1322387"/>
            <a:ext cx="5562545" cy="3640455"/>
          </a:xfrm>
          <a:prstGeom prst="rect">
            <a:avLst/>
          </a:prstGeom>
          <a:solidFill>
            <a:schemeClr val="accent2">
              <a:lumMod val="20000"/>
              <a:lumOff val="80000"/>
            </a:schemeClr>
          </a:solidFill>
        </p:spPr>
        <p:txBody>
          <a:bodyPr wrap="square" rtlCol="0">
            <a:noAutofit/>
          </a:bodyPr>
          <a:lstStyle/>
          <a:p>
            <a:r>
              <a:rPr lang="zh-CN" altLang="zh-CN" sz="3200" b="1" dirty="0">
                <a:solidFill>
                  <a:schemeClr val="tx2">
                    <a:lumMod val="50000"/>
                  </a:schemeClr>
                </a:solidFill>
              </a:rPr>
              <a:t>口述史料；一手史料</a:t>
            </a:r>
            <a:endParaRPr lang="zh-CN" altLang="zh-CN" sz="3200" b="1" dirty="0">
              <a:solidFill>
                <a:schemeClr val="tx2">
                  <a:lumMod val="50000"/>
                </a:schemeClr>
              </a:solidFill>
            </a:endParaRPr>
          </a:p>
          <a:p>
            <a:r>
              <a:rPr lang="zh-CN" altLang="zh-CN" sz="3200" b="1" dirty="0">
                <a:solidFill>
                  <a:schemeClr val="tx2">
                    <a:lumMod val="50000"/>
                  </a:schemeClr>
                </a:solidFill>
              </a:rPr>
              <a:t>未经中间人修改或转写的直接史料。</a:t>
            </a:r>
            <a:endParaRPr lang="zh-CN" altLang="zh-CN" sz="3200" b="1" dirty="0">
              <a:solidFill>
                <a:schemeClr val="tx2">
                  <a:lumMod val="50000"/>
                </a:schemeClr>
              </a:solidFill>
            </a:endParaRPr>
          </a:p>
          <a:p>
            <a:r>
              <a:rPr lang="zh-CN" altLang="zh-CN" sz="3200" b="1" dirty="0">
                <a:solidFill>
                  <a:schemeClr val="tx2">
                    <a:lumMod val="50000"/>
                  </a:schemeClr>
                </a:solidFill>
              </a:rPr>
              <a:t>史料价值：口述史带有一定的主观性、随意性和虚构性</a:t>
            </a:r>
            <a:endParaRPr lang="zh-CN" altLang="zh-CN" sz="3200" b="1" dirty="0">
              <a:solidFill>
                <a:schemeClr val="tx2">
                  <a:lumMod val="5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5" grpId="0" bldLvl="0" animBg="1"/>
      <p:bldP spid="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23265" y="375920"/>
            <a:ext cx="9375140" cy="647065"/>
          </a:xfrm>
        </p:spPr>
        <p:txBody>
          <a:bodyPr>
            <a:normAutofit fontScale="90000"/>
          </a:bodyPr>
          <a:lstStyle/>
          <a:p>
            <a:r>
              <a:rPr lang="zh-CN" altLang="en-US" b="1">
                <a:solidFill>
                  <a:srgbClr val="C00000"/>
                </a:solidFill>
              </a:rPr>
              <a:t>那我们该如何去伪存真呢？</a:t>
            </a:r>
            <a:endParaRPr lang="zh-CN" altLang="en-US" b="1">
              <a:solidFill>
                <a:srgbClr val="C00000"/>
              </a:solidFill>
            </a:endParaRPr>
          </a:p>
        </p:txBody>
      </p:sp>
      <p:sp>
        <p:nvSpPr>
          <p:cNvPr id="4" name="文本框 3"/>
          <p:cNvSpPr txBox="1"/>
          <p:nvPr/>
        </p:nvSpPr>
        <p:spPr>
          <a:xfrm>
            <a:off x="855345" y="1435100"/>
            <a:ext cx="10480675" cy="3415030"/>
          </a:xfrm>
          <a:prstGeom prst="rect">
            <a:avLst/>
          </a:prstGeom>
          <a:noFill/>
        </p:spPr>
        <p:txBody>
          <a:bodyPr wrap="square" rtlCol="0">
            <a:spAutoFit/>
          </a:bodyPr>
          <a:lstStyle/>
          <a:p>
            <a:r>
              <a:rPr lang="zh-CN" altLang="en-US" sz="3600"/>
              <a:t>史料研读方法：</a:t>
            </a:r>
            <a:endParaRPr lang="zh-CN" altLang="en-US" sz="3600"/>
          </a:p>
          <a:p>
            <a:r>
              <a:rPr lang="en-US" altLang="zh-CN" sz="3600"/>
              <a:t>1.</a:t>
            </a:r>
            <a:r>
              <a:rPr lang="zh-CN" altLang="en-US" sz="3600"/>
              <a:t>多学科交叉：跨学科综合研究方法</a:t>
            </a:r>
            <a:endParaRPr lang="zh-CN" altLang="en-US" sz="3600"/>
          </a:p>
          <a:p>
            <a:r>
              <a:rPr lang="en-US" altLang="zh-CN" sz="3600"/>
              <a:t>2.</a:t>
            </a:r>
            <a:r>
              <a:rPr lang="zh-CN" altLang="en-US" sz="3600"/>
              <a:t>孤证不立：只有一个例子不能证明某件事情成立</a:t>
            </a:r>
            <a:endParaRPr lang="zh-CN" altLang="en-US" sz="3600"/>
          </a:p>
          <a:p>
            <a:r>
              <a:rPr lang="en-US" altLang="zh-CN" sz="3600"/>
              <a:t>3.</a:t>
            </a:r>
            <a:r>
              <a:rPr lang="zh-CN" altLang="en-US" sz="3600"/>
              <a:t>二重证据法：文献与考古相结合的方法。</a:t>
            </a:r>
            <a:endParaRPr lang="zh-CN" altLang="en-US" sz="3600"/>
          </a:p>
          <a:p>
            <a:r>
              <a:rPr lang="en-US" altLang="zh-CN" sz="3600"/>
              <a:t>4.</a:t>
            </a:r>
            <a:r>
              <a:rPr lang="zh-CN" altLang="en-US" sz="3600"/>
              <a:t>读史征信：阅读相关史料</a:t>
            </a:r>
            <a:r>
              <a:rPr lang="en-US" altLang="zh-CN" sz="3600"/>
              <a:t>,</a:t>
            </a:r>
            <a:r>
              <a:rPr lang="zh-CN" altLang="en-US" sz="3600"/>
              <a:t>发现历史的真实。</a:t>
            </a:r>
            <a:endParaRPr lang="zh-CN" altLang="en-US" sz="3600"/>
          </a:p>
          <a:p>
            <a:endParaRPr lang="zh-CN" altLang="en-US" sz="36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史料运用的原则</a:t>
            </a:r>
            <a:endParaRPr lang="zh-CN" altLang="en-US"/>
          </a:p>
        </p:txBody>
      </p:sp>
      <p:sp>
        <p:nvSpPr>
          <p:cNvPr id="3" name="内容占位符 2"/>
          <p:cNvSpPr>
            <a:spLocks noGrp="1"/>
          </p:cNvSpPr>
          <p:nvPr>
            <p:ph idx="1"/>
          </p:nvPr>
        </p:nvSpPr>
        <p:spPr>
          <a:xfrm>
            <a:off x="838200" y="1252855"/>
            <a:ext cx="10515600" cy="4351338"/>
          </a:xfrm>
        </p:spPr>
        <p:txBody>
          <a:bodyPr/>
          <a:lstStyle/>
          <a:p>
            <a:pPr marL="0" indent="0">
              <a:buNone/>
            </a:pPr>
            <a:r>
              <a:rPr lang="zh-CN" altLang="en-US"/>
              <a:t>（1）尽量选取</a:t>
            </a:r>
            <a:r>
              <a:rPr lang="zh-CN" altLang="en-US">
                <a:solidFill>
                  <a:srgbClr val="FF0000"/>
                </a:solidFill>
              </a:rPr>
              <a:t>第一手(原始)史料</a:t>
            </a:r>
            <a:endParaRPr lang="zh-CN" altLang="en-US"/>
          </a:p>
          <a:p>
            <a:pPr marL="0" indent="0">
              <a:buNone/>
            </a:pPr>
            <a:r>
              <a:rPr lang="zh-CN" altLang="en-US"/>
              <a:t>（2）将历史事件放在</a:t>
            </a:r>
            <a:r>
              <a:rPr lang="zh-CN" altLang="en-US">
                <a:solidFill>
                  <a:srgbClr val="FF0000"/>
                </a:solidFill>
              </a:rPr>
              <a:t>特定的历史环境</a:t>
            </a:r>
            <a:r>
              <a:rPr lang="zh-CN" altLang="en-US"/>
              <a:t>下研究</a:t>
            </a:r>
            <a:endParaRPr lang="zh-CN" altLang="en-US"/>
          </a:p>
          <a:p>
            <a:pPr marL="0" indent="0">
              <a:buNone/>
            </a:pPr>
            <a:r>
              <a:rPr lang="zh-CN" altLang="en-US"/>
              <a:t>（3）选取</a:t>
            </a:r>
            <a:r>
              <a:rPr lang="zh-CN" altLang="en-US">
                <a:solidFill>
                  <a:srgbClr val="FF0000"/>
                </a:solidFill>
              </a:rPr>
              <a:t>已经证实过或者专家已有定论</a:t>
            </a:r>
            <a:r>
              <a:rPr lang="zh-CN" altLang="en-US"/>
              <a:t>的史料。</a:t>
            </a:r>
            <a:endParaRPr lang="zh-CN" altLang="en-US"/>
          </a:p>
          <a:p>
            <a:pPr marL="0" indent="0">
              <a:buNone/>
            </a:pPr>
            <a:r>
              <a:rPr lang="zh-CN" altLang="en-US"/>
              <a:t>（4）</a:t>
            </a:r>
            <a:r>
              <a:rPr lang="zh-CN" altLang="en-US">
                <a:solidFill>
                  <a:srgbClr val="FF0000"/>
                </a:solidFill>
              </a:rPr>
              <a:t>辩证</a:t>
            </a:r>
            <a:r>
              <a:rPr lang="zh-CN" altLang="en-US"/>
              <a:t>看问题，</a:t>
            </a:r>
            <a:r>
              <a:rPr lang="zh-CN" altLang="en-US">
                <a:solidFill>
                  <a:srgbClr val="FF0000"/>
                </a:solidFill>
              </a:rPr>
              <a:t>史论结合</a:t>
            </a:r>
            <a:r>
              <a:rPr lang="zh-CN" altLang="en-US"/>
              <a:t>、论从史出。</a:t>
            </a:r>
            <a:endParaRPr lang="zh-CN" altLang="en-US"/>
          </a:p>
          <a:p>
            <a:pPr marL="0" indent="0">
              <a:buNone/>
            </a:pPr>
            <a:r>
              <a:rPr lang="zh-CN" altLang="en-US"/>
              <a:t>（5）搜集更多的史料，对多种史料进行</a:t>
            </a:r>
            <a:r>
              <a:rPr lang="zh-CN" altLang="en-US">
                <a:solidFill>
                  <a:srgbClr val="FF0000"/>
                </a:solidFill>
              </a:rPr>
              <a:t>甄选、辨别</a:t>
            </a:r>
            <a:r>
              <a:rPr lang="zh-CN" altLang="en-US"/>
              <a:t>。</a:t>
            </a:r>
            <a:endParaRPr lang="zh-CN" altLang="en-US"/>
          </a:p>
          <a:p>
            <a:endParaRPr lang="zh-CN" altLang="en-US"/>
          </a:p>
          <a:p>
            <a:pPr marL="0" indent="0">
              <a:buNone/>
            </a:pPr>
            <a:r>
              <a:rPr lang="zh-CN" altLang="en-US"/>
              <a:t>注意：史料的运用受研究者的立场；研究方法、角度；时代的局限等的影响</a:t>
            </a:r>
            <a:endParaRPr lang="zh-CN"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18"/>
          <p:cNvSpPr>
            <a:spLocks noGrp="1"/>
          </p:cNvSpPr>
          <p:nvPr>
            <p:ph idx="1"/>
          </p:nvPr>
        </p:nvSpPr>
        <p:spPr>
          <a:xfrm>
            <a:off x="1009015" y="1115695"/>
            <a:ext cx="10457180" cy="5678170"/>
          </a:xfrm>
          <a:noFill/>
        </p:spPr>
        <p:txBody>
          <a:bodyPr>
            <a:noAutofit/>
          </a:bodyPr>
          <a:lstStyle/>
          <a:p>
            <a:pPr indent="0" fontAlgn="auto">
              <a:lnSpc>
                <a:spcPts val="3680"/>
              </a:lnSpc>
              <a:buNone/>
            </a:pPr>
            <a:r>
              <a:rPr lang="zh-CN" altLang="en-US" sz="2400" dirty="0">
                <a:latin typeface="黑体" panose="02010609060101010101" pitchFamily="49" charset="-122"/>
                <a:ea typeface="黑体" panose="02010609060101010101" pitchFamily="49" charset="-122"/>
              </a:rPr>
              <a:t>    </a:t>
            </a:r>
            <a:r>
              <a:rPr lang="zh-CN" altLang="en-US" sz="2400" b="1" dirty="0">
                <a:latin typeface="黑体" panose="02010609060101010101" pitchFamily="49" charset="-122"/>
                <a:ea typeface="黑体" panose="02010609060101010101" pitchFamily="49" charset="-122"/>
              </a:rPr>
              <a:t> 材料三</a:t>
            </a:r>
            <a:r>
              <a:rPr lang="en-US" altLang="zh-CN" sz="2400" b="1" dirty="0">
                <a:latin typeface="黑体" panose="02010609060101010101" pitchFamily="49" charset="-122"/>
                <a:ea typeface="黑体" panose="02010609060101010101" pitchFamily="49" charset="-122"/>
              </a:rPr>
              <a:t>  </a:t>
            </a:r>
            <a:r>
              <a:rPr lang="zh-CN" altLang="en-US" sz="2400" b="1" dirty="0">
                <a:latin typeface="楷体" panose="02010609060101010101" pitchFamily="49" charset="-122"/>
                <a:ea typeface="楷体" panose="02010609060101010101" pitchFamily="49" charset="-122"/>
              </a:rPr>
              <a:t>不想打?怎么不想打?打可(能)更坏，日本更高兴。日本就希望你打呀</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打了</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(东北就是)我占领的</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我们打败了，交涉(时)你(就)得赔偿</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(我)知道怎样部署也是打不过他</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人家日本人拿一个师来</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.那整个</a:t>
            </a:r>
            <a:r>
              <a:rPr lang="zh-CN" altLang="en-US" sz="2400" b="1" dirty="0">
                <a:solidFill>
                  <a:srgbClr val="C00000"/>
                </a:solidFill>
                <a:latin typeface="楷体" panose="02010609060101010101" pitchFamily="49" charset="-122"/>
                <a:ea typeface="楷体" panose="02010609060101010101" pitchFamily="49" charset="-122"/>
              </a:rPr>
              <a:t>我们打不过呀</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我们那时候没法子跟他打</a:t>
            </a:r>
            <a:r>
              <a:rPr lang="en-US" altLang="zh-CN" sz="2400" b="1" dirty="0">
                <a:latin typeface="楷体" panose="02010609060101010101" pitchFamily="49" charset="-122"/>
                <a:ea typeface="楷体" panose="02010609060101010101" pitchFamily="49" charset="-122"/>
              </a:rPr>
              <a:t>……</a:t>
            </a:r>
            <a:r>
              <a:rPr lang="zh-CN" altLang="en-US" sz="2400" b="1" dirty="0">
                <a:latin typeface="楷体" panose="02010609060101010101" pitchFamily="49" charset="-122"/>
                <a:ea typeface="楷体" panose="02010609060101010101" pitchFamily="49" charset="-122"/>
              </a:rPr>
              <a:t>.(九一八事变时)我认为日本</a:t>
            </a:r>
            <a:r>
              <a:rPr lang="zh-CN" altLang="en-US" sz="2400" b="1" dirty="0">
                <a:solidFill>
                  <a:srgbClr val="C00000"/>
                </a:solidFill>
                <a:latin typeface="楷体" panose="02010609060101010101" pitchFamily="49" charset="-122"/>
                <a:ea typeface="楷体" panose="02010609060101010101" pitchFamily="49" charset="-122"/>
              </a:rPr>
              <a:t>是挑衅，找点麻烦</a:t>
            </a:r>
            <a:r>
              <a:rPr lang="zh-CN" altLang="en-US" sz="2400" b="1" dirty="0">
                <a:latin typeface="楷体" panose="02010609060101010101" pitchFamily="49" charset="-122"/>
                <a:ea typeface="楷体" panose="02010609060101010101" pitchFamily="49" charset="-122"/>
              </a:rPr>
              <a:t>，可以(向我们)多要点好处。(我们和日本打)好像拿鸡蛋碰石头，绝对打不过的。</a:t>
            </a:r>
            <a:r>
              <a:rPr lang="en-US" altLang="zh-CN" sz="2400" b="1" dirty="0">
                <a:latin typeface="楷体" panose="02010609060101010101" pitchFamily="49" charset="-122"/>
                <a:ea typeface="楷体" panose="02010609060101010101" pitchFamily="49" charset="-122"/>
              </a:rPr>
              <a:t>”                        </a:t>
            </a:r>
            <a:endParaRPr lang="en-US" altLang="zh-CN" sz="2400" b="1" dirty="0">
              <a:latin typeface="楷体" panose="02010609060101010101" pitchFamily="49" charset="-122"/>
              <a:ea typeface="楷体" panose="02010609060101010101" pitchFamily="49" charset="-122"/>
            </a:endParaRPr>
          </a:p>
          <a:p>
            <a:pPr marL="0" indent="0" fontAlgn="auto">
              <a:lnSpc>
                <a:spcPts val="3680"/>
              </a:lnSpc>
              <a:buNone/>
            </a:pPr>
            <a:r>
              <a:rPr lang="en-US" altLang="zh-CN" sz="2400" dirty="0">
                <a:latin typeface="黑体" panose="02010609060101010101" pitchFamily="49" charset="-122"/>
                <a:ea typeface="黑体" panose="02010609060101010101" pitchFamily="49" charset="-122"/>
              </a:rPr>
              <a:t>                               </a:t>
            </a:r>
            <a:r>
              <a:rPr lang="en-US" altLang="zh-CN" sz="2400" dirty="0">
                <a:latin typeface="黑体" panose="02010609060101010101" pitchFamily="49" charset="-122"/>
                <a:ea typeface="黑体" panose="02010609060101010101" pitchFamily="49" charset="-122"/>
                <a:sym typeface="+mn-ea"/>
              </a:rPr>
              <a:t>——</a:t>
            </a:r>
            <a:r>
              <a:rPr lang="zh-CN" altLang="en-US" sz="2400" dirty="0">
                <a:latin typeface="黑体" panose="02010609060101010101" pitchFamily="49" charset="-122"/>
                <a:ea typeface="黑体" panose="02010609060101010101" pitchFamily="49" charset="-122"/>
                <a:sym typeface="+mn-ea"/>
              </a:rPr>
              <a:t>张之宇、张之丙《张学良口述历史》</a:t>
            </a:r>
            <a:endParaRPr lang="zh-CN" altLang="en-US" sz="2400" dirty="0">
              <a:latin typeface="黑体" panose="02010609060101010101" pitchFamily="49" charset="-122"/>
              <a:ea typeface="黑体" panose="02010609060101010101" pitchFamily="49" charset="-122"/>
              <a:sym typeface="+mn-ea"/>
            </a:endParaRPr>
          </a:p>
        </p:txBody>
      </p:sp>
      <p:sp>
        <p:nvSpPr>
          <p:cNvPr id="4" name="文本框 3"/>
          <p:cNvSpPr txBox="1"/>
          <p:nvPr/>
        </p:nvSpPr>
        <p:spPr>
          <a:xfrm>
            <a:off x="1242648" y="530932"/>
            <a:ext cx="5451766" cy="460375"/>
          </a:xfrm>
          <a:prstGeom prst="rect">
            <a:avLst/>
          </a:prstGeom>
          <a:noFill/>
        </p:spPr>
        <p:txBody>
          <a:bodyPr wrap="square" rtlCol="0">
            <a:spAutoFit/>
          </a:bodyPr>
          <a:lstStyle/>
          <a:p>
            <a:r>
              <a:rPr lang="zh-CN" altLang="en-US" sz="2400" b="1" dirty="0">
                <a:latin typeface="黑体" panose="02010609060101010101" pitchFamily="49" charset="-122"/>
                <a:ea typeface="黑体" panose="02010609060101010101" pitchFamily="49" charset="-122"/>
              </a:rPr>
              <a:t>张学良为何决定“不抵抗”？</a:t>
            </a:r>
            <a:endParaRPr lang="zh-CN" altLang="en-US" sz="2400" b="1" dirty="0">
              <a:solidFill>
                <a:schemeClr val="tx1"/>
              </a:solidFill>
              <a:latin typeface="黑体" panose="02010609060101010101" pitchFamily="49" charset="-122"/>
              <a:ea typeface="黑体" panose="02010609060101010101" pitchFamily="49" charset="-122"/>
            </a:endParaRPr>
          </a:p>
        </p:txBody>
      </p:sp>
      <p:sp>
        <p:nvSpPr>
          <p:cNvPr id="2" name="文本框 1"/>
          <p:cNvSpPr txBox="1"/>
          <p:nvPr/>
        </p:nvSpPr>
        <p:spPr>
          <a:xfrm>
            <a:off x="1079500" y="4686935"/>
            <a:ext cx="10033000" cy="952184"/>
          </a:xfrm>
          <a:prstGeom prst="rect">
            <a:avLst/>
          </a:prstGeom>
          <a:noFill/>
        </p:spPr>
        <p:txBody>
          <a:bodyPr wrap="square" rtlCol="0">
            <a:spAutoFit/>
          </a:bodyPr>
          <a:lstStyle/>
          <a:p>
            <a:pPr fontAlgn="auto">
              <a:lnSpc>
                <a:spcPts val="3580"/>
              </a:lnSpc>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根据材料三说明面对日本对东北军的进攻，当时张学良为什么选择了不抵抗？</a:t>
            </a:r>
            <a:endParaRPr lang="zh-CN" altLang="en-US" sz="2400" dirty="0">
              <a:latin typeface="黑体" panose="02010609060101010101" pitchFamily="49" charset="-122"/>
              <a:ea typeface="黑体" panose="02010609060101010101" pitchFamily="49" charset="-122"/>
            </a:endParaRPr>
          </a:p>
        </p:txBody>
      </p:sp>
      <p:sp>
        <p:nvSpPr>
          <p:cNvPr id="3" name="文本框 2"/>
          <p:cNvSpPr txBox="1"/>
          <p:nvPr/>
        </p:nvSpPr>
        <p:spPr>
          <a:xfrm>
            <a:off x="7001510" y="5391785"/>
            <a:ext cx="4349750" cy="556260"/>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r>
              <a:rPr lang="zh-CN" altLang="en-US" sz="2400" b="1">
                <a:ln w="6600">
                  <a:solidFill>
                    <a:schemeClr val="accent2"/>
                  </a:solidFill>
                  <a:prstDash val="solid"/>
                </a:ln>
                <a:solidFill>
                  <a:srgbClr val="FF0000"/>
                </a:solidFill>
                <a:effectLst>
                  <a:outerShdw dist="38100" dir="2700000" algn="tl" rotWithShape="0">
                    <a:schemeClr val="accent2"/>
                  </a:outerShdw>
                </a:effectLst>
              </a:rPr>
              <a:t>放在特定的历史环境下研究</a:t>
            </a:r>
            <a:endParaRPr lang="zh-CN" altLang="en-US" sz="2400" b="1">
              <a:ln w="6600">
                <a:solidFill>
                  <a:schemeClr val="accent2"/>
                </a:solidFill>
                <a:prstDash val="solid"/>
              </a:ln>
              <a:solidFill>
                <a:srgbClr val="FF0000"/>
              </a:solidFill>
              <a:effectLst>
                <a:outerShdw dist="38100" dir="2700000" algn="tl" rotWithShape="0">
                  <a:schemeClr val="accent2"/>
                </a:outerShdw>
              </a:effectLst>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图片 1" descr="HXM4A1CK@OW$_{XA%Z7WQKY"/>
          <p:cNvPicPr>
            <a:picLocks noChangeAspect="1"/>
          </p:cNvPicPr>
          <p:nvPr/>
        </p:nvPicPr>
        <p:blipFill>
          <a:blip r:embed="rId1">
            <a:lum bright="-6000" contrast="78000"/>
          </a:blip>
          <a:stretch>
            <a:fillRect/>
          </a:stretch>
        </p:blipFill>
        <p:spPr>
          <a:xfrm>
            <a:off x="309880" y="1561783"/>
            <a:ext cx="6557963" cy="4608512"/>
          </a:xfrm>
          <a:prstGeom prst="rect">
            <a:avLst/>
          </a:prstGeom>
          <a:noFill/>
          <a:ln>
            <a:miter lim="800000"/>
            <a:headEnd/>
            <a:tailEnd/>
          </a:ln>
        </p:spPr>
      </p:pic>
      <p:sp>
        <p:nvSpPr>
          <p:cNvPr id="204803" name="文本框 3"/>
          <p:cNvSpPr/>
          <p:nvPr/>
        </p:nvSpPr>
        <p:spPr>
          <a:xfrm>
            <a:off x="542925" y="978535"/>
            <a:ext cx="5400675" cy="583565"/>
          </a:xfrm>
          <a:prstGeom prst="rect">
            <a:avLst/>
          </a:prstGeom>
          <a:noFill/>
          <a:ln w="12700">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285750"/>
            <a:r>
              <a:rPr lang="zh-CN" altLang="en-US" sz="3200" b="1">
                <a:solidFill>
                  <a:srgbClr val="000000"/>
                </a:solidFill>
                <a:latin typeface="微软雅黑" panose="020B0503020204020204" charset="-122"/>
                <a:ea typeface="微软雅黑" panose="020B0503020204020204" charset="-122"/>
              </a:rPr>
              <a:t>中华民族</a:t>
            </a:r>
            <a:r>
              <a:rPr lang="zh-CN" altLang="en-US" sz="3200" b="1">
                <a:solidFill>
                  <a:srgbClr val="C00000"/>
                </a:solidFill>
                <a:latin typeface="微软雅黑" panose="020B0503020204020204" charset="-122"/>
                <a:ea typeface="微软雅黑" panose="020B0503020204020204" charset="-122"/>
              </a:rPr>
              <a:t>如何</a:t>
            </a:r>
            <a:r>
              <a:rPr lang="zh-CN" altLang="en-US" sz="3200" b="1">
                <a:solidFill>
                  <a:srgbClr val="000000"/>
                </a:solidFill>
                <a:latin typeface="微软雅黑" panose="020B0503020204020204" charset="-122"/>
                <a:ea typeface="微软雅黑" panose="020B0503020204020204" charset="-122"/>
              </a:rPr>
              <a:t>抗争？</a:t>
            </a:r>
            <a:endParaRPr lang="zh-CN" altLang="en-US" sz="3200" b="1">
              <a:solidFill>
                <a:srgbClr val="000000"/>
              </a:solidFill>
              <a:latin typeface="微软雅黑" panose="020B0503020204020204" charset="-122"/>
              <a:ea typeface="微软雅黑" panose="020B0503020204020204" charset="-122"/>
            </a:endParaRPr>
          </a:p>
        </p:txBody>
      </p:sp>
      <p:sp>
        <p:nvSpPr>
          <p:cNvPr id="204804" name="文本框 11"/>
          <p:cNvSpPr/>
          <p:nvPr/>
        </p:nvSpPr>
        <p:spPr>
          <a:xfrm>
            <a:off x="7354888" y="2605723"/>
            <a:ext cx="4359275" cy="2827047"/>
          </a:xfrm>
          <a:prstGeom prst="roundRect">
            <a:avLst>
              <a:gd name="adj" fmla="val 16667"/>
            </a:avLst>
          </a:prstGeom>
          <a:solidFill>
            <a:schemeClr val="bg1"/>
          </a:solidFill>
          <a:ln w="12700">
            <a:solidFill>
              <a:srgbClr val="0A8800"/>
            </a:solid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just"/>
            <a:r>
              <a:rPr lang="zh-CN" altLang="en-US" sz="2400" b="1">
                <a:solidFill>
                  <a:srgbClr val="000000"/>
                </a:solidFill>
                <a:latin typeface="楷体" panose="02010609060101010101" pitchFamily="49" charset="-122"/>
                <a:ea typeface="楷体" panose="02010609060101010101" pitchFamily="49" charset="-122"/>
              </a:rPr>
              <a:t>中国“</a:t>
            </a:r>
            <a:r>
              <a:rPr lang="zh-CN" altLang="en-US" sz="24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枪不如人，炮不如人，教育训练不如人，机器不如人</a:t>
            </a:r>
            <a:r>
              <a:rPr lang="zh-CN" altLang="en-US" sz="2400" b="1">
                <a:solidFill>
                  <a:srgbClr val="000000"/>
                </a:solidFill>
                <a:latin typeface="楷体" panose="02010609060101010101" pitchFamily="49" charset="-122"/>
                <a:ea typeface="楷体" panose="02010609060101010101" pitchFamily="49" charset="-122"/>
              </a:rPr>
              <a:t>，</a:t>
            </a:r>
            <a:r>
              <a:rPr lang="zh-CN" altLang="en-US" sz="24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工厂不如人</a:t>
            </a:r>
            <a:r>
              <a:rPr lang="zh-CN" altLang="en-US" sz="2400" b="1">
                <a:solidFill>
                  <a:srgbClr val="000000"/>
                </a:solidFill>
                <a:latin typeface="楷体" panose="02010609060101010101" pitchFamily="49" charset="-122"/>
                <a:ea typeface="楷体" panose="02010609060101010101" pitchFamily="49" charset="-122"/>
              </a:rPr>
              <a:t>，拿什么和日本打呢？若抵抗日本，顶多三天就亡国了。”</a:t>
            </a:r>
            <a:r>
              <a:rPr lang="zh-CN" altLang="en-US" sz="2400">
                <a:solidFill>
                  <a:srgbClr val="000000"/>
                </a:solidFill>
                <a:latin typeface="方正清楷 简" charset="-122"/>
                <a:ea typeface="方正清楷 简" charset="-122"/>
              </a:rPr>
              <a:t> </a:t>
            </a:r>
            <a:endParaRPr lang="zh-CN" altLang="en-US" sz="2400">
              <a:solidFill>
                <a:srgbClr val="000000"/>
              </a:solidFill>
              <a:latin typeface="方正清楷 简" charset="-122"/>
              <a:ea typeface="方正清楷 简" charset="-122"/>
            </a:endParaRPr>
          </a:p>
          <a:p>
            <a:pPr marL="0" lvl="0" indent="0"/>
            <a:r>
              <a:rPr lang="zh-CN" altLang="en-US" sz="2000">
                <a:solidFill>
                  <a:srgbClr val="000000"/>
                </a:solidFill>
                <a:latin typeface="黑体" panose="02010609060101010101" pitchFamily="49" charset="-122"/>
                <a:ea typeface="黑体" panose="02010609060101010101" pitchFamily="49" charset="-122"/>
              </a:rPr>
              <a:t>       ——冯玉祥</a:t>
            </a:r>
            <a:endParaRPr lang="zh-CN" altLang="en-US" sz="2000">
              <a:solidFill>
                <a:srgbClr val="000000"/>
              </a:solidFill>
              <a:latin typeface="黑体" panose="02010609060101010101" pitchFamily="49" charset="-122"/>
              <a:ea typeface="黑体" panose="02010609060101010101" pitchFamily="49" charset="-122"/>
            </a:endParaRPr>
          </a:p>
          <a:p>
            <a:pPr marL="0" lvl="0" indent="0" algn="r"/>
            <a:r>
              <a:rPr lang="zh-CN" altLang="en-US" sz="2000">
                <a:solidFill>
                  <a:srgbClr val="000000"/>
                </a:solidFill>
                <a:latin typeface="黑体" panose="02010609060101010101" pitchFamily="49" charset="-122"/>
                <a:ea typeface="黑体" panose="02010609060101010101" pitchFamily="49" charset="-122"/>
              </a:rPr>
              <a:t>《我所认识的蒋介石》</a:t>
            </a:r>
            <a:endParaRPr lang="zh-CN" altLang="en-US" sz="2000">
              <a:solidFill>
                <a:srgbClr val="000000"/>
              </a:solidFill>
              <a:latin typeface="黑体" panose="02010609060101010101" pitchFamily="49" charset="-122"/>
              <a:ea typeface="黑体" panose="02010609060101010101" pitchFamily="49" charset="-122"/>
            </a:endParaRPr>
          </a:p>
        </p:txBody>
      </p:sp>
      <p:sp>
        <p:nvSpPr>
          <p:cNvPr id="204805" name="文本框 2"/>
          <p:cNvSpPr/>
          <p:nvPr/>
        </p:nvSpPr>
        <p:spPr>
          <a:xfrm>
            <a:off x="3295968" y="6170295"/>
            <a:ext cx="3571875" cy="46037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en-US" altLang="zh-CN" sz="2400">
                <a:latin typeface="华文楷体" panose="02010600040101010101" pitchFamily="2" charset="-122"/>
                <a:ea typeface="华文楷体" panose="02010600040101010101" pitchFamily="2" charset="-122"/>
              </a:rPr>
              <a:t>——</a:t>
            </a:r>
            <a:r>
              <a:rPr lang="zh-CN" altLang="en-US" sz="2400">
                <a:latin typeface="华文楷体" panose="02010600040101010101" pitchFamily="2" charset="-122"/>
                <a:ea typeface="华文楷体" panose="02010600040101010101" pitchFamily="2" charset="-122"/>
              </a:rPr>
              <a:t>人民版必修教材</a:t>
            </a:r>
            <a:endParaRPr lang="zh-CN" altLang="en-US" sz="2400">
              <a:latin typeface="华文楷体" panose="02010600040101010101" pitchFamily="2" charset="-122"/>
              <a:ea typeface="华文楷体" panose="02010600040101010101" pitchFamily="2" charset="-122"/>
            </a:endParaRPr>
          </a:p>
        </p:txBody>
      </p:sp>
      <p:sp>
        <p:nvSpPr>
          <p:cNvPr id="2" name="文本框 1"/>
          <p:cNvSpPr txBox="1"/>
          <p:nvPr/>
        </p:nvSpPr>
        <p:spPr>
          <a:xfrm>
            <a:off x="1767205" y="5307965"/>
            <a:ext cx="2952115" cy="556260"/>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r>
              <a:rPr lang="zh-CN" altLang="en-US" sz="2400" b="1">
                <a:ln w="6600">
                  <a:solidFill>
                    <a:schemeClr val="accent2"/>
                  </a:solidFill>
                  <a:prstDash val="solid"/>
                </a:ln>
                <a:solidFill>
                  <a:srgbClr val="FF0000"/>
                </a:solidFill>
                <a:effectLst>
                  <a:outerShdw dist="38100" dir="2700000" algn="tl" rotWithShape="0">
                    <a:schemeClr val="accent2"/>
                  </a:outerShdw>
                </a:effectLst>
              </a:rPr>
              <a:t>论从史出，史论结合</a:t>
            </a:r>
            <a:endParaRPr lang="zh-CN" altLang="en-US" sz="2400" b="1">
              <a:ln w="6600">
                <a:solidFill>
                  <a:schemeClr val="accent2"/>
                </a:solidFill>
                <a:prstDash val="solid"/>
              </a:ln>
              <a:solidFill>
                <a:srgbClr val="FF0000"/>
              </a:solidFill>
              <a:effectLst>
                <a:outerShdw dist="38100" dir="2700000" algn="tl" rotWithShape="0">
                  <a:schemeClr val="accent2"/>
                </a:outerShdw>
              </a:effectLst>
            </a:endParaRPr>
          </a:p>
        </p:txBody>
      </p:sp>
      <p:sp>
        <p:nvSpPr>
          <p:cNvPr id="3" name="文本框 2"/>
          <p:cNvSpPr txBox="1"/>
          <p:nvPr/>
        </p:nvSpPr>
        <p:spPr>
          <a:xfrm>
            <a:off x="8950325" y="5433060"/>
            <a:ext cx="1582420" cy="556260"/>
          </a:xfrm>
          <a:prstGeom prst="rect">
            <a:avLst/>
          </a:prstGeom>
        </p:spPr>
        <p:style>
          <a:lnRef idx="2">
            <a:schemeClr val="accent2"/>
          </a:lnRef>
          <a:fillRef idx="1">
            <a:schemeClr val="lt1"/>
          </a:fillRef>
          <a:effectRef idx="0">
            <a:schemeClr val="accent2"/>
          </a:effectRef>
          <a:fontRef idx="minor">
            <a:schemeClr val="dk1"/>
          </a:fontRef>
        </p:style>
        <p:txBody>
          <a:bodyPr wrap="square" rtlCol="0">
            <a:noAutofit/>
          </a:bodyPr>
          <a:lstStyle/>
          <a:p>
            <a:r>
              <a:rPr lang="zh-CN" altLang="en-US" sz="2400" b="1">
                <a:ln w="6600">
                  <a:solidFill>
                    <a:schemeClr val="accent2"/>
                  </a:solidFill>
                  <a:prstDash val="solid"/>
                </a:ln>
                <a:solidFill>
                  <a:srgbClr val="FF0000"/>
                </a:solidFill>
                <a:effectLst>
                  <a:outerShdw dist="38100" dir="2700000" algn="tl" rotWithShape="0">
                    <a:schemeClr val="accent2"/>
                  </a:outerShdw>
                </a:effectLst>
              </a:rPr>
              <a:t>孤证不立</a:t>
            </a:r>
            <a:endParaRPr lang="zh-CN" altLang="en-US" sz="2400" b="1">
              <a:ln w="6600">
                <a:solidFill>
                  <a:schemeClr val="accent2"/>
                </a:solidFill>
                <a:prstDash val="solid"/>
              </a:ln>
              <a:solidFill>
                <a:srgbClr val="FF0000"/>
              </a:solidFill>
              <a:effectLst>
                <a:outerShdw dist="38100" dir="2700000" algn="tl" rotWithShape="0">
                  <a:schemeClr val="accent2"/>
                </a:outerShdw>
              </a:effectLst>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21535" y="2489200"/>
            <a:ext cx="9330690" cy="1322070"/>
          </a:xfrm>
          <a:prstGeom prst="rect">
            <a:avLst/>
          </a:prstGeom>
          <a:noFill/>
        </p:spPr>
        <p:txBody>
          <a:bodyPr wrap="square" rtlCol="0">
            <a:spAutoFit/>
            <a:scene3d>
              <a:camera prst="orthographicFront"/>
              <a:lightRig rig="threePt" dir="t">
                <a:rot lat="0" lon="0" rev="0"/>
              </a:lightRig>
            </a:scene3d>
            <a:sp3d contourW="12700"/>
          </a:bodyPr>
          <a:lstStyle/>
          <a:p>
            <a:pPr algn="l"/>
            <a:r>
              <a:rPr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rPr>
              <a:t>二、起来</a:t>
            </a:r>
            <a:r>
              <a:rPr lang="zh-CN"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rPr>
              <a:t>，</a:t>
            </a:r>
            <a:r>
              <a:rPr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rPr>
              <a:t>不愿做奴隶的人们</a:t>
            </a:r>
            <a:endParaRPr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endParaRPr>
          </a:p>
          <a:p>
            <a:pPr algn="l"/>
            <a:r>
              <a:rPr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rPr>
              <a:t>               </a:t>
            </a:r>
            <a:r>
              <a:rPr lang="zh-CN" sz="3200" b="1" dirty="0">
                <a:solidFill>
                  <a:srgbClr val="A40706"/>
                </a:solidFill>
                <a:latin typeface="黑体" panose="02010609060101010101" pitchFamily="49" charset="-122"/>
                <a:ea typeface="黑体" panose="02010609060101010101" pitchFamily="49" charset="-122"/>
                <a:cs typeface="+mn-ea"/>
              </a:rPr>
              <a:t>——</a:t>
            </a:r>
            <a:r>
              <a:rPr sz="3200" b="1" dirty="0">
                <a:solidFill>
                  <a:srgbClr val="A40706"/>
                </a:solidFill>
                <a:latin typeface="黑体" panose="02010609060101010101" pitchFamily="49" charset="-122"/>
                <a:ea typeface="黑体" panose="02010609060101010101" pitchFamily="49" charset="-122"/>
                <a:cs typeface="+mn-lt"/>
              </a:rPr>
              <a:t>从局部抗战到全面抗战</a:t>
            </a:r>
            <a:endParaRPr sz="3200" b="1" dirty="0">
              <a:solidFill>
                <a:srgbClr val="A40706"/>
              </a:solidFill>
              <a:latin typeface="黑体" panose="02010609060101010101" pitchFamily="49" charset="-122"/>
              <a:ea typeface="黑体" panose="02010609060101010101" pitchFamily="49" charset="-122"/>
              <a:cs typeface="+mn-lt"/>
            </a:endParaRPr>
          </a:p>
        </p:txBody>
      </p:sp>
      <p:cxnSp>
        <p:nvCxnSpPr>
          <p:cNvPr id="4" name="直接连接符 3"/>
          <p:cNvCxnSpPr/>
          <p:nvPr/>
        </p:nvCxnSpPr>
        <p:spPr>
          <a:xfrm>
            <a:off x="1633220" y="2321560"/>
            <a:ext cx="9255760" cy="97790"/>
          </a:xfrm>
          <a:prstGeom prst="line">
            <a:avLst/>
          </a:prstGeom>
          <a:ln w="76200">
            <a:solidFill>
              <a:srgbClr val="A40706"/>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710690" y="3818890"/>
            <a:ext cx="9119870" cy="116840"/>
          </a:xfrm>
          <a:prstGeom prst="line">
            <a:avLst/>
          </a:prstGeom>
          <a:ln w="76200">
            <a:solidFill>
              <a:srgbClr val="A4070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p:nvPr>
            <p:custDataLst>
              <p:tags r:id="rId1"/>
            </p:custDataLst>
          </p:nvPr>
        </p:nvGraphicFramePr>
        <p:xfrm>
          <a:off x="412115" y="1443990"/>
          <a:ext cx="10934065" cy="4408805"/>
        </p:xfrm>
        <a:graphic>
          <a:graphicData uri="http://schemas.openxmlformats.org/drawingml/2006/table">
            <a:tbl>
              <a:tblPr firstRow="1" bandRow="1">
                <a:tableStyleId>{5940675A-B579-460E-94D1-54222C63F5DA}</a:tableStyleId>
              </a:tblPr>
              <a:tblGrid>
                <a:gridCol w="1724660"/>
                <a:gridCol w="9209405"/>
              </a:tblGrid>
              <a:tr h="317500">
                <a:tc>
                  <a:txBody>
                    <a:bodyPr/>
                    <a:lstStyle/>
                    <a:p>
                      <a:pPr indent="0" algn="ctr">
                        <a:buNone/>
                      </a:pPr>
                      <a:r>
                        <a:rPr lang="en-US" altLang="en-US" sz="2000" b="0" dirty="0" err="1">
                          <a:solidFill>
                            <a:srgbClr val="000000"/>
                          </a:solidFill>
                          <a:latin typeface="黑体" panose="02010609060101010101" pitchFamily="49" charset="-122"/>
                          <a:ea typeface="黑体" panose="02010609060101010101" pitchFamily="49" charset="-122"/>
                          <a:cs typeface="楷体" panose="02010609060101010101" pitchFamily="49" charset="-122"/>
                        </a:rPr>
                        <a:t>时间</a:t>
                      </a:r>
                      <a:endParaRPr lang="en-US" altLang="en-US" sz="2000" b="0" dirty="0">
                        <a:solidFill>
                          <a:srgbClr val="000000"/>
                        </a:solidFill>
                        <a:latin typeface="黑体" panose="02010609060101010101" pitchFamily="49" charset="-122"/>
                        <a:ea typeface="黑体" panose="02010609060101010101" pitchFamily="49" charset="-122"/>
                        <a:cs typeface="楷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2000" b="0" dirty="0" err="1">
                          <a:solidFill>
                            <a:srgbClr val="000000"/>
                          </a:solidFill>
                          <a:latin typeface="黑体" panose="02010609060101010101" pitchFamily="49" charset="-122"/>
                          <a:ea typeface="黑体" panose="02010609060101010101" pitchFamily="49" charset="-122"/>
                          <a:cs typeface="楷体" panose="02010609060101010101" pitchFamily="49" charset="-122"/>
                        </a:rPr>
                        <a:t>史实</a:t>
                      </a:r>
                      <a:endParaRPr lang="en-US" altLang="en-US" sz="2000" b="0" dirty="0">
                        <a:solidFill>
                          <a:srgbClr val="000000"/>
                        </a:solidFill>
                        <a:latin typeface="黑体" panose="02010609060101010101" pitchFamily="49" charset="-122"/>
                        <a:ea typeface="黑体" panose="02010609060101010101" pitchFamily="49" charset="-122"/>
                        <a:cs typeface="楷体" panose="02010609060101010101" pitchFamily="49"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94385">
                <a:tc>
                  <a:txBody>
                    <a:bodyPr/>
                    <a:lstStyle/>
                    <a:p>
                      <a:pPr indent="0">
                        <a:buNone/>
                      </a:pP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1931年9月19日</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中共满洲省委发表《为日本帝国主义武装占领满洲宣言</a:t>
                      </a: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号召东北人民奋起抵抗</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，赶走日本侵略者</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94385">
                <a:tc>
                  <a:txBody>
                    <a:bodyPr/>
                    <a:lstStyle/>
                    <a:p>
                      <a:pPr indent="0">
                        <a:buNone/>
                      </a:pP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1931年9月20日</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发表《中国共产党为日本帝国主义强暴占领东三省事件宣言</a:t>
                      </a: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斥责国民党政府不抵抗政策，</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号召全国人民</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抗击日本帝国主义的侵略</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914400">
                <a:tc>
                  <a:txBody>
                    <a:bodyPr/>
                    <a:lstStyle/>
                    <a:p>
                      <a:pPr indent="0" algn="ctr">
                        <a:buNone/>
                      </a:pP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1931年9月21日</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中共满洲省委作出《日本帝国主义武装占领满洲及目前党的紧急任务的决议</a:t>
                      </a: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要求东北各地党组织和党员，</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积极领导</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广大群众开展各种形式的，特别是</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武装的抗日斗争</a:t>
                      </a: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93750">
                <a:tc>
                  <a:txBody>
                    <a:bodyPr/>
                    <a:lstStyle/>
                    <a:p>
                      <a:pPr indent="0" algn="ctr">
                        <a:buNone/>
                      </a:pP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1931年9月22日</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中共中央作出《中央关于日本帝国主义强占满洲事变的决议</a:t>
                      </a: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指示东北区党组织加紧</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组织群众</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反帝运动，</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发动群众</a:t>
                      </a: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斗争反抗日本帝国主义的侵略</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94385">
                <a:tc>
                  <a:txBody>
                    <a:bodyPr/>
                    <a:lstStyle/>
                    <a:p>
                      <a:pPr indent="0" algn="ctr">
                        <a:buNone/>
                      </a:pP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1932年</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2000" b="1" dirty="0" err="1">
                          <a:solidFill>
                            <a:srgbClr val="000000"/>
                          </a:solidFill>
                          <a:latin typeface="楷体" panose="02010609060101010101" pitchFamily="49" charset="-122"/>
                          <a:ea typeface="楷体" panose="02010609060101010101" pitchFamily="49" charset="-122"/>
                          <a:cs typeface="楷体" panose="02010609060101010101" pitchFamily="49" charset="-122"/>
                        </a:rPr>
                        <a:t>先后选派杨靖宇、赵尚志、周保中、赵一曼、李兆麟、魏拯民等许多干部到东北</a:t>
                      </a:r>
                      <a:r>
                        <a:rPr lang="en-US" sz="2000" b="1" dirty="0" err="1">
                          <a:solidFill>
                            <a:srgbClr val="C00000"/>
                          </a:solidFill>
                          <a:latin typeface="楷体" panose="02010609060101010101" pitchFamily="49" charset="-122"/>
                          <a:ea typeface="楷体" panose="02010609060101010101" pitchFamily="49" charset="-122"/>
                          <a:cs typeface="楷体" panose="02010609060101010101" pitchFamily="49" charset="-122"/>
                        </a:rPr>
                        <a:t>开展各种形式的反日斗争</a:t>
                      </a:r>
                      <a:r>
                        <a:rPr 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rPr>
                        <a:t>。</a:t>
                      </a:r>
                      <a:endParaRPr lang="en-US" altLang="en-US" sz="2000" b="1" dirty="0">
                        <a:solidFill>
                          <a:srgbClr val="000000"/>
                        </a:solidFill>
                        <a:latin typeface="楷体" panose="02010609060101010101" pitchFamily="49" charset="-122"/>
                        <a:ea typeface="楷体" panose="02010609060101010101" pitchFamily="49" charset="-122"/>
                        <a:cs typeface="楷体" panose="02010609060101010101" pitchFamily="49"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100" name="文本框 99"/>
          <p:cNvSpPr txBox="1"/>
          <p:nvPr/>
        </p:nvSpPr>
        <p:spPr>
          <a:xfrm>
            <a:off x="524510" y="5842000"/>
            <a:ext cx="11143615" cy="368300"/>
          </a:xfrm>
          <a:prstGeom prst="rect">
            <a:avLst/>
          </a:prstGeom>
          <a:noFill/>
          <a:ln w="9525">
            <a:noFill/>
          </a:ln>
        </p:spPr>
        <p:txBody>
          <a:bodyPr wrap="square">
            <a:spAutoFit/>
          </a:bodyPr>
          <a:lstStyle/>
          <a:p>
            <a:pPr indent="266700"/>
            <a:r>
              <a:rPr lang="en-US" altLang="zh-CN" b="0" dirty="0">
                <a:solidFill>
                  <a:srgbClr val="000000"/>
                </a:solidFill>
                <a:latin typeface="黑体" panose="02010609060101010101" pitchFamily="49" charset="-122"/>
                <a:ea typeface="黑体" panose="02010609060101010101" pitchFamily="49" charset="-122"/>
              </a:rPr>
              <a:t>       </a:t>
            </a:r>
            <a:r>
              <a:rPr lang="zh-CN" b="0" dirty="0">
                <a:solidFill>
                  <a:srgbClr val="000000"/>
                </a:solidFill>
                <a:latin typeface="黑体" panose="02010609060101010101" pitchFamily="49" charset="-122"/>
                <a:ea typeface="黑体" panose="02010609060101010101" pitchFamily="49" charset="-122"/>
              </a:rPr>
              <a:t>——据东北抗日联军斗争史编写组：《东北抗日联军斗争史》人民出版社，1991年第9、10页整理</a:t>
            </a:r>
            <a:endParaRPr lang="zh-CN" altLang="en-US" b="0" dirty="0">
              <a:solidFill>
                <a:srgbClr val="000000"/>
              </a:solidFill>
              <a:latin typeface="黑体" panose="02010609060101010101" pitchFamily="49" charset="-122"/>
              <a:ea typeface="黑体" panose="02010609060101010101" pitchFamily="49" charset="-122"/>
            </a:endParaRPr>
          </a:p>
        </p:txBody>
      </p:sp>
      <p:sp>
        <p:nvSpPr>
          <p:cNvPr id="5" name="文本框 4"/>
          <p:cNvSpPr txBox="1"/>
          <p:nvPr/>
        </p:nvSpPr>
        <p:spPr>
          <a:xfrm>
            <a:off x="0" y="187960"/>
            <a:ext cx="11259820" cy="706755"/>
          </a:xfrm>
          <a:prstGeom prst="rect">
            <a:avLst/>
          </a:prstGeom>
          <a:noFill/>
          <a:ln w="9525">
            <a:noFill/>
          </a:ln>
        </p:spPr>
        <p:txBody>
          <a:bodyPr wrap="square">
            <a:spAutoFit/>
          </a:bodyPr>
          <a:lstStyle/>
          <a:p>
            <a:pPr indent="419100"/>
            <a:r>
              <a:rPr lang="zh-CN" altLang="en-US" sz="4000" b="1" dirty="0">
                <a:solidFill>
                  <a:srgbClr val="C00000"/>
                </a:solidFill>
                <a:latin typeface="黑体" panose="02010609060101010101" pitchFamily="49" charset="-122"/>
                <a:ea typeface="黑体" panose="02010609060101010101" pitchFamily="49" charset="-122"/>
              </a:rPr>
              <a:t>问题探究二：</a:t>
            </a:r>
            <a:r>
              <a:rPr lang="en-US" altLang="zh-CN" sz="2800" b="1" dirty="0">
                <a:latin typeface="黑体" panose="02010609060101010101" pitchFamily="49" charset="-122"/>
                <a:ea typeface="黑体" panose="02010609060101010101" pitchFamily="49" charset="-122"/>
              </a:rPr>
              <a:t>  </a:t>
            </a:r>
            <a:r>
              <a:rPr lang="zh-CN" altLang="en-US" sz="4000" b="1" dirty="0">
                <a:solidFill>
                  <a:srgbClr val="C00000"/>
                </a:solidFill>
                <a:latin typeface="黑体" panose="02010609060101010101" pitchFamily="49" charset="-122"/>
                <a:ea typeface="黑体" panose="02010609060101010101" pitchFamily="49" charset="-122"/>
              </a:rPr>
              <a:t>面对时局，中国共产党人的选择</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2" name="椭圆 1"/>
          <p:cNvSpPr/>
          <p:nvPr/>
        </p:nvSpPr>
        <p:spPr>
          <a:xfrm>
            <a:off x="290632" y="1813402"/>
            <a:ext cx="1687195" cy="526415"/>
          </a:xfrm>
          <a:prstGeom prst="ellipse">
            <a:avLst/>
          </a:prstGeom>
          <a:noFill/>
          <a:ln w="38100">
            <a:solidFill>
              <a:srgbClr val="FF0000">
                <a:alpha val="97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90830" y="835025"/>
            <a:ext cx="2925445" cy="521970"/>
          </a:xfrm>
          <a:prstGeom prst="rect">
            <a:avLst/>
          </a:prstGeom>
          <a:solidFill>
            <a:srgbClr val="FF0000"/>
          </a:solidFill>
        </p:spPr>
        <p:txBody>
          <a:bodyPr wrap="square" rtlCol="0">
            <a:spAutoFit/>
          </a:bodyPr>
          <a:lstStyle/>
          <a:p>
            <a:r>
              <a:rPr lang="zh-CN" altLang="en-US" sz="2800" b="1"/>
              <a:t>九一八事变！</a:t>
            </a:r>
            <a:endParaRPr lang="zh-CN" altLang="en-US" sz="2800"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additive="base">
                                        <p:cTn id="12" dur="500" fill="hold"/>
                                        <p:tgtEl>
                                          <p:spTgt spid="100"/>
                                        </p:tgtEl>
                                        <p:attrNameLst>
                                          <p:attrName>ppt_x</p:attrName>
                                        </p:attrNameLst>
                                      </p:cBhvr>
                                      <p:tavLst>
                                        <p:tav tm="0">
                                          <p:val>
                                            <p:strVal val="#ppt_x"/>
                                          </p:val>
                                        </p:tav>
                                        <p:tav tm="100000">
                                          <p:val>
                                            <p:strVal val="#ppt_x"/>
                                          </p:val>
                                        </p:tav>
                                      </p:tavLst>
                                    </p:anim>
                                    <p:anim calcmode="lin" valueType="num">
                                      <p:cBhvr additive="base">
                                        <p:cTn id="1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2" grpId="0" bldLvl="0" animBg="1"/>
      <p:bldP spid="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b35c1d1c9bccbd726bd8d5018bd78e"/>
          <p:cNvPicPr>
            <a:picLocks noChangeAspect="1"/>
          </p:cNvPicPr>
          <p:nvPr/>
        </p:nvPicPr>
        <p:blipFill>
          <a:blip r:embed="rId1"/>
          <a:stretch>
            <a:fillRect/>
          </a:stretch>
        </p:blipFill>
        <p:spPr>
          <a:xfrm>
            <a:off x="5755640" y="199390"/>
            <a:ext cx="4945380" cy="4315460"/>
          </a:xfrm>
          <a:prstGeom prst="rect">
            <a:avLst/>
          </a:prstGeom>
        </p:spPr>
      </p:pic>
      <p:pic>
        <p:nvPicPr>
          <p:cNvPr id="13" name="图片 12"/>
          <p:cNvPicPr>
            <a:picLocks noChangeAspect="1"/>
          </p:cNvPicPr>
          <p:nvPr/>
        </p:nvPicPr>
        <p:blipFill>
          <a:blip r:embed="rId2"/>
          <a:srcRect r="-436" b="40013"/>
          <a:stretch>
            <a:fillRect/>
          </a:stretch>
        </p:blipFill>
        <p:spPr>
          <a:xfrm>
            <a:off x="683260" y="199390"/>
            <a:ext cx="4905375" cy="6513195"/>
          </a:xfrm>
          <a:prstGeom prst="rect">
            <a:avLst/>
          </a:prstGeom>
        </p:spPr>
      </p:pic>
      <p:pic>
        <p:nvPicPr>
          <p:cNvPr id="3" name="图片 2"/>
          <p:cNvPicPr>
            <a:picLocks noChangeAspect="1"/>
          </p:cNvPicPr>
          <p:nvPr/>
        </p:nvPicPr>
        <p:blipFill>
          <a:blip r:embed="rId3"/>
          <a:stretch>
            <a:fillRect/>
          </a:stretch>
        </p:blipFill>
        <p:spPr>
          <a:xfrm>
            <a:off x="7804785" y="199390"/>
            <a:ext cx="3115945" cy="4381500"/>
          </a:xfrm>
          <a:prstGeom prst="rect">
            <a:avLst/>
          </a:prstGeom>
        </p:spPr>
      </p:pic>
      <p:sp>
        <p:nvSpPr>
          <p:cNvPr id="6" name="文本框 5"/>
          <p:cNvSpPr txBox="1"/>
          <p:nvPr/>
        </p:nvSpPr>
        <p:spPr>
          <a:xfrm>
            <a:off x="5755640" y="4514850"/>
            <a:ext cx="5078095" cy="1835150"/>
          </a:xfrm>
          <a:prstGeom prst="rect">
            <a:avLst/>
          </a:prstGeom>
          <a:extLst>
            <a:ext uri="{909E8E84-426E-40DD-AFC4-6F175D3DCCD1}">
              <a14:hiddenFill xmlns:a14="http://schemas.microsoft.com/office/drawing/2010/main">
                <a:gradFill>
                  <a:gsLst>
                    <a:gs pos="0">
                      <a:srgbClr val="E30000"/>
                    </a:gs>
                    <a:gs pos="100000">
                      <a:srgbClr val="760303"/>
                    </a:gs>
                  </a:gsLst>
                  <a:lin scaled="0"/>
                </a:gradFill>
              </a14:hiddenFill>
            </a:ext>
          </a:extLst>
        </p:spPr>
        <p:style>
          <a:lnRef idx="1">
            <a:schemeClr val="accent2"/>
          </a:lnRef>
          <a:fillRef idx="2">
            <a:schemeClr val="accent2"/>
          </a:fillRef>
          <a:effectRef idx="1">
            <a:schemeClr val="accent2"/>
          </a:effectRef>
          <a:fontRef idx="minor">
            <a:schemeClr val="dk1"/>
          </a:fontRef>
        </p:style>
        <p:txBody>
          <a:bodyPr wrap="square" rtlCol="0">
            <a:noAutofit/>
          </a:bodyPr>
          <a:lstStyle/>
          <a:p>
            <a:pPr algn="ctr"/>
            <a:r>
              <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rPr>
              <a:t>东北抗联精神：</a:t>
            </a:r>
            <a:endPar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endParaRPr>
          </a:p>
          <a:p>
            <a:pPr algn="ctr"/>
            <a:r>
              <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rPr>
              <a:t>忠诚于党的坚定信念</a:t>
            </a:r>
            <a:endPar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endParaRPr>
          </a:p>
          <a:p>
            <a:pPr algn="ctr"/>
            <a:r>
              <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rPr>
              <a:t>永赴国难的民族大义</a:t>
            </a:r>
            <a:endPar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endParaRPr>
          </a:p>
          <a:p>
            <a:pPr algn="ctr"/>
            <a:r>
              <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rPr>
              <a:t>血战到底的英雄气概</a:t>
            </a:r>
            <a:endParaRPr lang="zh-CN" altLang="en-US" sz="2800">
              <a:ln w="12700">
                <a:solidFill>
                  <a:srgbClr val="C00000"/>
                </a:solidFill>
                <a:prstDash val="solid"/>
              </a:ln>
              <a:solidFill>
                <a:srgbClr val="C00000"/>
              </a:solidFill>
              <a:effectLst>
                <a:outerShdw dist="38100" dir="2640000" algn="bl" rotWithShape="0">
                  <a:schemeClr val="tx2">
                    <a:lumMod val="75000"/>
                  </a:schemeClr>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文本框 3"/>
          <p:cNvSpPr txBox="1"/>
          <p:nvPr/>
        </p:nvSpPr>
        <p:spPr>
          <a:xfrm>
            <a:off x="803275" y="1243330"/>
            <a:ext cx="10550525" cy="511556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noAutofit/>
          </a:bodyPr>
          <a:lstStyle/>
          <a:p>
            <a:pPr fontAlgn="auto">
              <a:lnSpc>
                <a:spcPts val="3360"/>
              </a:lnSpc>
            </a:pPr>
            <a:r>
              <a:rPr lang="zh-CN" altLang="en-US" sz="2800">
                <a:solidFill>
                  <a:srgbClr val="C00000"/>
                </a:solidFill>
                <a:latin typeface="黑体" panose="02010609060101010101" pitchFamily="49" charset="-122"/>
                <a:ea typeface="黑体" panose="02010609060101010101" pitchFamily="49" charset="-122"/>
                <a:cs typeface="黑体" panose="02010609060101010101" pitchFamily="49" charset="-122"/>
              </a:rPr>
              <a:t>华北事变！</a:t>
            </a:r>
            <a:endParaRPr lang="zh-CN" altLang="en-US" sz="2800">
              <a:solidFill>
                <a:srgbClr val="C0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ts val="3360"/>
              </a:lnSpc>
            </a:pPr>
            <a:r>
              <a:rPr lang="zh-CN" altLang="en-US" sz="2800">
                <a:latin typeface="黑体" panose="02010609060101010101" pitchFamily="49" charset="-122"/>
                <a:ea typeface="黑体" panose="02010609060101010101" pitchFamily="49" charset="-122"/>
                <a:cs typeface="黑体" panose="02010609060101010101" pitchFamily="49" charset="-122"/>
              </a:rPr>
              <a:t> </a:t>
            </a:r>
            <a:r>
              <a:rPr lang="en-US" altLang="zh-CN" sz="2800">
                <a:latin typeface="黑体" panose="02010609060101010101" pitchFamily="49" charset="-122"/>
                <a:ea typeface="黑体" panose="02010609060101010101" pitchFamily="49" charset="-122"/>
                <a:cs typeface="黑体" panose="02010609060101010101" pitchFamily="49" charset="-122"/>
              </a:rPr>
              <a:t>              </a:t>
            </a:r>
            <a:r>
              <a:rPr lang="zh-CN" altLang="en-US" sz="2800">
                <a:latin typeface="黑体" panose="02010609060101010101" pitchFamily="49" charset="-122"/>
                <a:ea typeface="黑体" panose="02010609060101010101" pitchFamily="49" charset="-122"/>
                <a:cs typeface="黑体" panose="02010609060101010101" pitchFamily="49" charset="-122"/>
              </a:rPr>
              <a:t>“八一宣言”和瓦窑堡会议</a:t>
            </a:r>
            <a:r>
              <a:rPr lang="en-US" altLang="zh-CN" sz="2800"/>
              <a:t>   </a:t>
            </a:r>
            <a:endParaRPr lang="en-US" altLang="zh-CN" sz="2800"/>
          </a:p>
          <a:p>
            <a:pPr fontAlgn="auto">
              <a:lnSpc>
                <a:spcPts val="3360"/>
              </a:lnSpc>
            </a:pPr>
            <a:r>
              <a:rPr lang="en-US" altLang="zh-CN" sz="2800"/>
              <a:t>        </a:t>
            </a:r>
            <a:r>
              <a:rPr lang="zh-CN" altLang="en-US" sz="2800" b="1">
                <a:latin typeface="楷体" panose="02010609060101010101" pitchFamily="49" charset="-122"/>
                <a:ea typeface="楷体" panose="02010609060101010101" pitchFamily="49" charset="-122"/>
                <a:cs typeface="楷体" panose="02010609060101010101" pitchFamily="49" charset="-122"/>
              </a:rPr>
              <a:t>为挽救日益严重的民族危机，1935年8月1日，中共驻共产国际代表团以中华苏维埃共和国中央政府和中国共产党中央委员会的名义发表《为抗日救国告全体同胞书》，即“八一宣言”，号召</a:t>
            </a:r>
            <a:r>
              <a:rPr lang="zh-CN"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rPr>
              <a:t>“停止内战，一致抗日”</a:t>
            </a:r>
            <a:r>
              <a:rPr lang="zh-CN" altLang="en-US" sz="2800" b="1">
                <a:latin typeface="楷体" panose="02010609060101010101" pitchFamily="49" charset="-122"/>
                <a:ea typeface="楷体" panose="02010609060101010101" pitchFamily="49" charset="-122"/>
                <a:cs typeface="楷体" panose="02010609060101010101" pitchFamily="49" charset="-122"/>
              </a:rPr>
              <a:t>。年底，中共中央在瓦窑堡召开会议。毛泽东根据会议精神，在党的活动分子会议上作了《论反对日本帝国主义的策略》的报告，</a:t>
            </a:r>
            <a:r>
              <a:rPr lang="zh-CN"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rPr>
              <a:t>确定了建立抗日民族统一战线的方针，统一了党内思想。</a:t>
            </a:r>
            <a:endParaRPr lang="zh-CN"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endParaRPr>
          </a:p>
          <a:p>
            <a:pPr fontAlgn="auto">
              <a:lnSpc>
                <a:spcPts val="3360"/>
              </a:lnSpc>
            </a:pPr>
            <a:r>
              <a:rPr lang="en-US" altLang="zh-CN" sz="2800" b="1">
                <a:solidFill>
                  <a:srgbClr val="C00000"/>
                </a:solidFill>
                <a:latin typeface="楷体" panose="02010609060101010101" pitchFamily="49" charset="-122"/>
                <a:ea typeface="楷体" panose="02010609060101010101" pitchFamily="49" charset="-122"/>
                <a:cs typeface="楷体" panose="02010609060101010101" pitchFamily="49" charset="-122"/>
              </a:rPr>
              <a:t>   </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rPr>
              <a:t>一二</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rPr>
              <a:t>九</a:t>
            </a:r>
            <a:r>
              <a:rPr lang="en-US" altLang="zh-CN" sz="2800" b="1">
                <a:solidFill>
                  <a:schemeClr val="tx1"/>
                </a:solidFill>
                <a:latin typeface="楷体" panose="02010609060101010101" pitchFamily="49" charset="-122"/>
                <a:ea typeface="楷体" panose="02010609060101010101" pitchFamily="49" charset="-122"/>
                <a:cs typeface="楷体" panose="02010609060101010101" pitchFamily="49" charset="-122"/>
              </a:rPr>
              <a:t>”</a:t>
            </a:r>
            <a:r>
              <a:rPr lang="zh-CN" altLang="en-US" sz="2800" b="1">
                <a:solidFill>
                  <a:schemeClr val="tx1"/>
                </a:solidFill>
                <a:latin typeface="楷体" panose="02010609060101010101" pitchFamily="49" charset="-122"/>
                <a:ea typeface="楷体" panose="02010609060101010101" pitchFamily="49" charset="-122"/>
                <a:cs typeface="楷体" panose="02010609060101010101" pitchFamily="49" charset="-122"/>
              </a:rPr>
              <a:t>运动宣传了中国共产党的救国主张，</a:t>
            </a:r>
            <a:r>
              <a:rPr lang="zh-CN"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rPr>
              <a:t>促进了中华民族的新觉醒，抗日救亡运动掀起高潮。</a:t>
            </a:r>
            <a:endParaRPr lang="zh-CN" altLang="en-US" sz="2800" b="1">
              <a:solidFill>
                <a:srgbClr val="C00000"/>
              </a:solidFill>
              <a:latin typeface="楷体" panose="02010609060101010101" pitchFamily="49" charset="-122"/>
              <a:ea typeface="楷体" panose="02010609060101010101" pitchFamily="49" charset="-122"/>
              <a:cs typeface="楷体" panose="02010609060101010101" pitchFamily="49" charset="-122"/>
            </a:endParaRPr>
          </a:p>
        </p:txBody>
      </p:sp>
      <p:sp>
        <p:nvSpPr>
          <p:cNvPr id="5" name="文本框 4"/>
          <p:cNvSpPr txBox="1"/>
          <p:nvPr/>
        </p:nvSpPr>
        <p:spPr>
          <a:xfrm>
            <a:off x="93980" y="247650"/>
            <a:ext cx="11259820" cy="706755"/>
          </a:xfrm>
          <a:prstGeom prst="rect">
            <a:avLst/>
          </a:prstGeom>
          <a:noFill/>
          <a:ln w="9525">
            <a:noFill/>
          </a:ln>
        </p:spPr>
        <p:txBody>
          <a:bodyPr wrap="square">
            <a:spAutoFit/>
          </a:bodyPr>
          <a:lstStyle/>
          <a:p>
            <a:pPr indent="419100"/>
            <a:r>
              <a:rPr lang="zh-CN" altLang="en-US" sz="4000" b="1" dirty="0">
                <a:solidFill>
                  <a:srgbClr val="C00000"/>
                </a:solidFill>
                <a:latin typeface="黑体" panose="02010609060101010101" pitchFamily="49" charset="-122"/>
                <a:ea typeface="黑体" panose="02010609060101010101" pitchFamily="49" charset="-122"/>
              </a:rPr>
              <a:t>问题探究二：</a:t>
            </a:r>
            <a:r>
              <a:rPr lang="en-US" altLang="zh-CN" sz="2800" b="1" dirty="0">
                <a:latin typeface="黑体" panose="02010609060101010101" pitchFamily="49" charset="-122"/>
                <a:ea typeface="黑体" panose="02010609060101010101" pitchFamily="49" charset="-122"/>
              </a:rPr>
              <a:t>  </a:t>
            </a:r>
            <a:r>
              <a:rPr lang="zh-CN" altLang="en-US" sz="4000" b="1" dirty="0">
                <a:solidFill>
                  <a:srgbClr val="C00000"/>
                </a:solidFill>
                <a:latin typeface="黑体" panose="02010609060101010101" pitchFamily="49" charset="-122"/>
                <a:ea typeface="黑体" panose="02010609060101010101" pitchFamily="49" charset="-122"/>
              </a:rPr>
              <a:t>面对时局，中国共产党人的选择</a:t>
            </a:r>
            <a:endParaRPr lang="zh-CN" altLang="en-US" sz="4000" b="1" dirty="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sp>
        <p:nvSpPr>
          <p:cNvPr id="4" name="文本框 3"/>
          <p:cNvSpPr txBox="1"/>
          <p:nvPr/>
        </p:nvSpPr>
        <p:spPr>
          <a:xfrm>
            <a:off x="803275" y="1061720"/>
            <a:ext cx="10640060" cy="552577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noAutofit/>
          </a:bodyPr>
          <a:lstStyle/>
          <a:p>
            <a:pPr fontAlgn="auto">
              <a:lnSpc>
                <a:spcPts val="3360"/>
              </a:lnSpc>
            </a:pPr>
            <a:r>
              <a:rPr lang="zh-CN" altLang="en-US" sz="2800">
                <a:solidFill>
                  <a:srgbClr val="C00000"/>
                </a:solidFill>
                <a:latin typeface="黑体" panose="02010609060101010101" pitchFamily="49" charset="-122"/>
                <a:ea typeface="黑体" panose="02010609060101010101" pitchFamily="49" charset="-122"/>
                <a:cs typeface="黑体" panose="02010609060101010101" pitchFamily="49" charset="-122"/>
              </a:rPr>
              <a:t>七七事变！</a:t>
            </a:r>
            <a:endParaRPr lang="zh-CN" altLang="en-US" sz="2800">
              <a:solidFill>
                <a:srgbClr val="C00000"/>
              </a:solidFill>
              <a:latin typeface="黑体" panose="02010609060101010101" pitchFamily="49" charset="-122"/>
              <a:ea typeface="黑体" panose="02010609060101010101" pitchFamily="49" charset="-122"/>
              <a:cs typeface="黑体" panose="02010609060101010101" pitchFamily="49" charset="-122"/>
            </a:endParaRPr>
          </a:p>
          <a:p>
            <a:pPr fontAlgn="auto">
              <a:lnSpc>
                <a:spcPts val="3360"/>
              </a:lnSpc>
            </a:pPr>
            <a:r>
              <a:rPr lang="en-US" sz="2000"/>
              <a:t>         </a:t>
            </a:r>
            <a:r>
              <a:rPr sz="2000"/>
              <a:t>中共中央再郑重向全国宣言：一、孙中山先生的三民主义为中国今日之必需，本党愿为其彻底的实现而奋斗。二、取消一切推翻国民党政权的暴动政策及赤化运动，停止以暴力没收地主土地的政策。三、取消现在的苏维埃政府，实行民权政治，以期全国政权之统一。四、取消红军名义及番号，改编为国民革命军，受国民政府军事委员会之统辖，并待命出动，担任抗日前线之职责。亲爱的同胞们！本党这种光明磊落大公无私与委曲求全的态度，早已向全国同胞在言论行动上明白表示出来，并且已获得同胞们的赞许。现在为求得与国民党的精诚团结，巩固全国的和平统一，实行抗日的民族革命战争，我们准备把这些诺言中在形式上尚未实行的部分，如苏区取消，红军改编等，立即实行，以便用统一团结的全国力量，抵抗外敌的侵略。</a:t>
            </a:r>
            <a:endParaRPr sz="2000"/>
          </a:p>
          <a:p>
            <a:pPr fontAlgn="auto">
              <a:lnSpc>
                <a:spcPts val="3360"/>
              </a:lnSpc>
            </a:pPr>
            <a:r>
              <a:rPr lang="en-US" sz="2000"/>
              <a:t>                                                                     </a:t>
            </a:r>
            <a:r>
              <a:rPr sz="2000"/>
              <a:t>——《中共中央为公布国共合作宣言》（1937年7月15日）</a:t>
            </a:r>
            <a:endParaRPr sz="2000"/>
          </a:p>
          <a:p>
            <a:pPr fontAlgn="auto">
              <a:lnSpc>
                <a:spcPts val="3360"/>
              </a:lnSpc>
            </a:pPr>
            <a:r>
              <a:rPr lang="en-US" altLang="zh-CN" sz="2000">
                <a:latin typeface="黑体" panose="02010609060101010101" pitchFamily="49" charset="-122"/>
                <a:ea typeface="黑体" panose="02010609060101010101" pitchFamily="49" charset="-122"/>
                <a:sym typeface="+mn-ea"/>
              </a:rPr>
              <a:t>   </a:t>
            </a:r>
            <a:r>
              <a:rPr sz="2000">
                <a:sym typeface="+mn-ea"/>
              </a:rPr>
              <a:t> </a:t>
            </a:r>
            <a:r>
              <a:rPr lang="en-US" sz="2000">
                <a:sym typeface="+mn-ea"/>
              </a:rPr>
              <a:t> </a:t>
            </a:r>
            <a:r>
              <a:rPr sz="2000">
                <a:sym typeface="+mn-ea"/>
              </a:rPr>
              <a:t>1937年8月下旬，中共中央政治局召开洛川会议，确定了全面抗战路线；随后，红军和南方八省游击队的改编。</a:t>
            </a:r>
            <a:endParaRPr lang="zh-CN" altLang="en-US" sz="2000">
              <a:latin typeface="黑体" panose="02010609060101010101" pitchFamily="49" charset="-122"/>
              <a:ea typeface="黑体" panose="02010609060101010101" pitchFamily="49" charset="-122"/>
            </a:endParaRPr>
          </a:p>
          <a:p>
            <a:pPr fontAlgn="auto">
              <a:lnSpc>
                <a:spcPts val="3360"/>
              </a:lnSpc>
            </a:pPr>
            <a:endParaRPr sz="2000"/>
          </a:p>
        </p:txBody>
      </p:sp>
      <p:sp>
        <p:nvSpPr>
          <p:cNvPr id="5" name="文本框 4"/>
          <p:cNvSpPr txBox="1"/>
          <p:nvPr/>
        </p:nvSpPr>
        <p:spPr>
          <a:xfrm>
            <a:off x="93980" y="247650"/>
            <a:ext cx="11259820" cy="706755"/>
          </a:xfrm>
          <a:prstGeom prst="rect">
            <a:avLst/>
          </a:prstGeom>
          <a:noFill/>
          <a:ln w="9525">
            <a:noFill/>
          </a:ln>
        </p:spPr>
        <p:txBody>
          <a:bodyPr wrap="square">
            <a:spAutoFit/>
          </a:bodyPr>
          <a:lstStyle/>
          <a:p>
            <a:pPr indent="419100"/>
            <a:r>
              <a:rPr lang="zh-CN" altLang="en-US" sz="4000" b="1" dirty="0">
                <a:solidFill>
                  <a:srgbClr val="C00000"/>
                </a:solidFill>
                <a:latin typeface="黑体" panose="02010609060101010101" pitchFamily="49" charset="-122"/>
                <a:ea typeface="黑体" panose="02010609060101010101" pitchFamily="49" charset="-122"/>
              </a:rPr>
              <a:t>问题探究二：</a:t>
            </a:r>
            <a:r>
              <a:rPr lang="en-US" altLang="zh-CN" sz="2800" b="1" dirty="0">
                <a:latin typeface="黑体" panose="02010609060101010101" pitchFamily="49" charset="-122"/>
                <a:ea typeface="黑体" panose="02010609060101010101" pitchFamily="49" charset="-122"/>
              </a:rPr>
              <a:t>  </a:t>
            </a:r>
            <a:r>
              <a:rPr lang="zh-CN" altLang="en-US" sz="4000" b="1" dirty="0">
                <a:solidFill>
                  <a:srgbClr val="C00000"/>
                </a:solidFill>
                <a:latin typeface="黑体" panose="02010609060101010101" pitchFamily="49" charset="-122"/>
                <a:ea typeface="黑体" panose="02010609060101010101" pitchFamily="49" charset="-122"/>
              </a:rPr>
              <a:t>面对时局，中国共产党人的选择</a:t>
            </a:r>
            <a:endParaRPr lang="zh-CN" altLang="en-US" sz="4000" b="1" dirty="0">
              <a:solidFill>
                <a:srgbClr val="C00000"/>
              </a:solidFill>
              <a:latin typeface="黑体" panose="02010609060101010101" pitchFamily="49" charset="-122"/>
              <a:ea typeface="黑体" panose="02010609060101010101" pitchFamily="49" charset="-122"/>
            </a:endParaRPr>
          </a:p>
        </p:txBody>
      </p:sp>
      <p:sp>
        <p:nvSpPr>
          <p:cNvPr id="2" name="文本框 1"/>
          <p:cNvSpPr txBox="1"/>
          <p:nvPr/>
        </p:nvSpPr>
        <p:spPr>
          <a:xfrm>
            <a:off x="838200" y="2706370"/>
            <a:ext cx="10516235" cy="1445260"/>
          </a:xfrm>
          <a:prstGeom prst="rect">
            <a:avLst/>
          </a:prstGeom>
          <a:solidFill>
            <a:schemeClr val="bg1">
              <a:lumMod val="95000"/>
            </a:schemeClr>
          </a:solidFill>
        </p:spPr>
        <p:txBody>
          <a:bodyPr wrap="square" rtlCol="0">
            <a:spAutoFit/>
          </a:bodyPr>
          <a:lstStyle/>
          <a:p>
            <a:r>
              <a:rPr lang="zh-CN" altLang="en-US" sz="4400" b="1">
                <a:solidFill>
                  <a:srgbClr val="C00000"/>
                </a:solidFill>
              </a:rPr>
              <a:t>中国共产党在推动抗日民族统一战线</a:t>
            </a:r>
            <a:endParaRPr lang="zh-CN" altLang="en-US" sz="4400" b="1">
              <a:solidFill>
                <a:srgbClr val="C00000"/>
              </a:solidFill>
            </a:endParaRPr>
          </a:p>
          <a:p>
            <a:r>
              <a:rPr lang="zh-CN" altLang="en-US" sz="4400" b="1">
                <a:solidFill>
                  <a:srgbClr val="C00000"/>
                </a:solidFill>
              </a:rPr>
              <a:t>的建立、巩固和发展中发挥了巨大作用</a:t>
            </a:r>
            <a:r>
              <a:rPr lang="en-US" altLang="zh-CN" sz="4400" b="1">
                <a:solidFill>
                  <a:srgbClr val="C00000"/>
                </a:solidFill>
              </a:rPr>
              <a:t>!</a:t>
            </a:r>
            <a:endParaRPr lang="en-US" altLang="zh-CN" sz="44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290201" y="727634"/>
            <a:ext cx="7546975" cy="706755"/>
          </a:xfrm>
          <a:prstGeom prst="rect">
            <a:avLst/>
          </a:prstGeom>
          <a:noFill/>
        </p:spPr>
        <p:txBody>
          <a:bodyPr wrap="square" rtlCol="0">
            <a:spAutoFit/>
          </a:bodyPr>
          <a:lstStyle/>
          <a:p>
            <a:r>
              <a:rPr lang="zh-CN" altLang="en-US" sz="4000" b="1" dirty="0">
                <a:solidFill>
                  <a:schemeClr val="tx1"/>
                </a:solidFill>
                <a:latin typeface="黑体" panose="02010609060101010101" pitchFamily="49" charset="-122"/>
                <a:ea typeface="黑体" panose="02010609060101010101" pitchFamily="49" charset="-122"/>
              </a:rPr>
              <a:t>去</a:t>
            </a:r>
            <a:r>
              <a:rPr lang="zh-CN" altLang="en-US" sz="4000" b="1" dirty="0">
                <a:solidFill>
                  <a:schemeClr val="tx1"/>
                </a:solidFill>
                <a:latin typeface="黑体" panose="02010609060101010101" pitchFamily="49" charset="-122"/>
                <a:ea typeface="黑体" panose="02010609060101010101" pitchFamily="49" charset="-122"/>
                <a:sym typeface="+mn-ea"/>
              </a:rPr>
              <a:t>伪存真的史料实证课堂初探</a:t>
            </a:r>
            <a:endParaRPr lang="zh-CN" altLang="en-US" sz="4000" b="1" dirty="0">
              <a:solidFill>
                <a:schemeClr val="tx1"/>
              </a:solidFill>
              <a:latin typeface="黑体" panose="02010609060101010101" pitchFamily="49" charset="-122"/>
              <a:ea typeface="黑体" panose="02010609060101010101" pitchFamily="49" charset="-122"/>
              <a:sym typeface="+mn-ea"/>
            </a:endParaRPr>
          </a:p>
        </p:txBody>
      </p:sp>
      <p:grpSp>
        <p:nvGrpSpPr>
          <p:cNvPr id="9" name="组合 8"/>
          <p:cNvGrpSpPr/>
          <p:nvPr/>
        </p:nvGrpSpPr>
        <p:grpSpPr>
          <a:xfrm>
            <a:off x="1767205" y="2204720"/>
            <a:ext cx="8382635" cy="4072890"/>
            <a:chOff x="1444" y="2928"/>
            <a:chExt cx="13201" cy="6414"/>
          </a:xfrm>
        </p:grpSpPr>
        <p:pic>
          <p:nvPicPr>
            <p:cNvPr id="3" name="图片 2"/>
            <p:cNvPicPr>
              <a:picLocks noChangeAspect="1"/>
            </p:cNvPicPr>
            <p:nvPr/>
          </p:nvPicPr>
          <p:blipFill>
            <a:blip r:embed="rId1" cstate="print"/>
            <a:stretch>
              <a:fillRect/>
            </a:stretch>
          </p:blipFill>
          <p:spPr>
            <a:xfrm rot="16200000">
              <a:off x="1890" y="2482"/>
              <a:ext cx="2911" cy="3802"/>
            </a:xfrm>
            <a:prstGeom prst="rect">
              <a:avLst/>
            </a:prstGeom>
          </p:spPr>
        </p:pic>
        <p:pic>
          <p:nvPicPr>
            <p:cNvPr id="2" name="图片 1" descr="FE9FFF720F05A659DFF1F3653EC0C0CF"/>
            <p:cNvPicPr>
              <a:picLocks noChangeAspect="1"/>
            </p:cNvPicPr>
            <p:nvPr/>
          </p:nvPicPr>
          <p:blipFill>
            <a:blip r:embed="rId2" cstate="print"/>
            <a:stretch>
              <a:fillRect/>
            </a:stretch>
          </p:blipFill>
          <p:spPr>
            <a:xfrm rot="16200000">
              <a:off x="6571" y="2410"/>
              <a:ext cx="2910" cy="3948"/>
            </a:xfrm>
            <a:prstGeom prst="rect">
              <a:avLst/>
            </a:prstGeom>
          </p:spPr>
        </p:pic>
        <p:pic>
          <p:nvPicPr>
            <p:cNvPr id="5" name="图片 4" descr="AFB9E1B3852341CD02C35D7758838238"/>
            <p:cNvPicPr>
              <a:picLocks noChangeAspect="1"/>
            </p:cNvPicPr>
            <p:nvPr/>
          </p:nvPicPr>
          <p:blipFill>
            <a:blip r:embed="rId3" cstate="print"/>
            <a:stretch>
              <a:fillRect/>
            </a:stretch>
          </p:blipFill>
          <p:spPr>
            <a:xfrm>
              <a:off x="1445" y="6366"/>
              <a:ext cx="3963" cy="2976"/>
            </a:xfrm>
            <a:prstGeom prst="rect">
              <a:avLst/>
            </a:prstGeom>
          </p:spPr>
        </p:pic>
        <p:pic>
          <p:nvPicPr>
            <p:cNvPr id="6" name="图片 5" descr="EED3529567EB4EC176F1ED755D08F984"/>
            <p:cNvPicPr>
              <a:picLocks noChangeAspect="1"/>
            </p:cNvPicPr>
            <p:nvPr/>
          </p:nvPicPr>
          <p:blipFill>
            <a:blip r:embed="rId4" cstate="print"/>
            <a:stretch>
              <a:fillRect/>
            </a:stretch>
          </p:blipFill>
          <p:spPr>
            <a:xfrm rot="16200000">
              <a:off x="11209" y="2471"/>
              <a:ext cx="2911" cy="3826"/>
            </a:xfrm>
            <a:prstGeom prst="rect">
              <a:avLst/>
            </a:prstGeom>
          </p:spPr>
        </p:pic>
        <p:pic>
          <p:nvPicPr>
            <p:cNvPr id="7" name="图片 6" descr="92AC4DD839E3DBB0A310CCA2F92465EF"/>
            <p:cNvPicPr>
              <a:picLocks noChangeAspect="1"/>
            </p:cNvPicPr>
            <p:nvPr/>
          </p:nvPicPr>
          <p:blipFill>
            <a:blip r:embed="rId5" cstate="print"/>
            <a:stretch>
              <a:fillRect/>
            </a:stretch>
          </p:blipFill>
          <p:spPr>
            <a:xfrm rot="16200000">
              <a:off x="6538" y="5880"/>
              <a:ext cx="2976" cy="3948"/>
            </a:xfrm>
            <a:prstGeom prst="rect">
              <a:avLst/>
            </a:prstGeom>
          </p:spPr>
        </p:pic>
        <p:pic>
          <p:nvPicPr>
            <p:cNvPr id="8" name="图片 7" descr="DC138899D2ED04AFE401AE542EBFF201"/>
            <p:cNvPicPr>
              <a:picLocks noChangeAspect="1"/>
            </p:cNvPicPr>
            <p:nvPr/>
          </p:nvPicPr>
          <p:blipFill>
            <a:blip r:embed="rId6" cstate="print"/>
            <a:stretch>
              <a:fillRect/>
            </a:stretch>
          </p:blipFill>
          <p:spPr>
            <a:xfrm rot="16200000">
              <a:off x="11177" y="5874"/>
              <a:ext cx="2977" cy="3961"/>
            </a:xfrm>
            <a:prstGeom prst="rect">
              <a:avLst/>
            </a:prstGeom>
          </p:spPr>
        </p:pic>
      </p:grpSp>
      <p:sp>
        <p:nvSpPr>
          <p:cNvPr id="10" name="文本框 9"/>
          <p:cNvSpPr txBox="1"/>
          <p:nvPr/>
        </p:nvSpPr>
        <p:spPr>
          <a:xfrm>
            <a:off x="4831722" y="1557352"/>
            <a:ext cx="5570628" cy="460375"/>
          </a:xfrm>
          <a:prstGeom prst="rect">
            <a:avLst/>
          </a:prstGeom>
          <a:noFill/>
        </p:spPr>
        <p:txBody>
          <a:bodyPr wrap="square" rtlCol="0">
            <a:spAutoFit/>
          </a:bodyPr>
          <a:lstStyle/>
          <a:p>
            <a:r>
              <a:rPr lang="en-US" altLang="zh-CN" sz="2400" b="1" dirty="0">
                <a:solidFill>
                  <a:schemeClr val="tx1"/>
                </a:solidFill>
                <a:latin typeface="微软雅黑" panose="020B0503020204020204" charset="-122"/>
                <a:ea typeface="微软雅黑" panose="020B0503020204020204" charset="-122"/>
                <a:cs typeface="微软雅黑" panose="020B0503020204020204" charset="-122"/>
                <a:sym typeface="+mn-ea"/>
              </a:rPr>
              <a:t>——</a:t>
            </a:r>
            <a:r>
              <a:rPr lang="zh-CN" altLang="en-US" sz="2400" b="1" dirty="0">
                <a:solidFill>
                  <a:schemeClr val="tx1"/>
                </a:solidFill>
                <a:latin typeface="微软雅黑" panose="020B0503020204020204" charset="-122"/>
                <a:ea typeface="微软雅黑" panose="020B0503020204020204" charset="-122"/>
                <a:cs typeface="微软雅黑" panose="020B0503020204020204" charset="-122"/>
                <a:sym typeface="+mn-ea"/>
              </a:rPr>
              <a:t>以《从局部抗战到全面抗战》为例</a:t>
            </a:r>
            <a:r>
              <a:rPr lang="en-US" altLang="zh-CN" sz="2400" dirty="0">
                <a:solidFill>
                  <a:schemeClr val="tx1"/>
                </a:solidFill>
                <a:sym typeface="+mn-ea"/>
              </a:rPr>
              <a:t> </a:t>
            </a:r>
            <a:endParaRPr lang="en-US" altLang="zh-CN" sz="2400" b="1" dirty="0">
              <a:solidFill>
                <a:schemeClr val="tx1"/>
              </a:solidFill>
              <a:latin typeface="方正粗黑宋简体" panose="02000000000000000000" charset="-122"/>
              <a:ea typeface="方正粗黑宋简体" panose="02000000000000000000" charset="-122"/>
              <a:sym typeface="+mn-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29715" y="1049655"/>
            <a:ext cx="2343150" cy="4359275"/>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spAutoFit/>
          </a:bodyPr>
          <a:lstStyle/>
          <a:p>
            <a:pPr fontAlgn="auto">
              <a:lnSpc>
                <a:spcPts val="2080"/>
              </a:lnSpc>
            </a:pPr>
            <a:r>
              <a:rPr lang="zh-CN" altLang="en-US" sz="1400">
                <a:solidFill>
                  <a:srgbClr val="C00000"/>
                </a:solidFill>
                <a:latin typeface="黑体" panose="02010609060101010101" pitchFamily="49" charset="-122"/>
                <a:ea typeface="黑体" panose="02010609060101010101" pitchFamily="49" charset="-122"/>
              </a:rPr>
              <a:t>史料阅读</a:t>
            </a:r>
            <a:r>
              <a:rPr lang="en-US" altLang="zh-CN" sz="1400">
                <a:solidFill>
                  <a:srgbClr val="C00000"/>
                </a:solidFill>
                <a:latin typeface="黑体" panose="02010609060101010101" pitchFamily="49" charset="-122"/>
                <a:ea typeface="黑体" panose="02010609060101010101" pitchFamily="49" charset="-122"/>
              </a:rPr>
              <a:t>137</a:t>
            </a:r>
            <a:endParaRPr lang="zh-CN" altLang="en-US" sz="1400">
              <a:solidFill>
                <a:srgbClr val="C00000"/>
              </a:solidFill>
              <a:latin typeface="黑体" panose="02010609060101010101" pitchFamily="49" charset="-122"/>
              <a:ea typeface="黑体" panose="02010609060101010101" pitchFamily="49" charset="-122"/>
            </a:endParaRPr>
          </a:p>
          <a:p>
            <a:pPr fontAlgn="auto">
              <a:lnSpc>
                <a:spcPts val="2080"/>
              </a:lnSpc>
            </a:pPr>
            <a:r>
              <a:rPr lang="zh-CN" altLang="en-US" sz="1400" b="1">
                <a:latin typeface="楷体" panose="02010609060101010101" pitchFamily="49" charset="-122"/>
                <a:ea typeface="楷体" panose="02010609060101010101" pitchFamily="49" charset="-122"/>
                <a:cs typeface="楷体" panose="02010609060101010101" pitchFamily="49" charset="-122"/>
              </a:rPr>
              <a:t>西北军民一致主张如下:</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(一)改组南京政府，容纳各党各派共同负责救国;</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(二)停止一切内战;</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(三)立即释放上海被捕之爱国领袖;</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(四)释放全国一切政治犯;</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zh-CN" altLang="en-US" sz="1400" b="1">
                <a:latin typeface="楷体" panose="02010609060101010101" pitchFamily="49" charset="-122"/>
                <a:ea typeface="楷体" panose="02010609060101010101" pitchFamily="49" charset="-122"/>
                <a:cs typeface="楷体" panose="02010609060101010101" pitchFamily="49" charset="-122"/>
              </a:rPr>
              <a:t> </a:t>
            </a: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(五)开放民众爱国运动;</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zh-CN" altLang="en-US" sz="1400" b="1">
                <a:latin typeface="楷体" panose="02010609060101010101" pitchFamily="49" charset="-122"/>
                <a:ea typeface="楷体" panose="02010609060101010101" pitchFamily="49" charset="-122"/>
                <a:cs typeface="楷体" panose="02010609060101010101" pitchFamily="49" charset="-122"/>
              </a:rPr>
              <a:t> </a:t>
            </a: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(六)保障人民集会结社一切政治自由;</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(七)确实遵行总理遗嘱;</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(八)立即召开救国会议。</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--《张学良、杨虎城通电》 (1936年12月12日)</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p:txBody>
      </p:sp>
      <p:sp>
        <p:nvSpPr>
          <p:cNvPr id="6" name="文本框 5"/>
          <p:cNvSpPr txBox="1"/>
          <p:nvPr/>
        </p:nvSpPr>
        <p:spPr>
          <a:xfrm>
            <a:off x="4662805" y="1015365"/>
            <a:ext cx="2902585" cy="443103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spAutoFit/>
          </a:bodyPr>
          <a:lstStyle/>
          <a:p>
            <a:pPr fontAlgn="auto">
              <a:lnSpc>
                <a:spcPts val="1880"/>
              </a:lnSpc>
            </a:pPr>
            <a:r>
              <a:rPr lang="zh-CN" altLang="en-US" sz="1400">
                <a:solidFill>
                  <a:srgbClr val="C00000"/>
                </a:solidFill>
                <a:latin typeface="黑体" panose="02010609060101010101" pitchFamily="49" charset="-122"/>
                <a:ea typeface="黑体" panose="02010609060101010101" pitchFamily="49" charset="-122"/>
              </a:rPr>
              <a:t>学思之窗</a:t>
            </a:r>
            <a:r>
              <a:rPr lang="en-US" altLang="zh-CN" sz="1400">
                <a:solidFill>
                  <a:srgbClr val="C00000"/>
                </a:solidFill>
                <a:latin typeface="黑体" panose="02010609060101010101" pitchFamily="49" charset="-122"/>
                <a:ea typeface="黑体" panose="02010609060101010101" pitchFamily="49" charset="-122"/>
              </a:rPr>
              <a:t>138</a:t>
            </a:r>
            <a:endParaRPr lang="zh-CN" altLang="en-US" sz="1400">
              <a:solidFill>
                <a:srgbClr val="C00000"/>
              </a:solidFill>
              <a:latin typeface="黑体" panose="02010609060101010101" pitchFamily="49" charset="-122"/>
              <a:ea typeface="黑体" panose="02010609060101010101" pitchFamily="49" charset="-122"/>
            </a:endParaRPr>
          </a:p>
          <a:p>
            <a:pPr fontAlgn="auto">
              <a:lnSpc>
                <a:spcPts val="1880"/>
              </a:lnSpc>
            </a:pPr>
            <a:r>
              <a:rPr lang="en-US" altLang="zh-CN" sz="1400"/>
              <a:t>         </a:t>
            </a:r>
            <a:r>
              <a:rPr lang="zh-CN" altLang="en-US" sz="1400" b="1">
                <a:latin typeface="楷体" panose="02010609060101010101" pitchFamily="49" charset="-122"/>
                <a:ea typeface="楷体" panose="02010609060101010101" pitchFamily="49" charset="-122"/>
                <a:cs typeface="楷体" panose="02010609060101010101" pitchFamily="49" charset="-122"/>
              </a:rPr>
              <a:t>一、提前召集国民代表大会，制定全国上下一致遵守之政治纲领，俾全国各阶层力量，能迅速集中，各方政治意见能彻底融洽，以树立政府之坚实抗战基础。</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18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二、实现最低限度之民主政治，以增强人民对政府之信赖，并使人民得以自由发挥其抗战能力。</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18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七、对广大战区中之劳苦人民，自由职业者，失业公务人员等须有妥善之救济方法。</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18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八、除汉奸外，宜从速开释全国政治犯，并取消以前有碍民众运动之各项特殊条例。</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1880"/>
              </a:lnSpc>
            </a:pPr>
            <a:r>
              <a:rPr lang="en-US" altLang="zh-CN" sz="1400" b="1">
                <a:latin typeface="楷体" panose="02010609060101010101" pitchFamily="49" charset="-122"/>
                <a:ea typeface="楷体" panose="02010609060101010101" pitchFamily="49" charset="-122"/>
                <a:cs typeface="楷体" panose="02010609060101010101" pitchFamily="49" charset="-122"/>
              </a:rPr>
              <a:t>--</a:t>
            </a:r>
            <a:r>
              <a:rPr lang="zh-CN" altLang="en-US" sz="1400" b="1">
                <a:latin typeface="楷体" panose="02010609060101010101" pitchFamily="49" charset="-122"/>
                <a:ea typeface="楷体" panose="02010609060101010101" pitchFamily="49" charset="-122"/>
                <a:cs typeface="楷体" panose="02010609060101010101" pitchFamily="49" charset="-122"/>
              </a:rPr>
              <a:t>-《中华民族解放行动委员会在卢沟桥事变爆发时对国民党提出的 八大政治主张》( 1937年7月10日)</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p:txBody>
      </p:sp>
      <p:sp>
        <p:nvSpPr>
          <p:cNvPr id="7" name="文本框 6"/>
          <p:cNvSpPr txBox="1"/>
          <p:nvPr/>
        </p:nvSpPr>
        <p:spPr>
          <a:xfrm>
            <a:off x="8377555" y="1015365"/>
            <a:ext cx="2754630" cy="433832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0"/>
          </a:gradFill>
        </p:spPr>
        <p:txBody>
          <a:bodyPr wrap="square" rtlCol="0">
            <a:spAutoFit/>
          </a:bodyPr>
          <a:lstStyle/>
          <a:p>
            <a:pPr fontAlgn="auto">
              <a:lnSpc>
                <a:spcPts val="2080"/>
              </a:lnSpc>
            </a:pPr>
            <a:r>
              <a:rPr lang="zh-CN" altLang="en-US" sz="1400">
                <a:solidFill>
                  <a:srgbClr val="C00000"/>
                </a:solidFill>
                <a:latin typeface="黑体" panose="02010609060101010101" pitchFamily="49" charset="-122"/>
                <a:ea typeface="黑体" panose="02010609060101010101" pitchFamily="49" charset="-122"/>
              </a:rPr>
              <a:t>问题探究</a:t>
            </a:r>
            <a:r>
              <a:rPr lang="en-US" altLang="zh-CN" sz="1400">
                <a:solidFill>
                  <a:srgbClr val="C00000"/>
                </a:solidFill>
                <a:latin typeface="黑体" panose="02010609060101010101" pitchFamily="49" charset="-122"/>
                <a:ea typeface="黑体" panose="02010609060101010101" pitchFamily="49" charset="-122"/>
              </a:rPr>
              <a:t>141</a:t>
            </a:r>
            <a:endParaRPr lang="zh-CN" altLang="en-US" sz="1400">
              <a:solidFill>
                <a:srgbClr val="C00000"/>
              </a:solidFill>
              <a:latin typeface="黑体" panose="02010609060101010101" pitchFamily="49" charset="-122"/>
              <a:ea typeface="黑体" panose="02010609060101010101" pitchFamily="49" charset="-122"/>
            </a:endParaRPr>
          </a:p>
          <a:p>
            <a:pPr fontAlgn="auto">
              <a:lnSpc>
                <a:spcPts val="16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我们既是一个弱国，如果临到最后关头，便只有拼全民族的生命，以求国家生存。那时节再不容许我们中途妥协，须知中途妥协的条件，便是整个投降，整个灭亡的条件。全国国民最要认清，所谓最后关头的意义，最后关头一到，我们只有牺牲到底，抗战到底。唯有“牺牲到底”的决心，才能搏得最后的胜利。若是彷徨不定，妄想苟安，便会陷民族于万劫不复之地! </a:t>
            </a:r>
            <a:r>
              <a:rPr lang="en-US" altLang="zh-CN" sz="1400" b="1">
                <a:latin typeface="楷体" panose="02010609060101010101" pitchFamily="49" charset="-122"/>
                <a:ea typeface="楷体" panose="02010609060101010101" pitchFamily="49" charset="-122"/>
                <a:cs typeface="楷体" panose="02010609060101010101" pitchFamily="49" charset="-122"/>
              </a:rPr>
              <a:t>……</a:t>
            </a:r>
            <a:r>
              <a:rPr lang="zh-CN" altLang="en-US" sz="1400" b="1">
                <a:latin typeface="楷体" panose="02010609060101010101" pitchFamily="49" charset="-122"/>
                <a:ea typeface="楷体" panose="02010609060101010101" pitchFamily="49" charset="-122"/>
                <a:cs typeface="楷体" panose="02010609060101010101" pitchFamily="49" charset="-122"/>
              </a:rPr>
              <a:t>如果战端一开，那就是地无分南北，年无分老幼，无论何人，皆有守土抗战之责任，皆应抱定牺牲一切之决心。</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a:p>
            <a:pPr fontAlgn="auto">
              <a:lnSpc>
                <a:spcPts val="2080"/>
              </a:lnSpc>
            </a:pPr>
            <a:r>
              <a:rPr lang="en-US" altLang="zh-CN" sz="1400" b="1">
                <a:latin typeface="楷体" panose="02010609060101010101" pitchFamily="49" charset="-122"/>
                <a:ea typeface="楷体" panose="02010609060101010101" pitchFamily="49" charset="-122"/>
                <a:cs typeface="楷体" panose="02010609060101010101" pitchFamily="49" charset="-122"/>
              </a:rPr>
              <a:t>    -</a:t>
            </a:r>
            <a:r>
              <a:rPr lang="zh-CN" altLang="en-US" sz="1400" b="1">
                <a:latin typeface="楷体" panose="02010609060101010101" pitchFamily="49" charset="-122"/>
                <a:ea typeface="楷体" panose="02010609060101010101" pitchFamily="49" charset="-122"/>
                <a:cs typeface="楷体" panose="02010609060101010101" pitchFamily="49" charset="-122"/>
              </a:rPr>
              <a:t>-蒋介石《对于卢沟桥事件之严正表示》(1937年7月17日)</a:t>
            </a:r>
            <a:endParaRPr lang="zh-CN" altLang="en-US" sz="1400" b="1">
              <a:latin typeface="楷体" panose="02010609060101010101" pitchFamily="49" charset="-122"/>
              <a:ea typeface="楷体" panose="02010609060101010101" pitchFamily="49" charset="-122"/>
              <a:cs typeface="楷体" panose="02010609060101010101" pitchFamily="49" charset="-122"/>
            </a:endParaRPr>
          </a:p>
        </p:txBody>
      </p:sp>
      <p:sp>
        <p:nvSpPr>
          <p:cNvPr id="15" name="文本框 14"/>
          <p:cNvSpPr txBox="1"/>
          <p:nvPr/>
        </p:nvSpPr>
        <p:spPr>
          <a:xfrm>
            <a:off x="1737360" y="5443220"/>
            <a:ext cx="2295525" cy="660400"/>
          </a:xfrm>
          <a:prstGeom prst="rect">
            <a:avLst/>
          </a:prstGeom>
          <a:noFill/>
        </p:spPr>
        <p:txBody>
          <a:bodyPr wrap="square" rtlCol="0">
            <a:spAutoFit/>
          </a:bodyPr>
          <a:lstStyle/>
          <a:p>
            <a:pPr fontAlgn="auto">
              <a:lnSpc>
                <a:spcPts val="2220"/>
              </a:lnSpc>
            </a:pPr>
            <a:r>
              <a:rPr lang="zh-CN" altLang="en-US" sz="1600" dirty="0">
                <a:solidFill>
                  <a:schemeClr val="tx1"/>
                </a:solidFill>
                <a:latin typeface="黑体" panose="02010609060101010101" pitchFamily="49" charset="-122"/>
                <a:ea typeface="黑体" panose="02010609060101010101" pitchFamily="49" charset="-122"/>
              </a:rPr>
              <a:t>停止内战、联共抗日，开放政治、实行民主</a:t>
            </a:r>
            <a:endParaRPr lang="zh-CN" altLang="en-US" sz="1600" dirty="0">
              <a:solidFill>
                <a:schemeClr val="tx1"/>
              </a:solidFill>
              <a:latin typeface="黑体" panose="02010609060101010101" pitchFamily="49" charset="-122"/>
              <a:ea typeface="黑体" panose="02010609060101010101" pitchFamily="49" charset="-122"/>
            </a:endParaRPr>
          </a:p>
        </p:txBody>
      </p:sp>
      <p:sp>
        <p:nvSpPr>
          <p:cNvPr id="16" name="文本框 15"/>
          <p:cNvSpPr txBox="1"/>
          <p:nvPr/>
        </p:nvSpPr>
        <p:spPr>
          <a:xfrm>
            <a:off x="4732655" y="5443220"/>
            <a:ext cx="2903220" cy="660400"/>
          </a:xfrm>
          <a:prstGeom prst="rect">
            <a:avLst/>
          </a:prstGeom>
          <a:noFill/>
        </p:spPr>
        <p:txBody>
          <a:bodyPr wrap="square" rtlCol="0">
            <a:spAutoFit/>
          </a:bodyPr>
          <a:lstStyle/>
          <a:p>
            <a:pPr fontAlgn="auto">
              <a:lnSpc>
                <a:spcPts val="2220"/>
              </a:lnSpc>
            </a:pPr>
            <a:r>
              <a:rPr lang="zh-CN" altLang="en-US" sz="1600" dirty="0">
                <a:latin typeface="黑体" panose="02010609060101010101" pitchFamily="49" charset="-122"/>
                <a:ea typeface="黑体" panose="02010609060101010101" pitchFamily="49" charset="-122"/>
              </a:rPr>
              <a:t>用各种手段团结一切力量进行抗日；关注战时劳苦民众</a:t>
            </a:r>
            <a:endParaRPr lang="zh-CN" altLang="en-US" sz="1600" dirty="0">
              <a:latin typeface="黑体" panose="02010609060101010101" pitchFamily="49" charset="-122"/>
              <a:ea typeface="黑体" panose="02010609060101010101" pitchFamily="49" charset="-122"/>
            </a:endParaRPr>
          </a:p>
        </p:txBody>
      </p:sp>
      <p:grpSp>
        <p:nvGrpSpPr>
          <p:cNvPr id="24" name="组合 23"/>
          <p:cNvGrpSpPr/>
          <p:nvPr/>
        </p:nvGrpSpPr>
        <p:grpSpPr>
          <a:xfrm>
            <a:off x="8533765" y="3884295"/>
            <a:ext cx="2442210" cy="862330"/>
            <a:chOff x="14164" y="6437"/>
            <a:chExt cx="3846" cy="1358"/>
          </a:xfrm>
        </p:grpSpPr>
        <p:cxnSp>
          <p:nvCxnSpPr>
            <p:cNvPr id="19" name="直接连接符 18"/>
            <p:cNvCxnSpPr/>
            <p:nvPr/>
          </p:nvCxnSpPr>
          <p:spPr>
            <a:xfrm flipV="1">
              <a:off x="14164" y="6761"/>
              <a:ext cx="3846" cy="16"/>
            </a:xfrm>
            <a:prstGeom prst="line">
              <a:avLst/>
            </a:prstGeom>
            <a:ln w="19050">
              <a:solidFill>
                <a:srgbClr val="930E1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4164" y="7131"/>
              <a:ext cx="3846" cy="16"/>
            </a:xfrm>
            <a:prstGeom prst="line">
              <a:avLst/>
            </a:prstGeom>
            <a:ln w="19050">
              <a:solidFill>
                <a:srgbClr val="930E18"/>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V="1">
              <a:off x="14164" y="7423"/>
              <a:ext cx="3846" cy="16"/>
            </a:xfrm>
            <a:prstGeom prst="line">
              <a:avLst/>
            </a:prstGeom>
            <a:ln w="19050">
              <a:solidFill>
                <a:srgbClr val="930E18"/>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14164" y="7781"/>
              <a:ext cx="1143" cy="15"/>
            </a:xfrm>
            <a:prstGeom prst="line">
              <a:avLst/>
            </a:prstGeom>
            <a:ln w="19050">
              <a:solidFill>
                <a:srgbClr val="930E18"/>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17577" y="6437"/>
              <a:ext cx="433" cy="0"/>
            </a:xfrm>
            <a:prstGeom prst="line">
              <a:avLst/>
            </a:prstGeom>
            <a:ln w="19050">
              <a:solidFill>
                <a:srgbClr val="930E18"/>
              </a:solidFill>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716280" y="267335"/>
            <a:ext cx="10759440" cy="748030"/>
          </a:xfrm>
          <a:prstGeom prst="rect">
            <a:avLst/>
          </a:prstGeom>
          <a:noFill/>
        </p:spPr>
        <p:txBody>
          <a:bodyPr wrap="square" rtlCol="0">
            <a:spAutoFit/>
          </a:bodyPr>
          <a:lstStyle/>
          <a:p>
            <a:pPr fontAlgn="auto">
              <a:lnSpc>
                <a:spcPts val="2560"/>
              </a:lnSpc>
            </a:pPr>
            <a:r>
              <a:rPr lang="en-US" altLang="zh-CN" dirty="0">
                <a:latin typeface="黑体" panose="02010609060101010101" pitchFamily="49" charset="-122"/>
                <a:ea typeface="黑体" panose="02010609060101010101" pitchFamily="49" charset="-122"/>
                <a:cs typeface="黑体" panose="02010609060101010101" pitchFamily="49" charset="-122"/>
              </a:rPr>
              <a:t>    </a:t>
            </a:r>
            <a:r>
              <a:rPr lang="zh-CN" altLang="en-US" dirty="0">
                <a:latin typeface="黑体" panose="02010609060101010101" pitchFamily="49" charset="-122"/>
                <a:ea typeface="黑体" panose="02010609060101010101" pitchFamily="49" charset="-122"/>
                <a:cs typeface="黑体" panose="02010609060101010101" pitchFamily="49" charset="-122"/>
              </a:rPr>
              <a:t>根据教材</a:t>
            </a:r>
            <a:r>
              <a:rPr lang="en-US" altLang="zh-CN" dirty="0">
                <a:latin typeface="黑体" panose="02010609060101010101" pitchFamily="49" charset="-122"/>
                <a:ea typeface="黑体" panose="02010609060101010101" pitchFamily="49" charset="-122"/>
                <a:cs typeface="黑体" panose="02010609060101010101" pitchFamily="49" charset="-122"/>
              </a:rPr>
              <a:t> </a:t>
            </a:r>
            <a:r>
              <a:rPr lang="zh-CN" altLang="en-US" dirty="0">
                <a:latin typeface="黑体" panose="02010609060101010101" pitchFamily="49" charset="-122"/>
                <a:ea typeface="黑体" panose="02010609060101010101" pitchFamily="49" charset="-122"/>
                <a:cs typeface="黑体" panose="02010609060101010101" pitchFamily="49" charset="-122"/>
              </a:rPr>
              <a:t>史料阅读</a:t>
            </a:r>
            <a:r>
              <a:rPr lang="en-US" altLang="zh-CN" dirty="0">
                <a:latin typeface="黑体" panose="02010609060101010101" pitchFamily="49" charset="-122"/>
                <a:ea typeface="黑体" panose="02010609060101010101" pitchFamily="49" charset="-122"/>
                <a:cs typeface="黑体" panose="02010609060101010101" pitchFamily="49" charset="-122"/>
              </a:rPr>
              <a:t>P137</a:t>
            </a:r>
            <a:r>
              <a:rPr lang="zh-CN" altLang="en-US" dirty="0">
                <a:latin typeface="黑体" panose="02010609060101010101" pitchFamily="49" charset="-122"/>
                <a:ea typeface="黑体" panose="02010609060101010101" pitchFamily="49" charset="-122"/>
                <a:cs typeface="黑体" panose="02010609060101010101" pitchFamily="49" charset="-122"/>
              </a:rPr>
              <a:t>、学思之窗</a:t>
            </a:r>
            <a:r>
              <a:rPr lang="en-US" altLang="zh-CN" dirty="0">
                <a:latin typeface="黑体" panose="02010609060101010101" pitchFamily="49" charset="-122"/>
                <a:ea typeface="黑体" panose="02010609060101010101" pitchFamily="49" charset="-122"/>
                <a:cs typeface="黑体" panose="02010609060101010101" pitchFamily="49" charset="-122"/>
              </a:rPr>
              <a:t>P138</a:t>
            </a:r>
            <a:r>
              <a:rPr lang="zh-CN" altLang="en-US" dirty="0">
                <a:latin typeface="黑体" panose="02010609060101010101" pitchFamily="49" charset="-122"/>
                <a:ea typeface="黑体" panose="02010609060101010101" pitchFamily="49" charset="-122"/>
                <a:cs typeface="黑体" panose="02010609060101010101" pitchFamily="49" charset="-122"/>
              </a:rPr>
              <a:t>、问题探究</a:t>
            </a:r>
            <a:r>
              <a:rPr lang="en-US" altLang="zh-CN" dirty="0">
                <a:latin typeface="黑体" panose="02010609060101010101" pitchFamily="49" charset="-122"/>
                <a:ea typeface="黑体" panose="02010609060101010101" pitchFamily="49" charset="-122"/>
                <a:cs typeface="黑体" panose="02010609060101010101" pitchFamily="49" charset="-122"/>
              </a:rPr>
              <a:t>P141</a:t>
            </a:r>
            <a:r>
              <a:rPr lang="zh-CN" altLang="en-US" dirty="0">
                <a:latin typeface="黑体" panose="02010609060101010101" pitchFamily="49" charset="-122"/>
                <a:ea typeface="黑体" panose="02010609060101010101" pitchFamily="49" charset="-122"/>
                <a:cs typeface="黑体" panose="02010609060101010101" pitchFamily="49" charset="-122"/>
              </a:rPr>
              <a:t>，再谈谈你对抗日民族统一战线能够形成的理解。</a:t>
            </a:r>
            <a:endParaRPr lang="zh-CN" altLang="en-US" dirty="0">
              <a:latin typeface="黑体" panose="02010609060101010101" pitchFamily="49" charset="-122"/>
              <a:ea typeface="黑体" panose="02010609060101010101" pitchFamily="49" charset="-122"/>
              <a:cs typeface="黑体" panose="02010609060101010101" pitchFamily="49" charset="-122"/>
            </a:endParaRPr>
          </a:p>
        </p:txBody>
      </p:sp>
      <p:sp>
        <p:nvSpPr>
          <p:cNvPr id="2" name="文本框 1"/>
          <p:cNvSpPr txBox="1"/>
          <p:nvPr/>
        </p:nvSpPr>
        <p:spPr>
          <a:xfrm>
            <a:off x="1737360" y="6069330"/>
            <a:ext cx="8752840" cy="460375"/>
          </a:xfrm>
          <a:prstGeom prst="rect">
            <a:avLst/>
          </a:prstGeom>
          <a:noFill/>
        </p:spPr>
        <p:txBody>
          <a:bodyPr wrap="none" rtlCol="0">
            <a:spAutoFit/>
          </a:bodyPr>
          <a:lstStyle/>
          <a:p>
            <a:r>
              <a:rPr lang="zh-CN" altLang="en-US" sz="2400" b="1">
                <a:solidFill>
                  <a:srgbClr val="C00000"/>
                </a:solidFill>
              </a:rPr>
              <a:t>抗日民族统一战线的形成是多种因素共同作用，产生合力的结果</a:t>
            </a:r>
            <a:endParaRPr lang="zh-CN" altLang="en-US" sz="2400" b="1">
              <a:solidFill>
                <a:srgbClr val="C00000"/>
              </a:solidFill>
            </a:endParaRPr>
          </a:p>
        </p:txBody>
      </p:sp>
      <p:sp>
        <p:nvSpPr>
          <p:cNvPr id="3" name="文本框 2"/>
          <p:cNvSpPr txBox="1"/>
          <p:nvPr/>
        </p:nvSpPr>
        <p:spPr>
          <a:xfrm>
            <a:off x="9259570" y="5436235"/>
            <a:ext cx="1056640" cy="375920"/>
          </a:xfrm>
          <a:prstGeom prst="rect">
            <a:avLst/>
          </a:prstGeom>
          <a:noFill/>
        </p:spPr>
        <p:txBody>
          <a:bodyPr wrap="square" rtlCol="0">
            <a:spAutoFit/>
          </a:bodyPr>
          <a:lstStyle/>
          <a:p>
            <a:pPr fontAlgn="auto">
              <a:lnSpc>
                <a:spcPts val="2220"/>
              </a:lnSpc>
            </a:pPr>
            <a:r>
              <a:rPr lang="zh-CN" altLang="en-US" sz="1600" dirty="0">
                <a:latin typeface="黑体" panose="02010609060101010101" pitchFamily="49" charset="-122"/>
                <a:ea typeface="黑体" panose="02010609060101010101" pitchFamily="49" charset="-122"/>
              </a:rPr>
              <a:t>联共抗日</a:t>
            </a:r>
            <a:endParaRPr lang="zh-CN" altLang="en-US" sz="1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7" grpId="0" bldLvl="0" animBg="1"/>
      <p:bldP spid="15" grpId="0"/>
      <p:bldP spid="16" grpId="0"/>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右箭头 14"/>
          <p:cNvSpPr/>
          <p:nvPr/>
        </p:nvSpPr>
        <p:spPr>
          <a:xfrm rot="5400000">
            <a:off x="3168015" y="3332163"/>
            <a:ext cx="5064125" cy="215900"/>
          </a:xfrm>
          <a:prstGeom prst="rightArrow">
            <a:avLst>
              <a:gd name="adj1" fmla="val 50000"/>
              <a:gd name="adj2" fmla="val 49192"/>
            </a:avLst>
          </a:prstGeom>
          <a:solidFill>
            <a:schemeClr val="tx1"/>
          </a:solidFill>
          <a:ln>
            <a:solidFill>
              <a:schemeClr val="tx1"/>
            </a:solidFill>
            <a:miter lim="800000"/>
          </a:ln>
        </p:spPr>
        <p:txBody>
          <a:bodyPr rot="1620000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endParaRPr lang="zh-CN" altLang="en-US">
              <a:solidFill>
                <a:srgbClr val="000000"/>
              </a:solidFill>
              <a:effectLst>
                <a:outerShdw blurRad="38100" dist="38100" dir="2700000" algn="tl">
                  <a:srgbClr val="000000">
                    <a:alpha val="43137"/>
                  </a:srgbClr>
                </a:outerShdw>
              </a:effectLst>
              <a:latin typeface="方正清楷 简" charset="-122"/>
              <a:ea typeface="方正清楷 简" charset="-122"/>
            </a:endParaRPr>
          </a:p>
        </p:txBody>
      </p:sp>
      <p:sp>
        <p:nvSpPr>
          <p:cNvPr id="208899" name="TextBox 22"/>
          <p:cNvSpPr/>
          <p:nvPr/>
        </p:nvSpPr>
        <p:spPr>
          <a:xfrm>
            <a:off x="2063115" y="1268413"/>
            <a:ext cx="3471863" cy="361950"/>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lnSpc>
                <a:spcPct val="80000"/>
              </a:lnSpc>
              <a:buFont typeface="Arial" panose="020B0604020202020204"/>
            </a:pPr>
            <a:r>
              <a:rPr lang="en-US" altLang="zh-CN" sz="220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1935.8.1</a:t>
            </a:r>
            <a:r>
              <a:rPr lang="en-US" altLang="zh-CN" sz="2200" b="1">
                <a:latin typeface="微软雅黑" panose="020B0503020204020204" charset="-122"/>
                <a:ea typeface="微软雅黑" panose="020B0503020204020204" charset="-122"/>
                <a:sym typeface="+mn-ea"/>
              </a:rPr>
              <a:t>《</a:t>
            </a:r>
            <a:r>
              <a:rPr lang="zh-CN" altLang="en-US" sz="2200" b="1">
                <a:latin typeface="微软雅黑" panose="020B0503020204020204" charset="-122"/>
                <a:ea typeface="微软雅黑" panose="020B0503020204020204" charset="-122"/>
                <a:sym typeface="+mn-ea"/>
              </a:rPr>
              <a:t>八一宣言</a:t>
            </a:r>
            <a:r>
              <a:rPr lang="en-US" altLang="zh-CN" sz="2200" b="1">
                <a:latin typeface="微软雅黑" panose="020B0503020204020204" charset="-122"/>
                <a:ea typeface="微软雅黑" panose="020B0503020204020204" charset="-122"/>
                <a:sym typeface="+mn-ea"/>
              </a:rPr>
              <a:t>》</a:t>
            </a:r>
            <a:endParaRPr lang="zh-CN" altLang="en-US" sz="2200">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08900" name="文本框 4"/>
          <p:cNvSpPr/>
          <p:nvPr/>
        </p:nvSpPr>
        <p:spPr>
          <a:xfrm>
            <a:off x="912178" y="1557338"/>
            <a:ext cx="4683125" cy="39560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lnSpc>
                <a:spcPct val="90000"/>
              </a:lnSpc>
            </a:pPr>
            <a:r>
              <a:rPr lang="zh-CN" altLang="en-US" sz="2200">
                <a:solidFill>
                  <a:srgbClr val="C00000"/>
                </a:solidFill>
                <a:effectLst>
                  <a:outerShdw blurRad="38100" dist="38100" dir="2700000" algn="tl">
                    <a:srgbClr val="000000">
                      <a:alpha val="43137"/>
                    </a:srgbClr>
                  </a:outerShdw>
                </a:effectLst>
                <a:latin typeface="方正清楷 简" charset="-122"/>
                <a:ea typeface="楷体" panose="02010609060101010101" pitchFamily="49" charset="-122"/>
                <a:sym typeface="微软雅黑 Light" panose="020B0502040204020203" charset="-122"/>
              </a:rPr>
              <a:t>中共</a:t>
            </a:r>
            <a:r>
              <a:rPr lang="zh-CN" altLang="en-US" sz="2200">
                <a:solidFill>
                  <a:srgbClr val="000000"/>
                </a:solidFill>
                <a:latin typeface="方正清楷 简" charset="-122"/>
                <a:ea typeface="楷体" panose="02010609060101010101" pitchFamily="49" charset="-122"/>
                <a:sym typeface="微软雅黑 Light" panose="020B0502040204020203" charset="-122"/>
              </a:rPr>
              <a:t>号召</a:t>
            </a:r>
            <a:r>
              <a:rPr lang="en-US" altLang="zh-CN" sz="2200">
                <a:solidFill>
                  <a:srgbClr val="000000"/>
                </a:solidFill>
                <a:latin typeface="方正清楷 简" charset="-122"/>
                <a:ea typeface="楷体" panose="02010609060101010101" pitchFamily="49" charset="-122"/>
                <a:sym typeface="微软雅黑 Light" panose="020B0502040204020203" charset="-122"/>
              </a:rPr>
              <a:t>“</a:t>
            </a:r>
            <a:r>
              <a:rPr lang="en-US" altLang="zh-CN" sz="2200" b="1">
                <a:solidFill>
                  <a:srgbClr val="000000"/>
                </a:solidFill>
                <a:latin typeface="楷体" panose="02010609060101010101" pitchFamily="49" charset="-122"/>
                <a:ea typeface="楷体" panose="02010609060101010101" pitchFamily="49" charset="-122"/>
                <a:sym typeface="微软雅黑 Light" panose="020B0502040204020203" charset="-122"/>
              </a:rPr>
              <a:t>停止内战，一致抗日</a:t>
            </a:r>
            <a:r>
              <a:rPr lang="en-US" altLang="zh-CN" sz="2200">
                <a:solidFill>
                  <a:srgbClr val="000000"/>
                </a:solidFill>
                <a:latin typeface="方正清楷 简" charset="-122"/>
                <a:ea typeface="楷体" panose="02010609060101010101" pitchFamily="49" charset="-122"/>
                <a:sym typeface="微软雅黑 Light" panose="020B0502040204020203" charset="-122"/>
              </a:rPr>
              <a:t>”</a:t>
            </a:r>
            <a:endParaRPr lang="en-US" altLang="zh-CN" sz="2200">
              <a:solidFill>
                <a:srgbClr val="000000"/>
              </a:solidFill>
              <a:latin typeface="方正清楷 简" charset="-122"/>
              <a:ea typeface="楷体" panose="02010609060101010101" pitchFamily="49" charset="-122"/>
              <a:sym typeface="微软雅黑 Light" panose="020B0502040204020203" charset="-122"/>
            </a:endParaRPr>
          </a:p>
        </p:txBody>
      </p:sp>
      <p:sp>
        <p:nvSpPr>
          <p:cNvPr id="208901" name="TextBox 22"/>
          <p:cNvSpPr/>
          <p:nvPr/>
        </p:nvSpPr>
        <p:spPr>
          <a:xfrm>
            <a:off x="5879465" y="1052513"/>
            <a:ext cx="2338388" cy="361950"/>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lnSpc>
                <a:spcPct val="80000"/>
              </a:lnSpc>
              <a:buFont typeface="Arial" panose="020B0604020202020204"/>
            </a:pPr>
            <a:r>
              <a:rPr lang="en-US" altLang="zh-CN" sz="2200" b="1">
                <a:solidFill>
                  <a:srgbClr val="0000FF"/>
                </a:solidFill>
                <a:effectLst>
                  <a:outerShdw blurRad="38100" dist="38100" dir="2700000" algn="tl">
                    <a:srgbClr val="000000"/>
                  </a:outerShdw>
                </a:effectLst>
                <a:latin typeface="微软雅黑" panose="020B0503020204020204" charset="-122"/>
                <a:ea typeface="微软雅黑" panose="020B0503020204020204" charset="-122"/>
              </a:rPr>
              <a:t>1935</a:t>
            </a:r>
            <a:r>
              <a:rPr lang="zh-CN" altLang="en-US" sz="2200" b="1">
                <a:solidFill>
                  <a:srgbClr val="0000FF"/>
                </a:solidFill>
                <a:effectLst>
                  <a:outerShdw blurRad="38100" dist="38100" dir="2700000" algn="tl">
                    <a:srgbClr val="000000"/>
                  </a:outerShdw>
                </a:effectLst>
                <a:latin typeface="微软雅黑" panose="020B0503020204020204" charset="-122"/>
                <a:ea typeface="微软雅黑" panose="020B0503020204020204" charset="-122"/>
              </a:rPr>
              <a:t>华北事变</a:t>
            </a:r>
            <a:endParaRPr lang="zh-CN" altLang="en-US" sz="2200" b="1">
              <a:solidFill>
                <a:srgbClr val="0000FF"/>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08903" name="TextBox 22"/>
          <p:cNvSpPr txBox="1">
            <a:spLocks noChangeArrowheads="1"/>
          </p:cNvSpPr>
          <p:nvPr/>
        </p:nvSpPr>
        <p:spPr bwMode="auto">
          <a:xfrm>
            <a:off x="3544570" y="2028825"/>
            <a:ext cx="2033270" cy="460375"/>
          </a:xfrm>
          <a:prstGeom prst="rect">
            <a:avLst/>
          </a:prstGeom>
          <a:noFill/>
          <a:ln>
            <a:noFill/>
          </a:ln>
        </p:spPr>
        <p:txBody>
          <a:bodyPr>
            <a:spAutoFit/>
          </a:bodyPr>
          <a:lstStyle>
            <a:defPPr>
              <a:defRPr lang="zh-CN"/>
            </a:defPPr>
            <a:lvl1pPr marL="0" indent="0" algn="l" defTabSz="914400" rtl="0" eaLnBrk="0" fontAlgn="base" hangingPunct="0">
              <a:lnSpc>
                <a:spcPct val="100000"/>
              </a:lnSpc>
              <a:spcBef>
                <a:spcPct val="20000"/>
              </a:spcBef>
              <a:spcAft>
                <a:spcPct val="0"/>
              </a:spcAft>
              <a:buClrTx/>
              <a:buSzTx/>
              <a:buFontTx/>
              <a:buChar char="•"/>
              <a:defRPr kumimoji="0" lang="zh-CN" altLang="en-US" sz="3200" b="0" i="0" u="none" baseline="0">
                <a:solidFill>
                  <a:schemeClr val="tx1"/>
                </a:solidFill>
                <a:latin typeface="Calibri" panose="020F0502020204030204"/>
                <a:ea typeface="宋体" panose="02010600030101010101" pitchFamily="2" charset="-122"/>
              </a:defRPr>
            </a:lvl1pPr>
            <a:lvl2pPr marL="742950" indent="-285750" algn="l" defTabSz="914400" rtl="0" eaLnBrk="0" fontAlgn="base" hangingPunct="0">
              <a:lnSpc>
                <a:spcPct val="100000"/>
              </a:lnSpc>
              <a:spcBef>
                <a:spcPct val="20000"/>
              </a:spcBef>
              <a:spcAft>
                <a:spcPct val="0"/>
              </a:spcAft>
              <a:buClrTx/>
              <a:buSzTx/>
              <a:buFontTx/>
              <a:buChar char="–"/>
              <a:defRPr kumimoji="0" lang="zh-CN" altLang="en-US" sz="2800" b="0" i="0" u="none" baseline="0">
                <a:solidFill>
                  <a:schemeClr val="tx1"/>
                </a:solidFill>
                <a:latin typeface="Calibri" panose="020F0502020204030204"/>
                <a:ea typeface="宋体" panose="02010600030101010101" pitchFamily="2" charset="-122"/>
              </a:defRPr>
            </a:lvl2pPr>
            <a:lvl3pPr marL="1143000" indent="-228600" algn="l" defTabSz="914400" rtl="0" eaLnBrk="0" fontAlgn="base" hangingPunct="0">
              <a:lnSpc>
                <a:spcPct val="100000"/>
              </a:lnSpc>
              <a:spcBef>
                <a:spcPct val="20000"/>
              </a:spcBef>
              <a:spcAft>
                <a:spcPct val="0"/>
              </a:spcAft>
              <a:buClrTx/>
              <a:buSzTx/>
              <a:buFontTx/>
              <a:buChar char="•"/>
              <a:defRPr kumimoji="0" lang="zh-CN" altLang="en-US" sz="2400" b="0" i="0" u="none" baseline="0">
                <a:solidFill>
                  <a:schemeClr val="tx1"/>
                </a:solidFill>
                <a:latin typeface="Calibri" panose="020F0502020204030204"/>
                <a:ea typeface="宋体" panose="02010600030101010101" pitchFamily="2" charset="-122"/>
              </a:defRPr>
            </a:lvl3pPr>
            <a:lvl4pPr marL="16002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4pPr>
            <a:lvl5pPr marL="20574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9pPr>
          </a:lstStyle>
          <a:p>
            <a:pPr marL="0" lvl="0" indent="0" algn="ctr"/>
            <a:r>
              <a:rPr lang="en-US" altLang="zh-CN" sz="24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1935.12.17</a:t>
            </a:r>
            <a:endParaRPr lang="zh-CN" altLang="en-US" sz="24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08905" name="TextBox 22"/>
          <p:cNvSpPr/>
          <p:nvPr/>
        </p:nvSpPr>
        <p:spPr>
          <a:xfrm>
            <a:off x="5879465" y="2276475"/>
            <a:ext cx="2205038" cy="42989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buFont typeface="Arial" panose="020B0604020202020204"/>
            </a:pPr>
            <a:r>
              <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1936.12.12</a:t>
            </a:r>
            <a:endPar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08907" name="TextBox 22"/>
          <p:cNvSpPr/>
          <p:nvPr/>
        </p:nvSpPr>
        <p:spPr>
          <a:xfrm>
            <a:off x="3071178" y="3284538"/>
            <a:ext cx="2149475" cy="46037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buFont typeface="Arial" panose="020B0604020202020204"/>
            </a:pPr>
            <a:r>
              <a:rPr lang="en-US" altLang="zh-CN" sz="2400">
                <a:solidFill>
                  <a:srgbClr val="000000"/>
                </a:solidFill>
                <a:effectLst>
                  <a:outerShdw blurRad="38100" dist="38100" dir="2700000" algn="tl">
                    <a:srgbClr val="000000">
                      <a:alpha val="43137"/>
                    </a:srgbClr>
                  </a:outerShdw>
                </a:effectLst>
                <a:latin typeface="方正清楷 简" charset="-122"/>
                <a:ea typeface="方正清楷 简" charset="-122"/>
              </a:rPr>
              <a:t>   </a:t>
            </a:r>
            <a:endParaRPr lang="zh-CN" altLang="en-US" sz="2400">
              <a:solidFill>
                <a:srgbClr val="000000"/>
              </a:solidFill>
              <a:effectLst>
                <a:outerShdw blurRad="38100" dist="38100" dir="2700000" algn="tl">
                  <a:srgbClr val="000000">
                    <a:alpha val="43137"/>
                  </a:srgbClr>
                </a:outerShdw>
              </a:effectLst>
              <a:latin typeface="方正清楷 简" charset="-122"/>
              <a:ea typeface="方正清楷 简" charset="-122"/>
            </a:endParaRPr>
          </a:p>
        </p:txBody>
      </p:sp>
      <p:sp>
        <p:nvSpPr>
          <p:cNvPr id="208908" name="TextBox 22"/>
          <p:cNvSpPr/>
          <p:nvPr/>
        </p:nvSpPr>
        <p:spPr>
          <a:xfrm>
            <a:off x="5755640" y="3789363"/>
            <a:ext cx="1828800" cy="42989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r>
              <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1937.7.17</a:t>
            </a:r>
            <a:endPar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208909" name="TextBox 22"/>
          <p:cNvSpPr txBox="1">
            <a:spLocks noChangeArrowheads="1"/>
          </p:cNvSpPr>
          <p:nvPr/>
        </p:nvSpPr>
        <p:spPr bwMode="auto">
          <a:xfrm>
            <a:off x="3730625" y="4437380"/>
            <a:ext cx="1967865" cy="755015"/>
          </a:xfrm>
          <a:prstGeom prst="rect">
            <a:avLst/>
          </a:prstGeom>
          <a:noFill/>
          <a:ln>
            <a:noFill/>
          </a:ln>
        </p:spPr>
        <p:txBody>
          <a:bodyPr>
            <a:spAutoFit/>
          </a:bodyPr>
          <a:lstStyle>
            <a:defPPr>
              <a:defRPr lang="zh-CN"/>
            </a:defPPr>
            <a:lvl1pPr marL="0" indent="0" algn="l" defTabSz="914400" rtl="0" eaLnBrk="0" fontAlgn="base" hangingPunct="0">
              <a:lnSpc>
                <a:spcPct val="100000"/>
              </a:lnSpc>
              <a:spcBef>
                <a:spcPct val="20000"/>
              </a:spcBef>
              <a:spcAft>
                <a:spcPct val="0"/>
              </a:spcAft>
              <a:buClrTx/>
              <a:buSzTx/>
              <a:buFontTx/>
              <a:buChar char="•"/>
              <a:defRPr kumimoji="0" lang="zh-CN" altLang="en-US" sz="3200" b="0" i="0" u="none" baseline="0">
                <a:solidFill>
                  <a:schemeClr val="tx1"/>
                </a:solidFill>
                <a:latin typeface="Calibri" panose="020F0502020204030204"/>
                <a:ea typeface="宋体" panose="02010600030101010101" pitchFamily="2" charset="-122"/>
              </a:defRPr>
            </a:lvl1pPr>
            <a:lvl2pPr marL="742950" indent="-285750" algn="l" defTabSz="914400" rtl="0" eaLnBrk="0" fontAlgn="base" hangingPunct="0">
              <a:lnSpc>
                <a:spcPct val="100000"/>
              </a:lnSpc>
              <a:spcBef>
                <a:spcPct val="20000"/>
              </a:spcBef>
              <a:spcAft>
                <a:spcPct val="0"/>
              </a:spcAft>
              <a:buClrTx/>
              <a:buSzTx/>
              <a:buFontTx/>
              <a:buChar char="–"/>
              <a:defRPr kumimoji="0" lang="zh-CN" altLang="en-US" sz="2800" b="0" i="0" u="none" baseline="0">
                <a:solidFill>
                  <a:schemeClr val="tx1"/>
                </a:solidFill>
                <a:latin typeface="Calibri" panose="020F0502020204030204"/>
                <a:ea typeface="宋体" panose="02010600030101010101" pitchFamily="2" charset="-122"/>
              </a:defRPr>
            </a:lvl2pPr>
            <a:lvl3pPr marL="1143000" indent="-228600" algn="l" defTabSz="914400" rtl="0" eaLnBrk="0" fontAlgn="base" hangingPunct="0">
              <a:lnSpc>
                <a:spcPct val="100000"/>
              </a:lnSpc>
              <a:spcBef>
                <a:spcPct val="20000"/>
              </a:spcBef>
              <a:spcAft>
                <a:spcPct val="0"/>
              </a:spcAft>
              <a:buClrTx/>
              <a:buSzTx/>
              <a:buFontTx/>
              <a:buChar char="•"/>
              <a:defRPr kumimoji="0" lang="zh-CN" altLang="en-US" sz="2400" b="0" i="0" u="none" baseline="0">
                <a:solidFill>
                  <a:schemeClr val="tx1"/>
                </a:solidFill>
                <a:latin typeface="Calibri" panose="020F0502020204030204"/>
                <a:ea typeface="宋体" panose="02010600030101010101" pitchFamily="2" charset="-122"/>
              </a:defRPr>
            </a:lvl3pPr>
            <a:lvl4pPr marL="16002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4pPr>
            <a:lvl5pPr marL="20574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9pPr>
          </a:lstStyle>
          <a:p>
            <a:pPr marL="0" marR="0" lvl="0" indent="0" algn="ctr">
              <a:lnSpc>
                <a:spcPct val="80000"/>
              </a:lnSpc>
              <a:buFont typeface="Arial" panose="020B0604020202020204"/>
            </a:pPr>
            <a:r>
              <a:rPr lang="en-US" altLang="zh-CN" sz="2400" b="1" spc="0">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1937.8.22</a:t>
            </a:r>
            <a:endParaRPr lang="en-US" altLang="zh-CN" sz="24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a:p>
            <a:pPr marL="0" marR="0" lvl="0" indent="0" algn="ctr">
              <a:lnSpc>
                <a:spcPct val="80000"/>
              </a:lnSpc>
              <a:buFont typeface="Arial" panose="020B0604020202020204"/>
            </a:pPr>
            <a:r>
              <a:rPr lang="en-US" altLang="zh-CN" sz="2400" b="1" spc="0">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洛川会议</a:t>
            </a:r>
            <a:endParaRPr lang="en-US" altLang="zh-CN" sz="24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208910" name="文本框 15"/>
          <p:cNvSpPr txBox="1"/>
          <p:nvPr/>
        </p:nvSpPr>
        <p:spPr bwMode="auto">
          <a:xfrm>
            <a:off x="2094230" y="5086985"/>
            <a:ext cx="3377565" cy="423545"/>
          </a:xfrm>
          <a:prstGeom prst="rect">
            <a:avLst/>
          </a:prstGeom>
          <a:noFill/>
          <a:ln>
            <a:noFill/>
          </a:ln>
        </p:spPr>
        <p:txBody>
          <a:bodyPr vert="horz" numCol="1" spcCol="0" rtlCol="0" fromWordArt="0" forceAA="0" compatLnSpc="0">
            <a:spAutoFit/>
          </a:bodyPr>
          <a:lstStyle>
            <a:defPPr>
              <a:defRPr lang="zh-CN"/>
            </a:defPPr>
            <a:lvl1pPr marL="0" indent="0" algn="l" defTabSz="914400" rtl="0" eaLnBrk="0" fontAlgn="base" hangingPunct="0">
              <a:lnSpc>
                <a:spcPct val="100000"/>
              </a:lnSpc>
              <a:spcBef>
                <a:spcPct val="20000"/>
              </a:spcBef>
              <a:spcAft>
                <a:spcPct val="0"/>
              </a:spcAft>
              <a:buClrTx/>
              <a:buSzTx/>
              <a:buFontTx/>
              <a:buChar char="•"/>
              <a:defRPr kumimoji="0" lang="zh-CN" altLang="en-US" sz="3200" b="0" i="0" u="none" baseline="0">
                <a:solidFill>
                  <a:schemeClr val="tx1"/>
                </a:solidFill>
                <a:latin typeface="Calibri" panose="020F0502020204030204"/>
                <a:ea typeface="宋体" panose="02010600030101010101" pitchFamily="2" charset="-122"/>
              </a:defRPr>
            </a:lvl1pPr>
            <a:lvl2pPr marL="742950" indent="-285750" algn="l" defTabSz="914400" rtl="0" eaLnBrk="0" fontAlgn="base" hangingPunct="0">
              <a:lnSpc>
                <a:spcPct val="100000"/>
              </a:lnSpc>
              <a:spcBef>
                <a:spcPct val="20000"/>
              </a:spcBef>
              <a:spcAft>
                <a:spcPct val="0"/>
              </a:spcAft>
              <a:buClrTx/>
              <a:buSzTx/>
              <a:buFontTx/>
              <a:buChar char="–"/>
              <a:defRPr kumimoji="0" lang="zh-CN" altLang="en-US" sz="2800" b="0" i="0" u="none" baseline="0">
                <a:solidFill>
                  <a:schemeClr val="tx1"/>
                </a:solidFill>
                <a:latin typeface="Calibri" panose="020F0502020204030204"/>
                <a:ea typeface="宋体" panose="02010600030101010101" pitchFamily="2" charset="-122"/>
              </a:defRPr>
            </a:lvl2pPr>
            <a:lvl3pPr marL="1143000" indent="-228600" algn="l" defTabSz="914400" rtl="0" eaLnBrk="0" fontAlgn="base" hangingPunct="0">
              <a:lnSpc>
                <a:spcPct val="100000"/>
              </a:lnSpc>
              <a:spcBef>
                <a:spcPct val="20000"/>
              </a:spcBef>
              <a:spcAft>
                <a:spcPct val="0"/>
              </a:spcAft>
              <a:buClrTx/>
              <a:buSzTx/>
              <a:buFontTx/>
              <a:buChar char="•"/>
              <a:defRPr kumimoji="0" lang="zh-CN" altLang="en-US" sz="2400" b="0" i="0" u="none" baseline="0">
                <a:solidFill>
                  <a:schemeClr val="tx1"/>
                </a:solidFill>
                <a:latin typeface="Calibri" panose="020F0502020204030204"/>
                <a:ea typeface="宋体" panose="02010600030101010101" pitchFamily="2" charset="-122"/>
              </a:defRPr>
            </a:lvl3pPr>
            <a:lvl4pPr marL="16002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4pPr>
            <a:lvl5pPr marL="20574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9pPr>
          </a:lstStyle>
          <a:p>
            <a:pPr marL="0" marR="0" lvl="0" indent="0" algn="ctr">
              <a:lnSpc>
                <a:spcPct val="90000"/>
              </a:lnSpc>
            </a:pPr>
            <a:r>
              <a:rPr lang="en-US" altLang="zh-CN" sz="2400" b="1" spc="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Light" panose="020B0502040204020203" charset="-122"/>
              </a:rPr>
              <a:t>中共</a:t>
            </a:r>
            <a:r>
              <a:rPr lang="en-US" altLang="zh-CN" sz="2400" b="1" spc="0">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Light" panose="020B0502040204020203" charset="-122"/>
              </a:rPr>
              <a:t>全面抗战路线形成</a:t>
            </a:r>
            <a:endParaRPr lang="en-US" altLang="zh-CN" sz="22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Light" panose="020B0502040204020203" charset="-122"/>
            </a:endParaRPr>
          </a:p>
        </p:txBody>
      </p:sp>
      <p:sp>
        <p:nvSpPr>
          <p:cNvPr id="208911" name="TextBox 22"/>
          <p:cNvSpPr/>
          <p:nvPr/>
        </p:nvSpPr>
        <p:spPr>
          <a:xfrm>
            <a:off x="5663565" y="4868863"/>
            <a:ext cx="1657350" cy="42989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buFont typeface="Arial" panose="020B0604020202020204"/>
            </a:pPr>
            <a:r>
              <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1937.9.22</a:t>
            </a:r>
            <a:endPar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208912" name="文本框 17"/>
          <p:cNvSpPr txBox="1"/>
          <p:nvPr/>
        </p:nvSpPr>
        <p:spPr bwMode="auto">
          <a:xfrm>
            <a:off x="7362825" y="4831715"/>
            <a:ext cx="4517390" cy="779780"/>
          </a:xfrm>
          <a:prstGeom prst="rect">
            <a:avLst/>
          </a:prstGeom>
          <a:noFill/>
          <a:ln>
            <a:noFill/>
          </a:ln>
        </p:spPr>
        <p:txBody>
          <a:bodyPr rtlCol="0">
            <a:spAutoFit/>
          </a:bodyPr>
          <a:lstStyle>
            <a:defPPr>
              <a:defRPr lang="zh-CN"/>
            </a:defPPr>
            <a:lvl1pPr marL="0" indent="0" algn="l" defTabSz="914400" rtl="0" eaLnBrk="0" fontAlgn="base" hangingPunct="0">
              <a:lnSpc>
                <a:spcPct val="100000"/>
              </a:lnSpc>
              <a:spcBef>
                <a:spcPct val="20000"/>
              </a:spcBef>
              <a:spcAft>
                <a:spcPct val="0"/>
              </a:spcAft>
              <a:buClrTx/>
              <a:buSzTx/>
              <a:buFontTx/>
              <a:buChar char="•"/>
              <a:defRPr kumimoji="0" lang="zh-CN" altLang="en-US" sz="3200" b="0" i="0" u="none" baseline="0">
                <a:solidFill>
                  <a:schemeClr val="tx1"/>
                </a:solidFill>
                <a:latin typeface="Calibri" panose="020F0502020204030204"/>
                <a:ea typeface="宋体" panose="02010600030101010101" pitchFamily="2" charset="-122"/>
              </a:defRPr>
            </a:lvl1pPr>
            <a:lvl2pPr marL="742950" indent="-285750" algn="l" defTabSz="914400" rtl="0" eaLnBrk="0" fontAlgn="base" hangingPunct="0">
              <a:lnSpc>
                <a:spcPct val="100000"/>
              </a:lnSpc>
              <a:spcBef>
                <a:spcPct val="20000"/>
              </a:spcBef>
              <a:spcAft>
                <a:spcPct val="0"/>
              </a:spcAft>
              <a:buClrTx/>
              <a:buSzTx/>
              <a:buFontTx/>
              <a:buChar char="–"/>
              <a:defRPr kumimoji="0" lang="zh-CN" altLang="en-US" sz="2800" b="0" i="0" u="none" baseline="0">
                <a:solidFill>
                  <a:schemeClr val="tx1"/>
                </a:solidFill>
                <a:latin typeface="Calibri" panose="020F0502020204030204"/>
                <a:ea typeface="宋体" panose="02010600030101010101" pitchFamily="2" charset="-122"/>
              </a:defRPr>
            </a:lvl2pPr>
            <a:lvl3pPr marL="1143000" indent="-228600" algn="l" defTabSz="914400" rtl="0" eaLnBrk="0" fontAlgn="base" hangingPunct="0">
              <a:lnSpc>
                <a:spcPct val="100000"/>
              </a:lnSpc>
              <a:spcBef>
                <a:spcPct val="20000"/>
              </a:spcBef>
              <a:spcAft>
                <a:spcPct val="0"/>
              </a:spcAft>
              <a:buClrTx/>
              <a:buSzTx/>
              <a:buFontTx/>
              <a:buChar char="•"/>
              <a:defRPr kumimoji="0" lang="zh-CN" altLang="en-US" sz="2400" b="0" i="0" u="none" baseline="0">
                <a:solidFill>
                  <a:schemeClr val="tx1"/>
                </a:solidFill>
                <a:latin typeface="Calibri" panose="020F0502020204030204"/>
                <a:ea typeface="宋体" panose="02010600030101010101" pitchFamily="2" charset="-122"/>
              </a:defRPr>
            </a:lvl3pPr>
            <a:lvl4pPr marL="16002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4pPr>
            <a:lvl5pPr marL="20574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9pPr>
          </a:lstStyle>
          <a:p>
            <a:pPr marL="0" marR="0" lvl="0" indent="0" algn="ctr">
              <a:lnSpc>
                <a:spcPct val="80000"/>
              </a:lnSpc>
            </a:pPr>
            <a:r>
              <a:rPr lang="en-US" altLang="zh-CN" sz="2400" b="1" spc="0">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Light" panose="020B0502040204020203" charset="-122"/>
              </a:rPr>
              <a:t>国民党</a:t>
            </a:r>
            <a:r>
              <a:rPr lang="en-US" altLang="zh-CN" sz="2800" b="1" spc="0">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Light" panose="020B0502040204020203" charset="-122"/>
              </a:rPr>
              <a:t>发表了中国共产党提出的国共合作抗战宣言</a:t>
            </a:r>
            <a:endParaRPr lang="en-US" altLang="zh-CN" sz="22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Light" panose="020B0502040204020203" charset="-122"/>
            </a:endParaRPr>
          </a:p>
        </p:txBody>
      </p:sp>
      <p:sp>
        <p:nvSpPr>
          <p:cNvPr id="208913" name="TextBox 22"/>
          <p:cNvSpPr/>
          <p:nvPr/>
        </p:nvSpPr>
        <p:spPr>
          <a:xfrm>
            <a:off x="5573078" y="5511800"/>
            <a:ext cx="1819275" cy="429895"/>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buFont typeface="Arial" panose="020B0604020202020204"/>
            </a:pPr>
            <a:r>
              <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1937.9.23</a:t>
            </a:r>
            <a:endPar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208914" name="文本框 19"/>
          <p:cNvSpPr/>
          <p:nvPr/>
        </p:nvSpPr>
        <p:spPr>
          <a:xfrm>
            <a:off x="6744653" y="5805488"/>
            <a:ext cx="5184775" cy="632460"/>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lnSpc>
                <a:spcPct val="80000"/>
              </a:lnSpc>
            </a:pPr>
            <a:r>
              <a:rPr lang="en-US" altLang="zh-CN" sz="22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蒋介石承认中国共产党的合法地位，</a:t>
            </a:r>
            <a:r>
              <a:rPr lang="en-US" altLang="zh-CN" sz="2200" b="1">
                <a:solidFill>
                  <a:srgbClr val="C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国共二次合作</a:t>
            </a:r>
            <a:r>
              <a:rPr lang="en-US" altLang="zh-CN" sz="22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rPr>
              <a:t>形成</a:t>
            </a:r>
            <a:endParaRPr lang="en-US" altLang="zh-CN" sz="22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208918" name="文本框 12"/>
          <p:cNvSpPr/>
          <p:nvPr/>
        </p:nvSpPr>
        <p:spPr>
          <a:xfrm>
            <a:off x="339090" y="4219575"/>
            <a:ext cx="3803650" cy="460375"/>
          </a:xfrm>
          <a:prstGeom prst="rect">
            <a:avLst/>
          </a:prstGeom>
          <a:noFill/>
          <a:ln>
            <a:noFill/>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defTabSz="685800"/>
            <a:r>
              <a:rPr lang="zh-CN" altLang="en-US" sz="2400" b="1">
                <a:solidFill>
                  <a:srgbClr val="FF0000"/>
                </a:solidFill>
                <a:latin typeface="华文中宋" panose="02010600040101010101" pitchFamily="2" charset="-122"/>
                <a:ea typeface="华文中宋" panose="02010600040101010101" pitchFamily="2" charset="-122"/>
                <a:sym typeface="+mn-ea"/>
              </a:rPr>
              <a:t>中国共产党的主观努力</a:t>
            </a:r>
            <a:endParaRPr lang="zh-CN" altLang="en-US" sz="2400" b="1">
              <a:solidFill>
                <a:srgbClr val="FF0000"/>
              </a:solidFill>
              <a:latin typeface="华文中宋" panose="02010600040101010101" pitchFamily="2" charset="-122"/>
              <a:ea typeface="华文中宋" panose="02010600040101010101" pitchFamily="2" charset="-122"/>
              <a:sym typeface="+mn-ea"/>
            </a:endParaRPr>
          </a:p>
        </p:txBody>
      </p:sp>
      <p:sp>
        <p:nvSpPr>
          <p:cNvPr id="208919" name="椭圆 13"/>
          <p:cNvSpPr/>
          <p:nvPr/>
        </p:nvSpPr>
        <p:spPr>
          <a:xfrm>
            <a:off x="551815" y="3500438"/>
            <a:ext cx="1989138" cy="5746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r>
              <a:rPr lang="zh-CN" altLang="en-US" sz="2400" b="1" spc="0">
                <a:solidFill>
                  <a:srgbClr val="0000FF"/>
                </a:solidFill>
                <a:latin typeface="微软雅黑" panose="020B0503020204020204" charset="-122"/>
                <a:ea typeface="微软雅黑" panose="020B0503020204020204" charset="-122"/>
              </a:rPr>
              <a:t>主要原因</a:t>
            </a:r>
            <a:endParaRPr lang="zh-CN" altLang="en-US" sz="2400" b="1">
              <a:solidFill>
                <a:srgbClr val="0000FF"/>
              </a:solidFill>
              <a:latin typeface="微软雅黑" panose="020B0503020204020204" charset="-122"/>
              <a:ea typeface="微软雅黑" panose="020B0503020204020204" charset="-122"/>
            </a:endParaRPr>
          </a:p>
        </p:txBody>
      </p:sp>
      <p:sp>
        <p:nvSpPr>
          <p:cNvPr id="208921" name="椭圆 24"/>
          <p:cNvSpPr/>
          <p:nvPr/>
        </p:nvSpPr>
        <p:spPr>
          <a:xfrm>
            <a:off x="8616315" y="2205038"/>
            <a:ext cx="2160588" cy="5762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r>
              <a:rPr lang="zh-CN" altLang="en-US" sz="2400" b="1" spc="0">
                <a:solidFill>
                  <a:srgbClr val="0000FF"/>
                </a:solidFill>
                <a:latin typeface="微软雅黑" panose="020B0503020204020204" charset="-122"/>
                <a:ea typeface="微软雅黑" panose="020B0503020204020204" charset="-122"/>
              </a:rPr>
              <a:t>关键转折</a:t>
            </a:r>
            <a:endParaRPr lang="zh-CN" altLang="en-US" sz="2400" b="1">
              <a:solidFill>
                <a:srgbClr val="0000FF"/>
              </a:solidFill>
              <a:latin typeface="微软雅黑" panose="020B0503020204020204" charset="-122"/>
              <a:ea typeface="微软雅黑" panose="020B0503020204020204" charset="-122"/>
            </a:endParaRPr>
          </a:p>
        </p:txBody>
      </p:sp>
      <p:grpSp>
        <p:nvGrpSpPr>
          <p:cNvPr id="208925" name="组合 30"/>
          <p:cNvGrpSpPr/>
          <p:nvPr/>
        </p:nvGrpSpPr>
        <p:grpSpPr>
          <a:xfrm>
            <a:off x="1036003" y="1412875"/>
            <a:ext cx="2849562" cy="4167188"/>
            <a:chOff x="1467" y="2275"/>
            <a:chExt cx="4524" cy="6562"/>
          </a:xfrm>
        </p:grpSpPr>
        <p:sp>
          <p:nvSpPr>
            <p:cNvPr id="208926" name="椭圆 27"/>
            <p:cNvSpPr/>
            <p:nvPr/>
          </p:nvSpPr>
          <p:spPr>
            <a:xfrm>
              <a:off x="1467" y="2275"/>
              <a:ext cx="1240" cy="10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zh-CN" altLang="en-US">
                <a:solidFill>
                  <a:srgbClr val="FFFFFF"/>
                </a:solidFill>
                <a:ea typeface="微软雅黑" panose="020B0503020204020204" charset="-122"/>
              </a:endParaRPr>
            </a:p>
          </p:txBody>
        </p:sp>
        <p:sp>
          <p:nvSpPr>
            <p:cNvPr id="208927" name="椭圆 28"/>
            <p:cNvSpPr/>
            <p:nvPr/>
          </p:nvSpPr>
          <p:spPr>
            <a:xfrm>
              <a:off x="4751" y="5574"/>
              <a:ext cx="1240" cy="10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zh-CN" altLang="en-US">
                <a:solidFill>
                  <a:srgbClr val="FFFFFF"/>
                </a:solidFill>
                <a:ea typeface="微软雅黑" panose="020B0503020204020204" charset="-122"/>
              </a:endParaRPr>
            </a:p>
          </p:txBody>
        </p:sp>
        <p:sp>
          <p:nvSpPr>
            <p:cNvPr id="208928" name="椭圆 29"/>
            <p:cNvSpPr/>
            <p:nvPr/>
          </p:nvSpPr>
          <p:spPr>
            <a:xfrm>
              <a:off x="3355" y="7767"/>
              <a:ext cx="1240" cy="107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marR="0" lvl="0" indent="0" algn="ctr"/>
              <a:endParaRPr lang="zh-CN" altLang="en-US">
                <a:solidFill>
                  <a:srgbClr val="FFFFFF"/>
                </a:solidFill>
                <a:ea typeface="微软雅黑" panose="020B0503020204020204" charset="-122"/>
              </a:endParaRPr>
            </a:p>
          </p:txBody>
        </p:sp>
      </p:grpSp>
      <p:sp>
        <p:nvSpPr>
          <p:cNvPr id="208931" name="TextBox 22"/>
          <p:cNvSpPr txBox="1">
            <a:spLocks noChangeArrowheads="1"/>
          </p:cNvSpPr>
          <p:nvPr/>
        </p:nvSpPr>
        <p:spPr bwMode="auto">
          <a:xfrm>
            <a:off x="5808345" y="2519045"/>
            <a:ext cx="2828925" cy="429895"/>
          </a:xfrm>
          <a:prstGeom prst="rect">
            <a:avLst/>
          </a:prstGeom>
          <a:noFill/>
          <a:ln>
            <a:noFill/>
          </a:ln>
        </p:spPr>
        <p:txBody>
          <a:bodyPr>
            <a:spAutoFit/>
          </a:bodyPr>
          <a:lstStyle>
            <a:defPPr>
              <a:defRPr lang="zh-CN"/>
            </a:defPPr>
            <a:lvl1pPr marL="0" indent="0" algn="l" defTabSz="914400" rtl="0" eaLnBrk="0" fontAlgn="base" hangingPunct="0">
              <a:lnSpc>
                <a:spcPct val="100000"/>
              </a:lnSpc>
              <a:spcBef>
                <a:spcPct val="20000"/>
              </a:spcBef>
              <a:spcAft>
                <a:spcPct val="0"/>
              </a:spcAft>
              <a:buClrTx/>
              <a:buSzTx/>
              <a:buFontTx/>
              <a:buChar char="•"/>
              <a:defRPr kumimoji="0" lang="zh-CN" altLang="en-US" sz="3200" b="0" i="0" u="none" baseline="0">
                <a:solidFill>
                  <a:schemeClr val="tx1"/>
                </a:solidFill>
                <a:latin typeface="Calibri" panose="020F0502020204030204"/>
                <a:ea typeface="宋体" panose="02010600030101010101" pitchFamily="2" charset="-122"/>
              </a:defRPr>
            </a:lvl1pPr>
            <a:lvl2pPr marL="742950" indent="-285750" algn="l" defTabSz="914400" rtl="0" eaLnBrk="0" fontAlgn="base" hangingPunct="0">
              <a:lnSpc>
                <a:spcPct val="100000"/>
              </a:lnSpc>
              <a:spcBef>
                <a:spcPct val="20000"/>
              </a:spcBef>
              <a:spcAft>
                <a:spcPct val="0"/>
              </a:spcAft>
              <a:buClrTx/>
              <a:buSzTx/>
              <a:buFontTx/>
              <a:buChar char="–"/>
              <a:defRPr kumimoji="0" lang="zh-CN" altLang="en-US" sz="2800" b="0" i="0" u="none" baseline="0">
                <a:solidFill>
                  <a:schemeClr val="tx1"/>
                </a:solidFill>
                <a:latin typeface="Calibri" panose="020F0502020204030204"/>
                <a:ea typeface="宋体" panose="02010600030101010101" pitchFamily="2" charset="-122"/>
              </a:defRPr>
            </a:lvl2pPr>
            <a:lvl3pPr marL="1143000" indent="-228600" algn="l" defTabSz="914400" rtl="0" eaLnBrk="0" fontAlgn="base" hangingPunct="0">
              <a:lnSpc>
                <a:spcPct val="100000"/>
              </a:lnSpc>
              <a:spcBef>
                <a:spcPct val="20000"/>
              </a:spcBef>
              <a:spcAft>
                <a:spcPct val="0"/>
              </a:spcAft>
              <a:buClrTx/>
              <a:buSzTx/>
              <a:buFontTx/>
              <a:buChar char="•"/>
              <a:defRPr kumimoji="0" lang="zh-CN" altLang="en-US" sz="2400" b="0" i="0" u="none" baseline="0">
                <a:solidFill>
                  <a:schemeClr val="tx1"/>
                </a:solidFill>
                <a:latin typeface="Calibri" panose="020F0502020204030204"/>
                <a:ea typeface="宋体" panose="02010600030101010101" pitchFamily="2" charset="-122"/>
              </a:defRPr>
            </a:lvl3pPr>
            <a:lvl4pPr marL="16002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4pPr>
            <a:lvl5pPr marL="2057400" indent="-228600" algn="l" defTabSz="914400" rtl="0" eaLnBrk="0" fontAlgn="base" hangingPunct="0">
              <a:lnSpc>
                <a:spcPct val="100000"/>
              </a:lnSpc>
              <a:spcBef>
                <a:spcPct val="20000"/>
              </a:spcBef>
              <a:spcAft>
                <a:spcPct val="0"/>
              </a:spcAft>
              <a:buClrTx/>
              <a:buSzTx/>
              <a:buFontTx/>
              <a:buChar char="»"/>
              <a:defRPr kumimoji="0" lang="zh-CN" altLang="en-US" sz="2000" b="0" i="0" u="none" baseline="0">
                <a:solidFill>
                  <a:schemeClr val="tx1"/>
                </a:solidFill>
                <a:latin typeface="Calibri" panose="020F0502020204030204"/>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lang="zh-CN" altLang="en-US" sz="2000">
                <a:solidFill>
                  <a:schemeClr val="tx1"/>
                </a:solidFill>
                <a:latin typeface="Calibri" panose="020F0502020204030204"/>
                <a:ea typeface="宋体" panose="02010600030101010101" pitchFamily="2" charset="-122"/>
              </a:defRPr>
            </a:lvl9pPr>
          </a:lstStyle>
          <a:p>
            <a:pPr marL="0" lvl="0" indent="0">
              <a:buFont typeface="Arial" panose="020B0604020202020204"/>
            </a:pPr>
            <a:r>
              <a:rPr lang="zh-CN" altLang="en-US" sz="2200" b="1">
                <a:latin typeface="楷体" panose="02010609060101010101" pitchFamily="49" charset="-122"/>
                <a:ea typeface="楷体" panose="02010609060101010101" pitchFamily="49" charset="-122"/>
                <a:sym typeface="+mn-ea"/>
              </a:rPr>
              <a:t>西安事变和平解决</a:t>
            </a:r>
            <a:endParaRPr lang="zh-CN" altLang="en-US" sz="2200" b="1">
              <a:solidFill>
                <a:srgbClr val="000000"/>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
        <p:nvSpPr>
          <p:cNvPr id="208932" name="矩形 208931"/>
          <p:cNvSpPr/>
          <p:nvPr/>
        </p:nvSpPr>
        <p:spPr>
          <a:xfrm>
            <a:off x="3791903" y="2376488"/>
            <a:ext cx="1586230" cy="429895"/>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lang="zh-CN" altLang="en-US" sz="2200" b="1">
                <a:ea typeface="楷体" panose="02010609060101010101" pitchFamily="49" charset="-122"/>
                <a:sym typeface="+mn-ea"/>
              </a:rPr>
              <a:t>瓦窑堡会议</a:t>
            </a:r>
            <a:endParaRPr lang="zh-CN" altLang="en-US" sz="2200" b="1">
              <a:ea typeface="楷体" panose="02010609060101010101" pitchFamily="49" charset="-122"/>
              <a:sym typeface="+mn-ea"/>
            </a:endParaRPr>
          </a:p>
        </p:txBody>
      </p:sp>
      <p:sp>
        <p:nvSpPr>
          <p:cNvPr id="208933" name="矩形 208932"/>
          <p:cNvSpPr/>
          <p:nvPr/>
        </p:nvSpPr>
        <p:spPr>
          <a:xfrm>
            <a:off x="5833428" y="4179888"/>
            <a:ext cx="5796280" cy="429895"/>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lang="zh-CN" altLang="en-US" sz="2200" b="1">
                <a:solidFill>
                  <a:srgbClr val="C00000"/>
                </a:solidFill>
                <a:effectLst>
                  <a:outerShdw blurRad="38100" dist="38100" dir="2700000" algn="tl">
                    <a:srgbClr val="000000">
                      <a:alpha val="43137"/>
                    </a:srgbClr>
                  </a:outerShdw>
                </a:effectLst>
                <a:ea typeface="楷体" panose="02010609060101010101" pitchFamily="49" charset="-122"/>
                <a:sym typeface="+mn-ea"/>
              </a:rPr>
              <a:t>国民党邀请各派人士及无党派人士</a:t>
            </a:r>
            <a:r>
              <a:rPr lang="zh-CN" altLang="en-US" sz="2200" b="1">
                <a:ea typeface="楷体" panose="02010609060101010101" pitchFamily="49" charset="-122"/>
                <a:sym typeface="+mn-ea"/>
              </a:rPr>
              <a:t>在庐山谈话</a:t>
            </a:r>
            <a:endParaRPr lang="zh-CN" altLang="en-US" sz="2200" b="1">
              <a:ea typeface="楷体" panose="02010609060101010101" pitchFamily="49" charset="-122"/>
              <a:sym typeface="+mn-ea"/>
            </a:endParaRPr>
          </a:p>
        </p:txBody>
      </p:sp>
      <p:sp>
        <p:nvSpPr>
          <p:cNvPr id="208934" name="矩形 208933"/>
          <p:cNvSpPr/>
          <p:nvPr/>
        </p:nvSpPr>
        <p:spPr>
          <a:xfrm>
            <a:off x="3144203" y="3743325"/>
            <a:ext cx="1866900" cy="429895"/>
          </a:xfrm>
          <a:prstGeom prst="rect">
            <a:avLst/>
          </a:prstGeom>
          <a:noFill/>
          <a:ln>
            <a:noFill/>
            <a:miter lim="800000"/>
          </a:ln>
        </p:spPr>
        <p:txBody>
          <a:bodyPr wrap="none" anchor="t" anchorCtr="0">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r>
              <a:rPr lang="zh-CN" altLang="en-US" sz="2200" b="1">
                <a:solidFill>
                  <a:srgbClr val="C00000"/>
                </a:solidFill>
                <a:effectLst>
                  <a:outerShdw blurRad="38100" dist="38100" dir="2700000" algn="tl">
                    <a:srgbClr val="000000">
                      <a:alpha val="43137"/>
                    </a:srgbClr>
                  </a:outerShdw>
                </a:effectLst>
                <a:ea typeface="楷体" panose="02010609060101010101" pitchFamily="49" charset="-122"/>
              </a:rPr>
              <a:t>中共</a:t>
            </a:r>
            <a:r>
              <a:rPr lang="zh-CN" altLang="en-US" sz="2200" b="1">
                <a:ea typeface="楷体" panose="02010609060101010101" pitchFamily="49" charset="-122"/>
              </a:rPr>
              <a:t>通电全国</a:t>
            </a:r>
            <a:endParaRPr lang="zh-CN" altLang="en-US" sz="2200" b="1">
              <a:ea typeface="楷体" panose="02010609060101010101" pitchFamily="49" charset="-122"/>
            </a:endParaRPr>
          </a:p>
        </p:txBody>
      </p:sp>
      <p:sp>
        <p:nvSpPr>
          <p:cNvPr id="208935" name="矩形 208934"/>
          <p:cNvSpPr/>
          <p:nvPr/>
        </p:nvSpPr>
        <p:spPr>
          <a:xfrm>
            <a:off x="3720465" y="3429000"/>
            <a:ext cx="1511300" cy="429895"/>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buFont typeface="Arial" panose="020B0604020202020204"/>
            </a:pPr>
            <a:r>
              <a:rPr lang="en-US" altLang="zh-CN"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rPr>
              <a:t> 1937.7.8</a:t>
            </a:r>
            <a:endParaRPr lang="zh-CN" altLang="en-US" sz="2200" b="1">
              <a:solidFill>
                <a:srgbClr val="000000"/>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08936" name="TextBox 22"/>
          <p:cNvSpPr/>
          <p:nvPr/>
        </p:nvSpPr>
        <p:spPr>
          <a:xfrm>
            <a:off x="5808028" y="3284538"/>
            <a:ext cx="1511300" cy="361950"/>
          </a:xfrm>
          <a:prstGeom prst="rect">
            <a:avLst/>
          </a:prstGeom>
          <a:noFill/>
          <a:ln>
            <a:noFill/>
            <a:miter lim="800000"/>
          </a:ln>
          <a:effectLst/>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marL="0" lvl="0" indent="0" algn="ctr">
              <a:lnSpc>
                <a:spcPct val="80000"/>
              </a:lnSpc>
              <a:buFont typeface="Arial" panose="020B0604020202020204"/>
            </a:pPr>
            <a:r>
              <a:rPr lang="zh-CN" altLang="en-US" sz="2200" b="1">
                <a:solidFill>
                  <a:srgbClr val="0000FF"/>
                </a:solidFill>
                <a:effectLst>
                  <a:outerShdw blurRad="38100" dist="38100" dir="2700000" algn="tl">
                    <a:srgbClr val="000000"/>
                  </a:outerShdw>
                </a:effectLst>
                <a:latin typeface="微软雅黑" panose="020B0503020204020204" charset="-122"/>
                <a:ea typeface="微软雅黑" panose="020B0503020204020204" charset="-122"/>
              </a:rPr>
              <a:t>七七事变</a:t>
            </a:r>
            <a:endParaRPr lang="zh-CN" altLang="en-US" sz="2200" b="1">
              <a:solidFill>
                <a:srgbClr val="0000FF"/>
              </a:solidFill>
              <a:effectLst>
                <a:outerShdw blurRad="38100" dist="38100" dir="2700000" algn="tl">
                  <a:srgbClr val="000000"/>
                </a:outerShdw>
              </a:effectLst>
              <a:latin typeface="微软雅黑" panose="020B0503020204020204" charset="-122"/>
              <a:ea typeface="微软雅黑" panose="020B0503020204020204" charset="-122"/>
            </a:endParaRPr>
          </a:p>
        </p:txBody>
      </p:sp>
      <p:sp>
        <p:nvSpPr>
          <p:cNvPr id="208937" name="矩形 208936"/>
          <p:cNvSpPr/>
          <p:nvPr/>
        </p:nvSpPr>
        <p:spPr>
          <a:xfrm>
            <a:off x="623253" y="2276475"/>
            <a:ext cx="2665412" cy="829945"/>
          </a:xfrm>
          <a:prstGeom prst="rect">
            <a:avLst/>
          </a:prstGeom>
          <a:noFill/>
          <a:ln w="38100" cap="rnd">
            <a:solidFill>
              <a:srgbClr val="FF0000"/>
            </a:solidFill>
            <a:prstDash val="sysDot"/>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2400" b="1">
                <a:ea typeface="微软雅黑" panose="020B0503020204020204" charset="-122"/>
              </a:rPr>
              <a:t>抗日民族统一战线的</a:t>
            </a:r>
            <a:r>
              <a:rPr lang="zh-CN" altLang="en-US" sz="2400" b="1">
                <a:solidFill>
                  <a:srgbClr val="FF0000"/>
                </a:solidFill>
                <a:ea typeface="微软雅黑" panose="020B0503020204020204" charset="-122"/>
              </a:rPr>
              <a:t>方针</a:t>
            </a:r>
            <a:r>
              <a:rPr lang="zh-CN" altLang="en-US" sz="2400" b="1">
                <a:ea typeface="微软雅黑" panose="020B0503020204020204" charset="-122"/>
              </a:rPr>
              <a:t>初步确定</a:t>
            </a:r>
            <a:endParaRPr lang="zh-CN" altLang="en-US" sz="2400" b="1">
              <a:ea typeface="微软雅黑" panose="020B0503020204020204" charset="-122"/>
            </a:endParaRPr>
          </a:p>
        </p:txBody>
      </p:sp>
      <p:sp>
        <p:nvSpPr>
          <p:cNvPr id="208938" name="矩形 208937"/>
          <p:cNvSpPr/>
          <p:nvPr/>
        </p:nvSpPr>
        <p:spPr>
          <a:xfrm>
            <a:off x="7463790" y="2997200"/>
            <a:ext cx="3960813" cy="460375"/>
          </a:xfrm>
          <a:prstGeom prst="rect">
            <a:avLst/>
          </a:prstGeom>
          <a:noFill/>
          <a:ln w="38100" cap="rnd">
            <a:solidFill>
              <a:srgbClr val="FF0000"/>
            </a:solidFill>
            <a:prstDash val="sysDot"/>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2400" b="1">
                <a:ea typeface="微软雅黑" panose="020B0503020204020204" charset="-122"/>
              </a:rPr>
              <a:t>抗日民族统一战线</a:t>
            </a:r>
            <a:r>
              <a:rPr lang="zh-CN" altLang="en-US" sz="2400" b="1">
                <a:solidFill>
                  <a:srgbClr val="FF0000"/>
                </a:solidFill>
                <a:ea typeface="微软雅黑" panose="020B0503020204020204" charset="-122"/>
              </a:rPr>
              <a:t>初步形成</a:t>
            </a:r>
            <a:endParaRPr lang="zh-CN" altLang="en-US" sz="2400" b="1">
              <a:solidFill>
                <a:srgbClr val="FF0000"/>
              </a:solidFill>
              <a:ea typeface="微软雅黑" panose="020B0503020204020204" charset="-122"/>
            </a:endParaRPr>
          </a:p>
        </p:txBody>
      </p:sp>
      <p:sp>
        <p:nvSpPr>
          <p:cNvPr id="208939" name="矩形 208938"/>
          <p:cNvSpPr/>
          <p:nvPr/>
        </p:nvSpPr>
        <p:spPr>
          <a:xfrm>
            <a:off x="2639378" y="6021388"/>
            <a:ext cx="4103687" cy="460375"/>
          </a:xfrm>
          <a:prstGeom prst="rect">
            <a:avLst/>
          </a:prstGeom>
          <a:noFill/>
          <a:ln w="38100" cap="rnd">
            <a:solidFill>
              <a:srgbClr val="FF0000"/>
            </a:solidFill>
            <a:prstDash val="sysDot"/>
            <a:miter lim="800000"/>
          </a:ln>
        </p:spPr>
        <p:txBody>
          <a:bodyPr>
            <a:spAutoFit/>
          </a:bodyPr>
          <a:lstStyle>
            <a:defPPr>
              <a:defRPr lang="zh-CN"/>
            </a:defPPr>
            <a:lvl1pPr marL="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1pPr>
            <a:lvl2pPr marL="4572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2pPr>
            <a:lvl3pPr marL="9144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3pPr>
            <a:lvl4pPr marL="13716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4pPr>
            <a:lvl5pPr marL="1828800" indent="0" algn="l" defTabSz="914400" rtl="0" eaLnBrk="1" fontAlgn="base" hangingPunct="1">
              <a:lnSpc>
                <a:spcPct val="100000"/>
              </a:lnSpc>
              <a:spcBef>
                <a:spcPct val="0"/>
              </a:spcBef>
              <a:spcAft>
                <a:spcPct val="0"/>
              </a:spcAft>
              <a:buClrTx/>
              <a:buSzTx/>
              <a:buFontTx/>
              <a:buNone/>
              <a:defRPr kumimoji="0" lang="zh-CN" altLang="en-US" sz="1800" b="0" i="0" u="none" baseline="0">
                <a:solidFill>
                  <a:schemeClr val="tx1"/>
                </a:solidFill>
                <a:effectLst/>
                <a:latin typeface="Arial" panose="020B0604020202020204" pitchFamily="34" charset="0"/>
                <a:ea typeface="宋体" panose="02010600030101010101" pitchFamily="2" charset="-122"/>
              </a:defRPr>
            </a:lvl5pPr>
          </a:lstStyle>
          <a:p>
            <a:pPr lvl="0">
              <a:spcBef>
                <a:spcPct val="50000"/>
              </a:spcBef>
            </a:pPr>
            <a:r>
              <a:rPr lang="zh-CN" altLang="en-US" sz="2400" b="1">
                <a:ea typeface="微软雅黑" panose="020B0503020204020204" charset="-122"/>
              </a:rPr>
              <a:t>抗日民族统一战线</a:t>
            </a:r>
            <a:r>
              <a:rPr lang="zh-CN" altLang="en-US" sz="2400" b="1">
                <a:solidFill>
                  <a:srgbClr val="FF0000"/>
                </a:solidFill>
                <a:ea typeface="微软雅黑" panose="020B0503020204020204" charset="-122"/>
              </a:rPr>
              <a:t>正式形成</a:t>
            </a:r>
            <a:endParaRPr lang="zh-CN" altLang="en-US" sz="2400" b="1">
              <a:solidFill>
                <a:srgbClr val="FF0000"/>
              </a:solidFill>
              <a:ea typeface="微软雅黑" panose="020B0503020204020204" charset="-122"/>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8911"/>
                                        </p:tgtEl>
                                        <p:attrNameLst>
                                          <p:attrName>style.visibility</p:attrName>
                                        </p:attrNameLst>
                                      </p:cBhvr>
                                      <p:to>
                                        <p:strVal val="visible"/>
                                      </p:to>
                                    </p:set>
                                    <p:animEffect transition="in" filter="box(in)">
                                      <p:cBhvr>
                                        <p:cTn id="7" dur="500"/>
                                        <p:tgtEl>
                                          <p:spTgt spid="2089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8912"/>
                                        </p:tgtEl>
                                        <p:attrNameLst>
                                          <p:attrName>style.visibility</p:attrName>
                                        </p:attrNameLst>
                                      </p:cBhvr>
                                      <p:to>
                                        <p:strVal val="visible"/>
                                      </p:to>
                                    </p:set>
                                    <p:animEffect transition="in" filter="box(in)">
                                      <p:cBhvr>
                                        <p:cTn id="12" dur="500"/>
                                        <p:tgtEl>
                                          <p:spTgt spid="2089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8913"/>
                                        </p:tgtEl>
                                        <p:attrNameLst>
                                          <p:attrName>style.visibility</p:attrName>
                                        </p:attrNameLst>
                                      </p:cBhvr>
                                      <p:to>
                                        <p:strVal val="visible"/>
                                      </p:to>
                                    </p:set>
                                    <p:animEffect transition="in" filter="box(in)">
                                      <p:cBhvr>
                                        <p:cTn id="17" dur="500"/>
                                        <p:tgtEl>
                                          <p:spTgt spid="2089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08914"/>
                                        </p:tgtEl>
                                        <p:attrNameLst>
                                          <p:attrName>style.visibility</p:attrName>
                                        </p:attrNameLst>
                                      </p:cBhvr>
                                      <p:to>
                                        <p:strVal val="visible"/>
                                      </p:to>
                                    </p:set>
                                    <p:animEffect transition="in" filter="box(in)">
                                      <p:cBhvr>
                                        <p:cTn id="22" dur="500"/>
                                        <p:tgtEl>
                                          <p:spTgt spid="2089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08939"/>
                                        </p:tgtEl>
                                        <p:attrNameLst>
                                          <p:attrName>style.visibility</p:attrName>
                                        </p:attrNameLst>
                                      </p:cBhvr>
                                      <p:to>
                                        <p:strVal val="visible"/>
                                      </p:to>
                                    </p:set>
                                    <p:animEffect transition="in" filter="box(in)">
                                      <p:cBhvr>
                                        <p:cTn id="27" dur="500"/>
                                        <p:tgtEl>
                                          <p:spTgt spid="208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11" grpId="0"/>
      <p:bldP spid="208912" grpId="0"/>
      <p:bldP spid="208913" grpId="0" bldLvl="0" animBg="1"/>
      <p:bldP spid="208914" grpId="0"/>
      <p:bldP spid="20893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52015" y="2431415"/>
            <a:ext cx="9025255" cy="1198880"/>
          </a:xfrm>
          <a:prstGeom prst="rect">
            <a:avLst/>
          </a:prstGeom>
          <a:noFill/>
        </p:spPr>
        <p:txBody>
          <a:bodyPr wrap="square" rtlCol="0">
            <a:spAutoFit/>
            <a:scene3d>
              <a:camera prst="orthographicFront"/>
              <a:lightRig rig="threePt" dir="t">
                <a:rot lat="0" lon="0" rev="0"/>
              </a:lightRig>
            </a:scene3d>
            <a:sp3d contourW="12700"/>
          </a:bodyPr>
          <a:lstStyle/>
          <a:p>
            <a:pPr algn="l"/>
            <a:r>
              <a:rPr lang="zh-CN" altLang="en-US" sz="36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三、</a:t>
            </a:r>
            <a:r>
              <a:rPr sz="36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人类</a:t>
            </a:r>
            <a:r>
              <a:rPr lang="zh-CN" sz="36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文明的</a:t>
            </a:r>
            <a:r>
              <a:rPr sz="36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浩劫</a:t>
            </a:r>
            <a:endParaRPr sz="36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endParaRPr>
          </a:p>
          <a:p>
            <a:pPr algn="l"/>
            <a:r>
              <a:rPr lang="en-US" sz="36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          </a:t>
            </a:r>
            <a:r>
              <a:rPr lang="en-US" sz="28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a:t>
            </a:r>
            <a:r>
              <a:rPr lang="zh-CN" altLang="en-US" sz="28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rPr>
              <a:t>日军的侵华暴行</a:t>
            </a:r>
            <a:endParaRPr lang="zh-CN" altLang="en-US" sz="2800" b="1" dirty="0">
              <a:solidFill>
                <a:srgbClr val="002060"/>
              </a:solidFill>
              <a:latin typeface="黑体" panose="02010609060101010101" pitchFamily="49" charset="-122"/>
              <a:ea typeface="黑体" panose="02010609060101010101" pitchFamily="49" charset="-122"/>
              <a:cs typeface="阿里巴巴普惠体 R" panose="00020600040101010101" pitchFamily="18" charset="-122"/>
            </a:endParaRPr>
          </a:p>
        </p:txBody>
      </p:sp>
      <p:cxnSp>
        <p:nvCxnSpPr>
          <p:cNvPr id="4" name="直接连接符 3"/>
          <p:cNvCxnSpPr/>
          <p:nvPr/>
        </p:nvCxnSpPr>
        <p:spPr>
          <a:xfrm>
            <a:off x="2152015" y="2080895"/>
            <a:ext cx="8167370" cy="2794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2152015" y="3952875"/>
            <a:ext cx="8167370" cy="6223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743922" name="图片 1073743921" descr="IMG_256"/>
          <p:cNvPicPr>
            <a:picLocks noChangeAspect="1"/>
          </p:cNvPicPr>
          <p:nvPr/>
        </p:nvPicPr>
        <p:blipFill>
          <a:blip r:embed="rId1"/>
          <a:stretch>
            <a:fillRect/>
          </a:stretch>
        </p:blipFill>
        <p:spPr>
          <a:xfrm>
            <a:off x="858520" y="1317625"/>
            <a:ext cx="2818130" cy="3380740"/>
          </a:xfrm>
          <a:prstGeom prst="rect">
            <a:avLst/>
          </a:prstGeom>
          <a:noFill/>
          <a:ln w="9525">
            <a:noFill/>
          </a:ln>
        </p:spPr>
      </p:pic>
      <p:pic>
        <p:nvPicPr>
          <p:cNvPr id="1073743921" name="图片 1073743920" descr="IMG_256"/>
          <p:cNvPicPr>
            <a:picLocks noChangeAspect="1"/>
          </p:cNvPicPr>
          <p:nvPr/>
        </p:nvPicPr>
        <p:blipFill>
          <a:blip r:embed="rId2">
            <a:grayscl/>
          </a:blip>
          <a:srcRect l="12497"/>
          <a:stretch>
            <a:fillRect/>
          </a:stretch>
        </p:blipFill>
        <p:spPr>
          <a:xfrm>
            <a:off x="4274185" y="1317625"/>
            <a:ext cx="3233420" cy="2402205"/>
          </a:xfrm>
          <a:prstGeom prst="rect">
            <a:avLst/>
          </a:prstGeom>
          <a:noFill/>
          <a:ln w="9525">
            <a:noFill/>
          </a:ln>
        </p:spPr>
      </p:pic>
      <p:pic>
        <p:nvPicPr>
          <p:cNvPr id="1073743929" name="图片 1073743928" descr="IMG_256"/>
          <p:cNvPicPr>
            <a:picLocks noChangeAspect="1"/>
          </p:cNvPicPr>
          <p:nvPr/>
        </p:nvPicPr>
        <p:blipFill>
          <a:blip r:embed="rId3"/>
          <a:stretch>
            <a:fillRect/>
          </a:stretch>
        </p:blipFill>
        <p:spPr>
          <a:xfrm>
            <a:off x="7762240" y="1317625"/>
            <a:ext cx="3338830" cy="2402840"/>
          </a:xfrm>
          <a:prstGeom prst="rect">
            <a:avLst/>
          </a:prstGeom>
          <a:noFill/>
          <a:ln w="9525">
            <a:noFill/>
          </a:ln>
        </p:spPr>
      </p:pic>
      <p:sp>
        <p:nvSpPr>
          <p:cNvPr id="2" name="文本框 1"/>
          <p:cNvSpPr txBox="1"/>
          <p:nvPr/>
        </p:nvSpPr>
        <p:spPr>
          <a:xfrm>
            <a:off x="4045585" y="3720465"/>
            <a:ext cx="3462020" cy="1076325"/>
          </a:xfrm>
          <a:prstGeom prst="rect">
            <a:avLst/>
          </a:prstGeom>
          <a:noFill/>
        </p:spPr>
        <p:txBody>
          <a:bodyPr wrap="square" rtlCol="0">
            <a:spAutoFit/>
          </a:bodyPr>
          <a:lstStyle/>
          <a:p>
            <a:r>
              <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rPr>
              <a:t>“</a:t>
            </a:r>
            <a:r>
              <a:rPr lang="zh-CN" altLang="en-US" sz="1600" b="1">
                <a:solidFill>
                  <a:srgbClr val="002060"/>
                </a:solidFill>
                <a:latin typeface="楷体" panose="02010609060101010101" pitchFamily="49" charset="-122"/>
                <a:ea typeface="楷体" panose="02010609060101010101" pitchFamily="49" charset="-122"/>
                <a:cs typeface="楷体" panose="02010609060101010101" pitchFamily="49" charset="-122"/>
              </a:rPr>
              <a:t>满洲国</a:t>
            </a:r>
            <a:r>
              <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rPr>
              <a:t>”</a:t>
            </a:r>
            <a:r>
              <a:rPr lang="zh-CN" altLang="en-US" sz="1600" b="1">
                <a:solidFill>
                  <a:srgbClr val="002060"/>
                </a:solidFill>
                <a:latin typeface="楷体" panose="02010609060101010101" pitchFamily="49" charset="-122"/>
                <a:ea typeface="楷体" panose="02010609060101010101" pitchFamily="49" charset="-122"/>
                <a:cs typeface="楷体" panose="02010609060101010101" pitchFamily="49" charset="-122"/>
              </a:rPr>
              <a:t>：1932年3月---1945年8月，是日本占领中国东北地区后，所扶植的一个傀儡伪政权。</a:t>
            </a:r>
            <a:endParaRPr lang="zh-CN" altLang="en-US" sz="1600" b="1">
              <a:solidFill>
                <a:srgbClr val="002060"/>
              </a:solidFill>
              <a:latin typeface="楷体" panose="02010609060101010101" pitchFamily="49" charset="-122"/>
              <a:ea typeface="楷体" panose="02010609060101010101" pitchFamily="49" charset="-122"/>
              <a:cs typeface="楷体" panose="02010609060101010101" pitchFamily="49" charset="-122"/>
            </a:endParaRPr>
          </a:p>
          <a:p>
            <a:r>
              <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rPr>
              <a:t>(</a:t>
            </a:r>
            <a:r>
              <a:rPr lang="zh-CN" altLang="en-US" sz="1600" b="1">
                <a:solidFill>
                  <a:srgbClr val="002060"/>
                </a:solidFill>
                <a:latin typeface="楷体" panose="02010609060101010101" pitchFamily="49" charset="-122"/>
                <a:ea typeface="楷体" panose="02010609060101010101" pitchFamily="49" charset="-122"/>
                <a:cs typeface="楷体" panose="02010609060101010101" pitchFamily="49" charset="-122"/>
              </a:rPr>
              <a:t>图为伪满洲国成立时部分成员合影</a:t>
            </a:r>
            <a:r>
              <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rPr>
              <a:t>)</a:t>
            </a:r>
            <a:endPar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endParaRPr>
          </a:p>
        </p:txBody>
      </p:sp>
      <p:sp>
        <p:nvSpPr>
          <p:cNvPr id="3" name="文本框 2"/>
          <p:cNvSpPr txBox="1"/>
          <p:nvPr/>
        </p:nvSpPr>
        <p:spPr>
          <a:xfrm>
            <a:off x="7683500" y="3719830"/>
            <a:ext cx="3620770" cy="1076325"/>
          </a:xfrm>
          <a:prstGeom prst="rect">
            <a:avLst/>
          </a:prstGeom>
          <a:noFill/>
        </p:spPr>
        <p:txBody>
          <a:bodyPr wrap="square" rtlCol="0">
            <a:spAutoFit/>
          </a:bodyPr>
          <a:lstStyle/>
          <a:p>
            <a:r>
              <a:rPr lang="zh-CN" altLang="en-US" sz="1600" b="1">
                <a:solidFill>
                  <a:srgbClr val="002060"/>
                </a:solidFill>
                <a:latin typeface="楷体" panose="02010609060101010101" pitchFamily="49" charset="-122"/>
                <a:ea typeface="楷体" panose="02010609060101010101" pitchFamily="49" charset="-122"/>
                <a:cs typeface="楷体" panose="02010609060101010101" pitchFamily="49" charset="-122"/>
              </a:rPr>
              <a:t>日本在占领区实行“以战养战”，垄断沦陷区的工矿、金融、交通业。</a:t>
            </a:r>
            <a:r>
              <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rPr>
              <a:t>(</a:t>
            </a:r>
            <a:r>
              <a:rPr lang="zh-CN" altLang="en-US" sz="1600" b="1">
                <a:solidFill>
                  <a:srgbClr val="002060"/>
                </a:solidFill>
                <a:latin typeface="楷体" panose="02010609060101010101" pitchFamily="49" charset="-122"/>
                <a:ea typeface="楷体" panose="02010609060101010101" pitchFamily="49" charset="-122"/>
                <a:cs typeface="楷体" panose="02010609060101010101" pitchFamily="49" charset="-122"/>
              </a:rPr>
              <a:t>图为</a:t>
            </a:r>
            <a:r>
              <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rPr>
              <a:t>日本军队将掠夺的大批食物，运往前线)</a:t>
            </a:r>
            <a:endParaRPr lang="en-US" altLang="zh-CN" sz="1600" b="1">
              <a:solidFill>
                <a:srgbClr val="002060"/>
              </a:solidFill>
              <a:latin typeface="楷体" panose="02010609060101010101" pitchFamily="49" charset="-122"/>
              <a:ea typeface="楷体" panose="02010609060101010101" pitchFamily="49" charset="-122"/>
              <a:cs typeface="楷体" panose="02010609060101010101" pitchFamily="49" charset="-122"/>
            </a:endParaRPr>
          </a:p>
        </p:txBody>
      </p:sp>
      <p:sp>
        <p:nvSpPr>
          <p:cNvPr id="4" name="文本框 3"/>
          <p:cNvSpPr txBox="1"/>
          <p:nvPr/>
        </p:nvSpPr>
        <p:spPr>
          <a:xfrm>
            <a:off x="854710" y="5062220"/>
            <a:ext cx="6192520" cy="1525867"/>
          </a:xfrm>
          <a:prstGeom prst="rect">
            <a:avLst/>
          </a:prstGeom>
          <a:noFill/>
        </p:spPr>
        <p:txBody>
          <a:bodyPr wrap="square" rtlCol="0">
            <a:spAutoFit/>
          </a:bodyPr>
          <a:lstStyle/>
          <a:p>
            <a:pPr fontAlgn="auto">
              <a:lnSpc>
                <a:spcPts val="2860"/>
              </a:lnSpc>
            </a:pPr>
            <a:r>
              <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rPr>
              <a:t>军事上：</a:t>
            </a:r>
            <a:r>
              <a:rPr lang="en-US" altLang="zh-CN" dirty="0">
                <a:solidFill>
                  <a:srgbClr val="002060"/>
                </a:solidFill>
                <a:latin typeface="黑体" panose="02010609060101010101" pitchFamily="49" charset="-122"/>
                <a:ea typeface="黑体" panose="02010609060101010101" pitchFamily="49" charset="-122"/>
                <a:cs typeface="黑体" panose="02010609060101010101" pitchFamily="49" charset="-122"/>
              </a:rPr>
              <a:t> </a:t>
            </a:r>
            <a:r>
              <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rPr>
              <a:t>发动侵略战争，占我大片国土；</a:t>
            </a:r>
            <a:endPar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endParaRPr>
          </a:p>
          <a:p>
            <a:pPr fontAlgn="auto">
              <a:lnSpc>
                <a:spcPts val="2860"/>
              </a:lnSpc>
            </a:pPr>
            <a:r>
              <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rPr>
              <a:t>政治上：“以华制华”，在占领区扶植傀儡政权；</a:t>
            </a:r>
            <a:endPar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endParaRPr>
          </a:p>
          <a:p>
            <a:pPr fontAlgn="auto">
              <a:lnSpc>
                <a:spcPts val="2860"/>
              </a:lnSpc>
            </a:pPr>
            <a:r>
              <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rPr>
              <a:t>经济上：“以战养战”，对占领区进行野蛮的经济掠夺。</a:t>
            </a:r>
            <a:endParaRPr lang="en-US" altLang="zh-CN" dirty="0">
              <a:solidFill>
                <a:srgbClr val="002060"/>
              </a:solidFill>
              <a:latin typeface="黑体" panose="02010609060101010101" pitchFamily="49" charset="-122"/>
              <a:ea typeface="黑体" panose="02010609060101010101" pitchFamily="49" charset="-122"/>
              <a:cs typeface="黑体" panose="02010609060101010101" pitchFamily="49" charset="-122"/>
            </a:endParaRPr>
          </a:p>
          <a:p>
            <a:pPr fontAlgn="auto">
              <a:lnSpc>
                <a:spcPts val="2860"/>
              </a:lnSpc>
            </a:pPr>
            <a:r>
              <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rPr>
              <a:t>文化上：奴化教育</a:t>
            </a:r>
            <a:endParaRPr lang="zh-CN" altLang="en-US" dirty="0">
              <a:solidFill>
                <a:srgbClr val="002060"/>
              </a:solidFill>
              <a:latin typeface="黑体" panose="02010609060101010101" pitchFamily="49" charset="-122"/>
              <a:ea typeface="黑体" panose="02010609060101010101" pitchFamily="49" charset="-122"/>
              <a:cs typeface="黑体" panose="02010609060101010101" pitchFamily="49" charset="-122"/>
            </a:endParaRPr>
          </a:p>
        </p:txBody>
      </p:sp>
      <p:sp>
        <p:nvSpPr>
          <p:cNvPr id="6" name="文本框 5"/>
          <p:cNvSpPr txBox="1"/>
          <p:nvPr/>
        </p:nvSpPr>
        <p:spPr>
          <a:xfrm>
            <a:off x="921385" y="635000"/>
            <a:ext cx="5596890" cy="460375"/>
          </a:xfrm>
          <a:prstGeom prst="rect">
            <a:avLst/>
          </a:prstGeom>
          <a:noFill/>
        </p:spPr>
        <p:txBody>
          <a:bodyPr wrap="square" rtlCol="0">
            <a:spAutoFit/>
          </a:bodyPr>
          <a:lstStyle/>
          <a:p>
            <a:r>
              <a:rPr lang="zh-CN" altLang="en-US" sz="2400" dirty="0">
                <a:solidFill>
                  <a:srgbClr val="002060"/>
                </a:solidFill>
                <a:latin typeface="黑体" panose="02010609060101010101" pitchFamily="49" charset="-122"/>
                <a:ea typeface="黑体" panose="02010609060101010101" pitchFamily="49" charset="-122"/>
              </a:rPr>
              <a:t>问题：日军犯下哪些侵华罪行？</a:t>
            </a:r>
            <a:endParaRPr lang="zh-CN" altLang="en-US" sz="2400" dirty="0">
              <a:solidFill>
                <a:srgbClr val="00206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73743922"/>
                                        </p:tgtEl>
                                        <p:attrNameLst>
                                          <p:attrName>style.visibility</p:attrName>
                                        </p:attrNameLst>
                                      </p:cBhvr>
                                      <p:to>
                                        <p:strVal val="visible"/>
                                      </p:to>
                                    </p:set>
                                    <p:anim calcmode="lin" valueType="num">
                                      <p:cBhvr additive="base">
                                        <p:cTn id="7" dur="500" fill="hold"/>
                                        <p:tgtEl>
                                          <p:spTgt spid="1073743922"/>
                                        </p:tgtEl>
                                        <p:attrNameLst>
                                          <p:attrName>ppt_x</p:attrName>
                                        </p:attrNameLst>
                                      </p:cBhvr>
                                      <p:tavLst>
                                        <p:tav tm="0">
                                          <p:val>
                                            <p:strVal val="#ppt_x"/>
                                          </p:val>
                                        </p:tav>
                                        <p:tav tm="100000">
                                          <p:val>
                                            <p:strVal val="#ppt_x"/>
                                          </p:val>
                                        </p:tav>
                                      </p:tavLst>
                                    </p:anim>
                                    <p:anim calcmode="lin" valueType="num">
                                      <p:cBhvr additive="base">
                                        <p:cTn id="8" dur="500" fill="hold"/>
                                        <p:tgtEl>
                                          <p:spTgt spid="107374392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73743921"/>
                                        </p:tgtEl>
                                        <p:attrNameLst>
                                          <p:attrName>style.visibility</p:attrName>
                                        </p:attrNameLst>
                                      </p:cBhvr>
                                      <p:to>
                                        <p:strVal val="visible"/>
                                      </p:to>
                                    </p:set>
                                    <p:anim calcmode="lin" valueType="num">
                                      <p:cBhvr additive="base">
                                        <p:cTn id="12" dur="500" fill="hold"/>
                                        <p:tgtEl>
                                          <p:spTgt spid="1073743921"/>
                                        </p:tgtEl>
                                        <p:attrNameLst>
                                          <p:attrName>ppt_x</p:attrName>
                                        </p:attrNameLst>
                                      </p:cBhvr>
                                      <p:tavLst>
                                        <p:tav tm="0">
                                          <p:val>
                                            <p:strVal val="#ppt_x"/>
                                          </p:val>
                                        </p:tav>
                                        <p:tav tm="100000">
                                          <p:val>
                                            <p:strVal val="#ppt_x"/>
                                          </p:val>
                                        </p:tav>
                                      </p:tavLst>
                                    </p:anim>
                                    <p:anim calcmode="lin" valueType="num">
                                      <p:cBhvr additive="base">
                                        <p:cTn id="13" dur="500" fill="hold"/>
                                        <p:tgtEl>
                                          <p:spTgt spid="107374392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073743929"/>
                                        </p:tgtEl>
                                        <p:attrNameLst>
                                          <p:attrName>style.visibility</p:attrName>
                                        </p:attrNameLst>
                                      </p:cBhvr>
                                      <p:to>
                                        <p:strVal val="visible"/>
                                      </p:to>
                                    </p:set>
                                    <p:anim calcmode="lin" valueType="num">
                                      <p:cBhvr additive="base">
                                        <p:cTn id="22" dur="500" fill="hold"/>
                                        <p:tgtEl>
                                          <p:spTgt spid="1073743929"/>
                                        </p:tgtEl>
                                        <p:attrNameLst>
                                          <p:attrName>ppt_x</p:attrName>
                                        </p:attrNameLst>
                                      </p:cBhvr>
                                      <p:tavLst>
                                        <p:tav tm="0">
                                          <p:val>
                                            <p:strVal val="#ppt_x"/>
                                          </p:val>
                                        </p:tav>
                                        <p:tav tm="100000">
                                          <p:val>
                                            <p:strVal val="#ppt_x"/>
                                          </p:val>
                                        </p:tav>
                                      </p:tavLst>
                                    </p:anim>
                                    <p:anim calcmode="lin" valueType="num">
                                      <p:cBhvr additive="base">
                                        <p:cTn id="23" dur="500" fill="hold"/>
                                        <p:tgtEl>
                                          <p:spTgt spid="107374392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7" descr="C:/Users/zxm197641/AppData/Local/Temp/picturecompress_20210812103339/output_4.pngoutput_4"/>
          <p:cNvPicPr>
            <a:picLocks noChangeAspect="1"/>
          </p:cNvPicPr>
          <p:nvPr>
            <p:custDataLst>
              <p:tags r:id="rId1"/>
            </p:custDataLst>
          </p:nvPr>
        </p:nvPicPr>
        <p:blipFill>
          <a:blip r:embed="rId2">
            <a:grayscl/>
          </a:blip>
          <a:stretch>
            <a:fillRect/>
          </a:stretch>
        </p:blipFill>
        <p:spPr>
          <a:xfrm>
            <a:off x="855631" y="3838084"/>
            <a:ext cx="10058400" cy="2802731"/>
          </a:xfrm>
          <a:prstGeom prst="rect">
            <a:avLst/>
          </a:prstGeom>
        </p:spPr>
      </p:pic>
      <p:sp>
        <p:nvSpPr>
          <p:cNvPr id="18" name="文本框 17"/>
          <p:cNvSpPr txBox="1"/>
          <p:nvPr/>
        </p:nvSpPr>
        <p:spPr>
          <a:xfrm>
            <a:off x="902785" y="2034946"/>
            <a:ext cx="10652760" cy="1568450"/>
          </a:xfrm>
          <a:prstGeom prst="rect">
            <a:avLst/>
          </a:prstGeom>
          <a:noFill/>
        </p:spPr>
        <p:txBody>
          <a:bodyPr wrap="square" rtlCol="0">
            <a:spAutoFit/>
          </a:bodyPr>
          <a:lstStyle>
            <a:defPPr>
              <a:defRPr lang="zh-CN"/>
            </a:defPPr>
            <a:lvl1pPr>
              <a:defRPr sz="4800" b="1">
                <a:solidFill>
                  <a:srgbClr val="C00000"/>
                </a:solidFill>
                <a:latin typeface="方正粗黑宋简体" panose="02000000000000000000" charset="-122"/>
              </a:defRPr>
            </a:lvl1pPr>
          </a:lstStyle>
          <a:p>
            <a:r>
              <a:rPr lang="zh-CN" altLang="en-US" dirty="0">
                <a:solidFill>
                  <a:srgbClr val="C00000"/>
                </a:solidFill>
                <a:latin typeface="黑体" panose="02010609060101010101" pitchFamily="49" charset="-122"/>
                <a:ea typeface="黑体" panose="02010609060101010101" pitchFamily="49" charset="-122"/>
              </a:rPr>
              <a:t>问题探究</a:t>
            </a:r>
            <a:r>
              <a:rPr lang="en-US" altLang="zh-CN" dirty="0">
                <a:solidFill>
                  <a:srgbClr val="C00000"/>
                </a:solidFill>
                <a:latin typeface="黑体" panose="02010609060101010101" pitchFamily="49" charset="-122"/>
                <a:ea typeface="黑体" panose="02010609060101010101" pitchFamily="49" charset="-122"/>
              </a:rPr>
              <a:t>3</a:t>
            </a:r>
            <a:r>
              <a:rPr lang="zh-CN" altLang="en-US" dirty="0">
                <a:solidFill>
                  <a:srgbClr val="C00000"/>
                </a:solidFill>
                <a:latin typeface="黑体" panose="02010609060101010101" pitchFamily="49" charset="-122"/>
                <a:ea typeface="黑体" panose="02010609060101010101" pitchFamily="49" charset="-122"/>
              </a:rPr>
              <a:t>：关于南京大屠杀，到底是谁在撒谎？</a:t>
            </a:r>
            <a:endParaRPr lang="zh-CN" altLang="en-US" dirty="0">
              <a:solidFill>
                <a:srgbClr val="C0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heckerboard(across)">
                                      <p:cBhvr>
                                        <p:cTn id="7" dur="1000"/>
                                        <p:tgtEl>
                                          <p:spTgt spid="1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1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内容占位符 18"/>
          <p:cNvSpPr>
            <a:spLocks noGrp="1"/>
          </p:cNvSpPr>
          <p:nvPr>
            <p:ph idx="1"/>
          </p:nvPr>
        </p:nvSpPr>
        <p:spPr>
          <a:xfrm>
            <a:off x="182880" y="266065"/>
            <a:ext cx="11597640" cy="6172835"/>
          </a:xfrm>
          <a:noFill/>
        </p:spPr>
        <p:txBody>
          <a:bodyPr>
            <a:noAutofit/>
          </a:bodyPr>
          <a:lstStyle/>
          <a:p>
            <a:pPr marL="0" indent="0">
              <a:lnSpc>
                <a:spcPct val="150000"/>
              </a:lnSpc>
              <a:buNone/>
            </a:pPr>
            <a:r>
              <a:rPr lang="zh-CN" altLang="en-US" sz="2400" b="1" dirty="0">
                <a:latin typeface="黑体" panose="02010609060101010101" pitchFamily="49" charset="-122"/>
                <a:ea typeface="黑体" panose="02010609060101010101" pitchFamily="49" charset="-122"/>
              </a:rPr>
              <a:t>    材料四</a:t>
            </a:r>
            <a:r>
              <a:rPr lang="en-US" altLang="zh-CN" sz="2400" b="1" dirty="0">
                <a:latin typeface="黑体" panose="02010609060101010101" pitchFamily="49" charset="-122"/>
                <a:ea typeface="黑体" panose="02010609060101010101" pitchFamily="49" charset="-122"/>
              </a:rPr>
              <a:t>  </a:t>
            </a:r>
            <a:r>
              <a:rPr lang="zh-CN" altLang="en-US" sz="2400" b="1" dirty="0">
                <a:latin typeface="楷体" panose="02010609060101010101" pitchFamily="49" charset="-122"/>
                <a:ea typeface="楷体" panose="02010609060101010101" pitchFamily="49" charset="-122"/>
              </a:rPr>
              <a:t>日军入城听任军队从事有组织的劫掠，并任意强奸妇女，继复大事屠杀，四日中被杀者约五万人。日军并侵入难民区，而将所有壮丁借口谓系中国士兵，悉数加以枪决，</a:t>
            </a:r>
            <a:r>
              <a:rPr lang="zh-CN" altLang="en-US" sz="2400" b="1" dirty="0">
                <a:solidFill>
                  <a:srgbClr val="C00000"/>
                </a:solidFill>
                <a:latin typeface="楷体" panose="02010609060101010101" pitchFamily="49" charset="-122"/>
                <a:ea typeface="楷体" panose="02010609060101010101" pitchFamily="49" charset="-122"/>
              </a:rPr>
              <a:t>目前尸骸，堆积如山。</a:t>
            </a:r>
            <a:r>
              <a:rPr lang="zh-CN" altLang="en-US" sz="2400" b="1" dirty="0">
                <a:solidFill>
                  <a:srgbClr val="FF0000"/>
                </a:solidFill>
                <a:latin typeface="楷体" panose="02010609060101010101" pitchFamily="49" charset="-122"/>
                <a:ea typeface="楷体" panose="02010609060101010101" pitchFamily="49" charset="-122"/>
              </a:rPr>
              <a:t> </a:t>
            </a:r>
            <a:r>
              <a:rPr lang="zh-CN" altLang="en-US" sz="2400" b="1" dirty="0">
                <a:latin typeface="楷体" panose="02010609060101010101" pitchFamily="49" charset="-122"/>
                <a:ea typeface="楷体" panose="02010609060101010101" pitchFamily="49" charset="-122"/>
              </a:rPr>
              <a:t>               </a:t>
            </a:r>
            <a:endParaRPr lang="zh-CN" altLang="en-US" sz="2400" b="1" dirty="0">
              <a:latin typeface="楷体" panose="02010609060101010101" pitchFamily="49" charset="-122"/>
              <a:ea typeface="楷体" panose="02010609060101010101" pitchFamily="49" charset="-122"/>
            </a:endParaRPr>
          </a:p>
          <a:p>
            <a:pPr marL="0" indent="0">
              <a:lnSpc>
                <a:spcPct val="150000"/>
              </a:lnSpc>
              <a:buNone/>
            </a:pPr>
            <a:r>
              <a:rPr lang="zh-CN" altLang="en-US"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sym typeface="+mn-ea"/>
              </a:rPr>
              <a:t>——中央社发出的电讯1937年12月22日</a:t>
            </a:r>
            <a:r>
              <a:rPr lang="zh-CN" altLang="en-US" sz="2400" dirty="0">
                <a:latin typeface="黑体" panose="02010609060101010101" pitchFamily="49" charset="-122"/>
                <a:ea typeface="黑体" panose="02010609060101010101" pitchFamily="49" charset="-122"/>
              </a:rPr>
              <a:t>                                </a:t>
            </a:r>
            <a:endParaRPr lang="zh-CN" altLang="en-US" sz="2400" dirty="0">
              <a:latin typeface="黑体" panose="02010609060101010101" pitchFamily="49" charset="-122"/>
              <a:ea typeface="黑体" panose="02010609060101010101" pitchFamily="49" charset="-122"/>
            </a:endParaRPr>
          </a:p>
          <a:p>
            <a:pPr marL="0" indent="0">
              <a:lnSpc>
                <a:spcPct val="150000"/>
              </a:lnSpc>
              <a:buNone/>
            </a:pPr>
            <a:r>
              <a:rPr lang="zh-CN" altLang="en-US" sz="2400" dirty="0">
                <a:latin typeface="黑体" panose="02010609060101010101" pitchFamily="49" charset="-122"/>
                <a:ea typeface="黑体" panose="02010609060101010101" pitchFamily="49" charset="-122"/>
              </a:rPr>
              <a:t>    </a:t>
            </a:r>
            <a:r>
              <a:rPr lang="zh-CN" altLang="en-US" sz="2400" b="1" dirty="0">
                <a:latin typeface="楷体" panose="02010609060101010101" pitchFamily="49" charset="-122"/>
                <a:ea typeface="楷体" panose="02010609060101010101" pitchFamily="49" charset="-122"/>
              </a:rPr>
              <a:t>南京市的的街道依然沉寂。慈和的阳光照耀着城市西北角的难民区。从死里逃生的南京难民，现在已经受到皇军的抚慰。他们跪拜道旁，感激涕零。在皇军入城以前，他们备受中国反日军队的压迫，生病的人没有医药上的帮助，饥饿的人不能够取得一米一粟，良民的痛苦，无以复加。幸而皇军现已入城，</a:t>
            </a:r>
            <a:r>
              <a:rPr lang="zh-CN" altLang="en-US" sz="2400" b="1" dirty="0">
                <a:solidFill>
                  <a:srgbClr val="C00000"/>
                </a:solidFill>
                <a:latin typeface="楷体" panose="02010609060101010101" pitchFamily="49" charset="-122"/>
                <a:ea typeface="楷体" panose="02010609060101010101" pitchFamily="49" charset="-122"/>
              </a:rPr>
              <a:t>伸出慈悲之手，散播恩惠之露…</a:t>
            </a:r>
            <a:r>
              <a:rPr lang="en-US" altLang="zh-CN" sz="2400" b="1" dirty="0">
                <a:solidFill>
                  <a:srgbClr val="C00000"/>
                </a:solidFill>
                <a:latin typeface="楷体" panose="02010609060101010101" pitchFamily="49" charset="-122"/>
                <a:ea typeface="楷体" panose="02010609060101010101" pitchFamily="49" charset="-122"/>
              </a:rPr>
              <a:t>…</a:t>
            </a:r>
            <a:endParaRPr lang="zh-CN" altLang="en-US" sz="2400" b="1" dirty="0">
              <a:solidFill>
                <a:srgbClr val="C00000"/>
              </a:solidFill>
              <a:latin typeface="楷体" panose="02010609060101010101" pitchFamily="49" charset="-122"/>
              <a:ea typeface="楷体" panose="02010609060101010101" pitchFamily="49" charset="-122"/>
            </a:endParaRPr>
          </a:p>
          <a:p>
            <a:pPr marL="0" indent="0">
              <a:lnSpc>
                <a:spcPct val="150000"/>
              </a:lnSpc>
              <a:buNone/>
            </a:pPr>
            <a:r>
              <a:rPr lang="en-US" altLang="zh-CN" sz="2400" dirty="0">
                <a:latin typeface="黑体" panose="02010609060101010101" pitchFamily="49" charset="-122"/>
                <a:ea typeface="黑体" panose="02010609060101010101" pitchFamily="49" charset="-122"/>
              </a:rPr>
              <a:t>  ——</a:t>
            </a:r>
            <a:r>
              <a:rPr lang="zh-CN" altLang="en-US" sz="2400" dirty="0">
                <a:latin typeface="黑体" panose="02010609060101010101" pitchFamily="49" charset="-122"/>
                <a:ea typeface="黑体" panose="02010609060101010101" pitchFamily="49" charset="-122"/>
              </a:rPr>
              <a:t>摘自《新申报》.《日本军亲切关怀难民，南京充满和睦气氛》.1938年1月8日</a:t>
            </a:r>
            <a:endParaRPr lang="zh-CN" altLang="en-US" sz="2400" dirty="0">
              <a:latin typeface="黑体" panose="02010609060101010101" pitchFamily="49" charset="-122"/>
              <a:ea typeface="黑体" panose="02010609060101010101" pitchFamily="49" charset="-122"/>
            </a:endParaRPr>
          </a:p>
        </p:txBody>
      </p:sp>
      <p:sp>
        <p:nvSpPr>
          <p:cNvPr id="2" name="矩形 1"/>
          <p:cNvSpPr/>
          <p:nvPr/>
        </p:nvSpPr>
        <p:spPr>
          <a:xfrm rot="1200000">
            <a:off x="2775585" y="2891790"/>
            <a:ext cx="5749290" cy="922020"/>
          </a:xfrm>
          <a:prstGeom prst="rect">
            <a:avLst/>
          </a:prstGeom>
          <a:noFill/>
          <a:ln>
            <a:noFill/>
          </a:ln>
        </p:spPr>
        <p:txBody>
          <a:bodyPr wrap="square" rtlCol="0" anchor="t">
            <a:spAutoFit/>
          </a:bodyPr>
          <a:lstStyle/>
          <a:p>
            <a:pPr algn="ctr"/>
            <a:r>
              <a:rPr lang="zh-CN" altLang="zh-CN" sz="5400" b="1">
                <a:ln w="22225">
                  <a:solidFill>
                    <a:schemeClr val="accent2"/>
                  </a:solidFill>
                  <a:prstDash val="solid"/>
                </a:ln>
                <a:solidFill>
                  <a:schemeClr val="accent2">
                    <a:lumMod val="40000"/>
                    <a:lumOff val="60000"/>
                  </a:schemeClr>
                </a:solidFill>
                <a:effectLst/>
              </a:rPr>
              <a:t>谁更接近历史真相？</a:t>
            </a:r>
            <a:endParaRPr lang="zh-CN" altLang="zh-CN" sz="5400" b="1">
              <a:ln w="22225">
                <a:solidFill>
                  <a:schemeClr val="accent2"/>
                </a:solidFill>
                <a:prstDash val="solid"/>
              </a:ln>
              <a:solidFill>
                <a:schemeClr val="accent2">
                  <a:lumMod val="40000"/>
                  <a:lumOff val="60000"/>
                </a:schemeClr>
              </a:solidFill>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 grpId="0"/>
      <p:bldP spid="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22300" y="440055"/>
            <a:ext cx="10974705" cy="6868227"/>
          </a:xfrm>
          <a:prstGeom prst="rect">
            <a:avLst/>
          </a:prstGeom>
          <a:noFill/>
        </p:spPr>
        <p:txBody>
          <a:bodyPr wrap="square" rtlCol="0">
            <a:spAutoFit/>
          </a:bodyPr>
          <a:lstStyle/>
          <a:p>
            <a:pPr fontAlgn="auto">
              <a:lnSpc>
                <a:spcPts val="282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材料五</a:t>
            </a:r>
            <a:r>
              <a:rPr lang="en-US" altLang="zh-CN" sz="2000" dirty="0">
                <a:latin typeface="黑体" panose="02010609060101010101" pitchFamily="49" charset="-122"/>
                <a:ea typeface="黑体" panose="02010609060101010101" pitchFamily="49" charset="-122"/>
              </a:rPr>
              <a:t>  P136</a:t>
            </a:r>
            <a:r>
              <a:rPr lang="zh-CN" altLang="en-US" sz="2000" dirty="0">
                <a:latin typeface="黑体" panose="02010609060101010101" pitchFamily="49" charset="-122"/>
                <a:ea typeface="黑体" panose="02010609060101010101" pitchFamily="49" charset="-122"/>
              </a:rPr>
              <a:t>：史料阅读</a:t>
            </a:r>
            <a:endParaRPr lang="zh-CN" altLang="en-US" sz="2000" dirty="0">
              <a:latin typeface="黑体" panose="02010609060101010101" pitchFamily="49" charset="-122"/>
              <a:ea typeface="黑体" panose="02010609060101010101" pitchFamily="49" charset="-122"/>
            </a:endParaRPr>
          </a:p>
          <a:p>
            <a:pPr fontAlgn="auto">
              <a:lnSpc>
                <a:spcPts val="2820"/>
              </a:lnSpc>
            </a:pPr>
            <a:r>
              <a:rPr lang="zh-CN" altLang="en-US" sz="2000" dirty="0">
                <a:latin typeface="黑体" panose="02010609060101010101" pitchFamily="49" charset="-122"/>
                <a:ea typeface="黑体" panose="02010609060101010101" pitchFamily="49" charset="-122"/>
              </a:rPr>
              <a:t> </a:t>
            </a:r>
            <a:r>
              <a:rPr lang="en-US" altLang="zh-CN" sz="2000" dirty="0">
                <a:latin typeface="黑体" panose="02010609060101010101" pitchFamily="49" charset="-122"/>
                <a:ea typeface="黑体" panose="02010609060101010101" pitchFamily="49" charset="-122"/>
              </a:rPr>
              <a:t>   </a:t>
            </a:r>
            <a:r>
              <a:rPr lang="zh-CN" altLang="en-US" sz="2000" b="1" dirty="0">
                <a:latin typeface="楷体" panose="02010609060101010101" pitchFamily="49" charset="-122"/>
                <a:ea typeface="楷体" panose="02010609060101010101" pitchFamily="49" charset="-122"/>
              </a:rPr>
              <a:t>开车经过市区，我们才晓得破坏的巨大程度。车子每经一二百米就会压过尸首，那些都是平民的尸首。我检查过，子弹是从背后射进去的，很可能是老百姓在逃跑时从后面被打死的。</a:t>
            </a:r>
            <a:endParaRPr lang="zh-CN" altLang="en-US" sz="2000" dirty="0"/>
          </a:p>
          <a:p>
            <a:pPr fontAlgn="auto">
              <a:lnSpc>
                <a:spcPts val="2820"/>
              </a:lnSpc>
            </a:pPr>
            <a:r>
              <a:rPr lang="zh-CN" altLang="en-US" sz="2000" dirty="0"/>
              <a:t>                             </a:t>
            </a:r>
            <a:r>
              <a:rPr lang="en-US" altLang="zh-CN" sz="2000" dirty="0"/>
              <a:t>                                                                     </a:t>
            </a:r>
            <a:r>
              <a:rPr lang="zh-CN" altLang="en-US" sz="2000" b="1" dirty="0"/>
              <a:t>----（德）拉贝《拉贝日记》（1937年12月14日）</a:t>
            </a:r>
            <a:endParaRPr lang="zh-CN" altLang="en-US" sz="2000" b="1" dirty="0"/>
          </a:p>
          <a:p>
            <a:pPr fontAlgn="auto">
              <a:lnSpc>
                <a:spcPts val="2820"/>
              </a:lnSpc>
            </a:pPr>
            <a:r>
              <a:rPr lang="en-US" altLang="zh-CN" sz="2000" dirty="0"/>
              <a:t>         </a:t>
            </a:r>
            <a:r>
              <a:rPr lang="zh-CN" altLang="en-US" sz="2000" dirty="0">
                <a:latin typeface="黑体" panose="02010609060101010101" pitchFamily="49" charset="-122"/>
                <a:ea typeface="黑体" panose="02010609060101010101" pitchFamily="49" charset="-122"/>
              </a:rPr>
              <a:t>约翰.拉贝：(1882--1950年）德国人，纳粹党员。1931年底，出任德国西门子南京分公司经理，1938年4月离开南京回国。1937年</a:t>
            </a:r>
            <a:r>
              <a:rPr lang="en-US" altLang="zh-CN" sz="2000" dirty="0">
                <a:latin typeface="黑体" panose="02010609060101010101" pitchFamily="49" charset="-122"/>
                <a:ea typeface="黑体" panose="02010609060101010101" pitchFamily="49" charset="-122"/>
              </a:rPr>
              <a:t>12</a:t>
            </a:r>
            <a:r>
              <a:rPr lang="zh-CN" altLang="en-US" sz="2000" dirty="0">
                <a:latin typeface="黑体" panose="02010609060101010101" pitchFamily="49" charset="-122"/>
                <a:ea typeface="黑体" panose="02010609060101010101" pitchFamily="49" charset="-122"/>
              </a:rPr>
              <a:t>月，日军进攻南京前夕，他与20多位外国人，共同发起建立南京安全区，并被推举为安全区国际委员会主席。《拉贝日记》是他在1937年9月19日至1938年2月26日撰写的日记。被公认为是近年来发现的研究南京大屠杀事件数量最多、保存得最为完整的史料。</a:t>
            </a:r>
            <a:endParaRPr lang="zh-CN" altLang="en-US" sz="2000" dirty="0"/>
          </a:p>
          <a:p>
            <a:pPr fontAlgn="auto">
              <a:lnSpc>
                <a:spcPts val="2820"/>
              </a:lnSpc>
            </a:pPr>
            <a:r>
              <a:rPr lang="zh-CN" altLang="en-US" sz="2000" dirty="0"/>
              <a:t>    </a:t>
            </a:r>
            <a:r>
              <a:rPr lang="en-US" altLang="zh-CN" sz="2000" dirty="0"/>
              <a:t>     </a:t>
            </a:r>
            <a:endParaRPr lang="en-US" altLang="zh-CN" sz="2000" dirty="0"/>
          </a:p>
          <a:p>
            <a:pPr fontAlgn="auto">
              <a:lnSpc>
                <a:spcPts val="2820"/>
              </a:lnSpc>
            </a:pPr>
            <a:r>
              <a:rPr lang="en-US" altLang="zh-CN" sz="2000" dirty="0"/>
              <a:t>         </a:t>
            </a:r>
            <a:r>
              <a:rPr lang="zh-CN" altLang="en-US" sz="2000" dirty="0"/>
              <a:t>材料六</a:t>
            </a:r>
            <a:r>
              <a:rPr lang="en-US" altLang="zh-CN" sz="2000" dirty="0"/>
              <a:t>    </a:t>
            </a:r>
            <a:r>
              <a:rPr lang="zh-CN" altLang="en-US" sz="2000" b="1" dirty="0">
                <a:latin typeface="楷体" panose="02010609060101010101" pitchFamily="49" charset="-122"/>
                <a:ea typeface="楷体" panose="02010609060101010101" pitchFamily="49" charset="-122"/>
                <a:cs typeface="楷体" panose="02010609060101010101" pitchFamily="49" charset="-122"/>
              </a:rPr>
              <a:t>一个日本记者目击了日军在南京的暴行。他写道:“码头上到处是焦黑的死尸，一个摞一个，堆成了尸山，在尸山间有五十到一百个左右的人影在缓缓地移动，把那些尸体拖到江边，投入江中。呻吟声、殷红的血、痉挛的手脚，还有哑剧般的寂静，给我们留下极深刻的印象。”</a:t>
            </a:r>
            <a:endParaRPr lang="zh-CN" altLang="en-US" sz="2000" b="1" dirty="0">
              <a:latin typeface="楷体" panose="02010609060101010101" pitchFamily="49" charset="-122"/>
              <a:ea typeface="楷体" panose="02010609060101010101" pitchFamily="49" charset="-122"/>
              <a:cs typeface="楷体" panose="02010609060101010101" pitchFamily="49" charset="-122"/>
            </a:endParaRPr>
          </a:p>
          <a:p>
            <a:pPr fontAlgn="auto">
              <a:lnSpc>
                <a:spcPts val="2820"/>
              </a:lnSpc>
            </a:pPr>
            <a:r>
              <a:rPr lang="zh-CN" altLang="en-US" sz="2000" dirty="0"/>
              <a:t>                  </a:t>
            </a:r>
            <a:r>
              <a:rPr lang="en-US" altLang="zh-CN" sz="2000" dirty="0"/>
              <a:t>                                                       </a:t>
            </a:r>
            <a:r>
              <a:rPr lang="zh-CN" altLang="en-US" sz="2000" b="1" dirty="0"/>
              <a:t>----张宪文主编 《南京大屠杀重要文证选录》</a:t>
            </a:r>
            <a:endParaRPr lang="zh-CN" altLang="en-US" sz="2000" b="1" dirty="0"/>
          </a:p>
          <a:p>
            <a:pPr fontAlgn="auto">
              <a:lnSpc>
                <a:spcPts val="2820"/>
              </a:lnSpc>
            </a:pPr>
            <a:r>
              <a:rPr lang="en-US" altLang="zh-CN" sz="2000" dirty="0">
                <a:latin typeface="黑体" panose="02010609060101010101" pitchFamily="49" charset="-122"/>
                <a:ea typeface="黑体" panose="02010609060101010101" pitchFamily="49" charset="-122"/>
              </a:rPr>
              <a:t>      </a:t>
            </a:r>
            <a:r>
              <a:rPr lang="zh-CN" altLang="en-US" sz="2000" dirty="0">
                <a:latin typeface="黑体" panose="02010609060101010101" pitchFamily="49" charset="-122"/>
                <a:ea typeface="黑体" panose="02010609060101010101" pitchFamily="49" charset="-122"/>
              </a:rPr>
              <a:t>（1）教材史料阅读为什么选德国的《拉贝日记》和日本记者的记录？</a:t>
            </a:r>
            <a:endParaRPr lang="zh-CN" altLang="en-US" sz="2000" dirty="0">
              <a:latin typeface="黑体" panose="02010609060101010101" pitchFamily="49" charset="-122"/>
              <a:ea typeface="黑体" panose="02010609060101010101" pitchFamily="49" charset="-122"/>
            </a:endParaRPr>
          </a:p>
          <a:p>
            <a:pPr fontAlgn="auto">
              <a:lnSpc>
                <a:spcPts val="2820"/>
              </a:lnSpc>
            </a:pPr>
            <a:r>
              <a:rPr lang="zh-CN" altLang="en-US" sz="2000" dirty="0">
                <a:latin typeface="黑体" panose="02010609060101010101" pitchFamily="49" charset="-122"/>
                <a:ea typeface="黑体" panose="02010609060101010101" pitchFamily="49" charset="-122"/>
              </a:rPr>
              <a:t>    </a:t>
            </a:r>
            <a:endParaRPr lang="zh-CN" altLang="en-US" sz="2000" dirty="0">
              <a:latin typeface="黑体" panose="02010609060101010101" pitchFamily="49" charset="-122"/>
              <a:ea typeface="黑体" panose="02010609060101010101" pitchFamily="49" charset="-122"/>
            </a:endParaRPr>
          </a:p>
          <a:p>
            <a:pPr fontAlgn="auto">
              <a:lnSpc>
                <a:spcPts val="2820"/>
              </a:lnSpc>
            </a:pPr>
            <a:r>
              <a:rPr lang="en-US" altLang="zh-CN" sz="2000" dirty="0">
                <a:latin typeface="黑体" panose="02010609060101010101" pitchFamily="49" charset="-122"/>
                <a:ea typeface="黑体" panose="02010609060101010101" pitchFamily="49" charset="-122"/>
              </a:rPr>
              <a:t>    </a:t>
            </a:r>
            <a:endParaRPr lang="zh-CN" altLang="en-US" sz="2000" dirty="0">
              <a:latin typeface="黑体" panose="02010609060101010101" pitchFamily="49" charset="-122"/>
              <a:ea typeface="黑体" panose="02010609060101010101" pitchFamily="49" charset="-122"/>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69340" y="1442720"/>
            <a:ext cx="10053320" cy="932180"/>
          </a:xfrm>
          <a:prstGeom prst="rect">
            <a:avLst/>
          </a:prstGeom>
          <a:noFill/>
        </p:spPr>
        <p:txBody>
          <a:bodyPr wrap="square" rtlCol="0">
            <a:spAutoFit/>
          </a:bodyPr>
          <a:lstStyle/>
          <a:p>
            <a:pPr fontAlgn="auto">
              <a:lnSpc>
                <a:spcPts val="3280"/>
              </a:lnSpc>
            </a:pPr>
            <a:r>
              <a:rPr lang="zh-CN" altLang="en-US" sz="2400">
                <a:latin typeface="黑体" panose="02010609060101010101" pitchFamily="49" charset="-122"/>
                <a:ea typeface="黑体" panose="02010609060101010101" pitchFamily="49" charset="-122"/>
                <a:cs typeface="黑体" panose="02010609060101010101" pitchFamily="49" charset="-122"/>
              </a:rPr>
              <a:t>（2）如果要更全面的了解侵华日军的暴行，你觉得还应该补充哪些方面的史料？说明理由？</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pic>
        <p:nvPicPr>
          <p:cNvPr id="3" name="图片 2" descr="4b55e8672b1a1cf3d4c95d2cf4c4e49"/>
          <p:cNvPicPr>
            <a:picLocks noChangeAspect="1"/>
          </p:cNvPicPr>
          <p:nvPr>
            <p:custDataLst>
              <p:tags r:id="rId1"/>
            </p:custDataLst>
          </p:nvPr>
        </p:nvPicPr>
        <p:blipFill>
          <a:blip r:embed="rId2"/>
          <a:stretch>
            <a:fillRect/>
          </a:stretch>
        </p:blipFill>
        <p:spPr>
          <a:xfrm>
            <a:off x="1205230" y="2685415"/>
            <a:ext cx="4572000" cy="3257550"/>
          </a:xfrm>
          <a:prstGeom prst="rect">
            <a:avLst/>
          </a:prstGeom>
        </p:spPr>
      </p:pic>
      <p:sp>
        <p:nvSpPr>
          <p:cNvPr id="6" name="矩形 5"/>
          <p:cNvSpPr/>
          <p:nvPr/>
        </p:nvSpPr>
        <p:spPr>
          <a:xfrm>
            <a:off x="2481580" y="3604260"/>
            <a:ext cx="2019300" cy="1198880"/>
          </a:xfrm>
          <a:prstGeom prst="rect">
            <a:avLst/>
          </a:prstGeom>
          <a:solidFill>
            <a:srgbClr val="C00000"/>
          </a:solidFill>
          <a:ln>
            <a:noFill/>
          </a:ln>
        </p:spPr>
        <p:txBody>
          <a:bodyPr wrap="none" rtlCol="0" anchor="t">
            <a:spAutoFit/>
          </a:bodyPr>
          <a:lstStyle/>
          <a:p>
            <a:pPr algn="ctr"/>
            <a:r>
              <a:rPr lang="zh-CN" altLang="zh-CN" sz="7200" b="1">
                <a:ln w="12700">
                  <a:solidFill>
                    <a:schemeClr val="accent5"/>
                  </a:solidFill>
                  <a:prstDash val="solid"/>
                </a:ln>
                <a:pattFill prst="ltDnDiag">
                  <a:fgClr>
                    <a:schemeClr val="accent5">
                      <a:lumMod val="60000"/>
                      <a:lumOff val="40000"/>
                    </a:schemeClr>
                  </a:fgClr>
                  <a:bgClr>
                    <a:schemeClr val="bg1"/>
                  </a:bgClr>
                </a:pattFill>
                <a:effectLst/>
              </a:rPr>
              <a:t>伪证</a:t>
            </a:r>
            <a:endParaRPr lang="zh-CN" altLang="zh-CN" sz="7200" b="1">
              <a:ln w="12700">
                <a:solidFill>
                  <a:schemeClr val="accent5"/>
                </a:solidFill>
                <a:prstDash val="solid"/>
              </a:ln>
              <a:pattFill prst="ltDnDiag">
                <a:fgClr>
                  <a:schemeClr val="accent5">
                    <a:lumMod val="60000"/>
                    <a:lumOff val="40000"/>
                  </a:schemeClr>
                </a:fgClr>
                <a:bgClr>
                  <a:schemeClr val="bg1"/>
                </a:bgClr>
              </a:pattFill>
              <a:effectLst/>
            </a:endParaRPr>
          </a:p>
        </p:txBody>
      </p:sp>
      <p:pic>
        <p:nvPicPr>
          <p:cNvPr id="7" name="图片 6"/>
          <p:cNvPicPr>
            <a:picLocks noChangeAspect="1"/>
          </p:cNvPicPr>
          <p:nvPr/>
        </p:nvPicPr>
        <p:blipFill>
          <a:blip r:embed="rId3"/>
          <a:srcRect t="43324"/>
          <a:stretch>
            <a:fillRect/>
          </a:stretch>
        </p:blipFill>
        <p:spPr>
          <a:xfrm>
            <a:off x="6439535" y="2358390"/>
            <a:ext cx="4744085" cy="3584575"/>
          </a:xfrm>
          <a:prstGeom prst="rect">
            <a:avLst/>
          </a:prstGeom>
        </p:spPr>
      </p:pic>
      <p:sp>
        <p:nvSpPr>
          <p:cNvPr id="8" name="文本框 7"/>
          <p:cNvSpPr txBox="1"/>
          <p:nvPr/>
        </p:nvSpPr>
        <p:spPr>
          <a:xfrm>
            <a:off x="6836410" y="6038850"/>
            <a:ext cx="4197350" cy="368300"/>
          </a:xfrm>
          <a:prstGeom prst="rect">
            <a:avLst/>
          </a:prstGeom>
          <a:noFill/>
        </p:spPr>
        <p:txBody>
          <a:bodyPr wrap="square" rtlCol="0">
            <a:spAutoFit/>
          </a:bodyPr>
          <a:lstStyle/>
          <a:p>
            <a:r>
              <a:rPr lang="zh-CN" altLang="en-US"/>
              <a:t>东京小学校长私藏的</a:t>
            </a:r>
            <a:r>
              <a:rPr lang="en-US" altLang="zh-CN"/>
              <a:t>“</a:t>
            </a:r>
            <a:r>
              <a:rPr lang="zh-CN" altLang="en-US"/>
              <a:t>不许可</a:t>
            </a:r>
            <a:r>
              <a:rPr lang="en-US" altLang="zh-CN"/>
              <a:t>”</a:t>
            </a:r>
            <a:r>
              <a:rPr lang="zh-CN" altLang="en-US"/>
              <a:t>血腥照片</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010920" y="589280"/>
            <a:ext cx="10053320" cy="932180"/>
          </a:xfrm>
          <a:prstGeom prst="rect">
            <a:avLst/>
          </a:prstGeom>
          <a:noFill/>
        </p:spPr>
        <p:txBody>
          <a:bodyPr wrap="square" rtlCol="0">
            <a:spAutoFit/>
          </a:bodyPr>
          <a:lstStyle/>
          <a:p>
            <a:pPr fontAlgn="auto">
              <a:lnSpc>
                <a:spcPts val="3280"/>
              </a:lnSpc>
            </a:pPr>
            <a:r>
              <a:rPr lang="zh-CN" altLang="en-US" sz="2400">
                <a:latin typeface="黑体" panose="02010609060101010101" pitchFamily="49" charset="-122"/>
                <a:ea typeface="黑体" panose="02010609060101010101" pitchFamily="49" charset="-122"/>
                <a:cs typeface="黑体" panose="02010609060101010101" pitchFamily="49" charset="-122"/>
              </a:rPr>
              <a:t>（2）如果要更全面的了解侵华日军的暴行，你觉得还应该补充哪些方面的史料？说明理由？</a:t>
            </a:r>
            <a:endParaRPr lang="zh-CN" altLang="en-US" sz="2400">
              <a:latin typeface="黑体" panose="02010609060101010101" pitchFamily="49" charset="-122"/>
              <a:ea typeface="黑体" panose="02010609060101010101" pitchFamily="49" charset="-122"/>
              <a:cs typeface="黑体" panose="02010609060101010101" pitchFamily="49" charset="-122"/>
            </a:endParaRPr>
          </a:p>
        </p:txBody>
      </p:sp>
      <p:pic>
        <p:nvPicPr>
          <p:cNvPr id="2" name="图片 1" descr="08cdb81b1e9fa171bbcda9c9ccb3964"/>
          <p:cNvPicPr>
            <a:picLocks noChangeAspect="1"/>
          </p:cNvPicPr>
          <p:nvPr/>
        </p:nvPicPr>
        <p:blipFill>
          <a:blip r:embed="rId1"/>
          <a:stretch>
            <a:fillRect/>
          </a:stretch>
        </p:blipFill>
        <p:spPr>
          <a:xfrm>
            <a:off x="941070" y="1545590"/>
            <a:ext cx="2802255" cy="3767455"/>
          </a:xfrm>
          <a:prstGeom prst="rect">
            <a:avLst/>
          </a:prstGeom>
        </p:spPr>
      </p:pic>
      <p:sp>
        <p:nvSpPr>
          <p:cNvPr id="5" name="文本框 4"/>
          <p:cNvSpPr txBox="1"/>
          <p:nvPr/>
        </p:nvSpPr>
        <p:spPr>
          <a:xfrm>
            <a:off x="1010920" y="5441315"/>
            <a:ext cx="2422525" cy="645160"/>
          </a:xfrm>
          <a:prstGeom prst="rect">
            <a:avLst/>
          </a:prstGeom>
          <a:noFill/>
        </p:spPr>
        <p:txBody>
          <a:bodyPr wrap="square" rtlCol="0">
            <a:spAutoFit/>
          </a:bodyPr>
          <a:lstStyle/>
          <a:p>
            <a:r>
              <a:rPr lang="zh-CN" altLang="en-US"/>
              <a:t>美国传教士</a:t>
            </a:r>
            <a:r>
              <a:rPr lang="en-US" altLang="zh-CN"/>
              <a:t>  </a:t>
            </a:r>
            <a:r>
              <a:rPr lang="zh-CN" altLang="en-US"/>
              <a:t>约翰</a:t>
            </a:r>
            <a:r>
              <a:rPr lang="en-US" altLang="zh-CN"/>
              <a:t>.</a:t>
            </a:r>
            <a:r>
              <a:rPr lang="zh-CN" altLang="zh-CN"/>
              <a:t>马吉</a:t>
            </a:r>
            <a:endParaRPr lang="zh-CN" altLang="zh-CN"/>
          </a:p>
          <a:p>
            <a:r>
              <a:rPr lang="en-US" altLang="zh-CN"/>
              <a:t>           </a:t>
            </a:r>
            <a:r>
              <a:rPr lang="zh-CN" altLang="zh-CN">
                <a:solidFill>
                  <a:srgbClr val="C00000"/>
                </a:solidFill>
              </a:rPr>
              <a:t>影像史料</a:t>
            </a:r>
            <a:endParaRPr lang="zh-CN" altLang="zh-CN">
              <a:solidFill>
                <a:srgbClr val="C00000"/>
              </a:solidFill>
            </a:endParaRPr>
          </a:p>
        </p:txBody>
      </p:sp>
      <p:sp>
        <p:nvSpPr>
          <p:cNvPr id="10" name="文本框 9"/>
          <p:cNvSpPr txBox="1"/>
          <p:nvPr/>
        </p:nvSpPr>
        <p:spPr>
          <a:xfrm>
            <a:off x="4277995" y="5441315"/>
            <a:ext cx="2050415" cy="922020"/>
          </a:xfrm>
          <a:prstGeom prst="rect">
            <a:avLst/>
          </a:prstGeom>
          <a:noFill/>
        </p:spPr>
        <p:txBody>
          <a:bodyPr wrap="square" rtlCol="0">
            <a:spAutoFit/>
          </a:bodyPr>
          <a:lstStyle/>
          <a:p>
            <a:r>
              <a:rPr lang="zh-CN" altLang="en-US"/>
              <a:t>参战日军的日记</a:t>
            </a:r>
            <a:endParaRPr lang="zh-CN" altLang="en-US"/>
          </a:p>
          <a:p>
            <a:r>
              <a:rPr lang="zh-CN" altLang="en-US"/>
              <a:t> </a:t>
            </a:r>
            <a:r>
              <a:rPr lang="en-US" altLang="zh-CN"/>
              <a:t>       </a:t>
            </a:r>
            <a:r>
              <a:rPr lang="zh-CN" altLang="en-US">
                <a:solidFill>
                  <a:srgbClr val="C00000"/>
                </a:solidFill>
              </a:rPr>
              <a:t>实物史料</a:t>
            </a:r>
            <a:endParaRPr lang="zh-CN" altLang="en-US"/>
          </a:p>
          <a:p>
            <a:r>
              <a:rPr lang="en-US" altLang="zh-CN"/>
              <a:t>   </a:t>
            </a:r>
            <a:endParaRPr lang="en-US" altLang="zh-CN"/>
          </a:p>
        </p:txBody>
      </p:sp>
      <p:pic>
        <p:nvPicPr>
          <p:cNvPr id="11" name="图片 10" descr="b8d620deb7c698df1ef674cbd9e1ae7"/>
          <p:cNvPicPr>
            <a:picLocks noChangeAspect="1"/>
          </p:cNvPicPr>
          <p:nvPr/>
        </p:nvPicPr>
        <p:blipFill>
          <a:blip r:embed="rId2"/>
          <a:stretch>
            <a:fillRect/>
          </a:stretch>
        </p:blipFill>
        <p:spPr>
          <a:xfrm>
            <a:off x="3978275" y="1537970"/>
            <a:ext cx="2408555" cy="3775075"/>
          </a:xfrm>
          <a:prstGeom prst="rect">
            <a:avLst/>
          </a:prstGeom>
        </p:spPr>
      </p:pic>
      <p:pic>
        <p:nvPicPr>
          <p:cNvPr id="12" name="图片 11" descr="e2250b4ffe50adebdbef7d350380453"/>
          <p:cNvPicPr>
            <a:picLocks noChangeAspect="1"/>
          </p:cNvPicPr>
          <p:nvPr/>
        </p:nvPicPr>
        <p:blipFill>
          <a:blip r:embed="rId3"/>
          <a:stretch>
            <a:fillRect/>
          </a:stretch>
        </p:blipFill>
        <p:spPr>
          <a:xfrm>
            <a:off x="7286625" y="1344930"/>
            <a:ext cx="3027045" cy="2270125"/>
          </a:xfrm>
          <a:prstGeom prst="rect">
            <a:avLst/>
          </a:prstGeom>
        </p:spPr>
      </p:pic>
      <p:pic>
        <p:nvPicPr>
          <p:cNvPr id="13" name="图片 12" descr="affff9582eb9ae2e4becd379082eac8"/>
          <p:cNvPicPr>
            <a:picLocks noChangeAspect="1"/>
          </p:cNvPicPr>
          <p:nvPr/>
        </p:nvPicPr>
        <p:blipFill>
          <a:blip r:embed="rId4"/>
          <a:stretch>
            <a:fillRect/>
          </a:stretch>
        </p:blipFill>
        <p:spPr>
          <a:xfrm>
            <a:off x="7286625" y="3983355"/>
            <a:ext cx="3098165" cy="2065655"/>
          </a:xfrm>
          <a:prstGeom prst="rect">
            <a:avLst/>
          </a:prstGeom>
        </p:spPr>
      </p:pic>
      <p:sp>
        <p:nvSpPr>
          <p:cNvPr id="14" name="文本框 13"/>
          <p:cNvSpPr txBox="1"/>
          <p:nvPr/>
        </p:nvSpPr>
        <p:spPr>
          <a:xfrm>
            <a:off x="7836535" y="3615055"/>
            <a:ext cx="2245360" cy="368300"/>
          </a:xfrm>
          <a:prstGeom prst="rect">
            <a:avLst/>
          </a:prstGeom>
          <a:noFill/>
        </p:spPr>
        <p:txBody>
          <a:bodyPr wrap="square" rtlCol="0">
            <a:spAutoFit/>
          </a:bodyPr>
          <a:lstStyle/>
          <a:p>
            <a:r>
              <a:rPr lang="zh-CN" altLang="en-US"/>
              <a:t>上海四行仓库遗址</a:t>
            </a:r>
            <a:endParaRPr lang="zh-CN" altLang="en-US"/>
          </a:p>
        </p:txBody>
      </p:sp>
      <p:sp>
        <p:nvSpPr>
          <p:cNvPr id="15" name="文本框 14"/>
          <p:cNvSpPr txBox="1"/>
          <p:nvPr/>
        </p:nvSpPr>
        <p:spPr>
          <a:xfrm>
            <a:off x="7998460" y="6049010"/>
            <a:ext cx="1922145" cy="368300"/>
          </a:xfrm>
          <a:prstGeom prst="rect">
            <a:avLst/>
          </a:prstGeom>
          <a:noFill/>
        </p:spPr>
        <p:txBody>
          <a:bodyPr wrap="square" rtlCol="0">
            <a:spAutoFit/>
          </a:bodyPr>
          <a:lstStyle/>
          <a:p>
            <a:r>
              <a:rPr lang="zh-CN" altLang="en-US"/>
              <a:t>南京大屠杀遗址</a:t>
            </a:r>
            <a:endParaRPr lang="zh-CN" altLang="en-US"/>
          </a:p>
        </p:txBody>
      </p:sp>
      <p:sp>
        <p:nvSpPr>
          <p:cNvPr id="16" name="文本框 15"/>
          <p:cNvSpPr txBox="1"/>
          <p:nvPr/>
        </p:nvSpPr>
        <p:spPr>
          <a:xfrm>
            <a:off x="9782810" y="3272790"/>
            <a:ext cx="1143635" cy="1076325"/>
          </a:xfrm>
          <a:prstGeom prst="rect">
            <a:avLst/>
          </a:prstGeom>
          <a:noFill/>
        </p:spPr>
        <p:txBody>
          <a:bodyPr wrap="square" rtlCol="0">
            <a:spAutoFit/>
          </a:bodyPr>
          <a:lstStyle/>
          <a:p>
            <a:r>
              <a:rPr lang="zh-CN" altLang="en-US" sz="3200">
                <a:ln w="12700">
                  <a:solidFill>
                    <a:srgbClr val="C00000"/>
                  </a:solidFill>
                  <a:prstDash val="solid"/>
                </a:ln>
                <a:solidFill>
                  <a:srgbClr val="C00000"/>
                </a:solidFill>
                <a:effectLst>
                  <a:outerShdw dist="38100" dir="2640000" algn="bl" rotWithShape="0">
                    <a:schemeClr val="tx2">
                      <a:lumMod val="75000"/>
                    </a:schemeClr>
                  </a:outerShdw>
                </a:effectLst>
              </a:rPr>
              <a:t>实物史料</a:t>
            </a:r>
            <a:endParaRPr lang="zh-CN" altLang="en-US" sz="3200">
              <a:ln w="12700">
                <a:solidFill>
                  <a:srgbClr val="C00000"/>
                </a:solidFill>
                <a:prstDash val="solid"/>
              </a:ln>
              <a:solidFill>
                <a:srgbClr val="C00000"/>
              </a:solidFill>
              <a:effectLst>
                <a:outerShdw dist="38100" dir="2640000" algn="bl" rotWithShape="0">
                  <a:schemeClr val="tx2">
                    <a:lumMod val="75000"/>
                  </a:schemeClr>
                </a:outerShdw>
              </a:effectLs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789940" y="645160"/>
            <a:ext cx="10612120" cy="4605020"/>
          </a:xfrm>
          <a:prstGeom prst="rect">
            <a:avLst/>
          </a:prstGeom>
          <a:noFill/>
        </p:spPr>
        <p:txBody>
          <a:bodyPr wrap="square" rtlCol="0">
            <a:spAutoFit/>
          </a:bodyPr>
          <a:lstStyle/>
          <a:p>
            <a:pPr fontAlgn="auto">
              <a:lnSpc>
                <a:spcPts val="32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latin typeface="黑体" panose="02010609060101010101" pitchFamily="49" charset="-122"/>
                <a:ea typeface="黑体" panose="02010609060101010101" pitchFamily="49" charset="-122"/>
                <a:cs typeface="黑体" panose="02010609060101010101" pitchFamily="49" charset="-122"/>
              </a:rPr>
              <a:t>世界记忆文献遗产：是指符合世界意义，于1992年经联合国教科文组织世界记忆工程国际咨询委员会确认而纳入《世界记忆名录》的文献遗产项目。作为世界文化遗产的重要组成部分，文献遗产体现了一个国家和民族的集体记忆，是我们沟通过去、现在和未来的重要桥梁。 </a:t>
            </a:r>
            <a:endParaRPr lang="zh-CN" altLang="en-US" sz="2000">
              <a:latin typeface="黑体" panose="02010609060101010101" pitchFamily="49" charset="-122"/>
              <a:ea typeface="黑体" panose="02010609060101010101" pitchFamily="49" charset="-122"/>
              <a:cs typeface="黑体" panose="02010609060101010101" pitchFamily="49" charset="-122"/>
            </a:endParaRPr>
          </a:p>
          <a:p>
            <a:pPr fontAlgn="auto">
              <a:lnSpc>
                <a:spcPts val="3200"/>
              </a:lnSpc>
            </a:pPr>
            <a:r>
              <a:rPr lang="en-US" altLang="zh-CN" sz="2000">
                <a:latin typeface="黑体" panose="02010609060101010101" pitchFamily="49" charset="-122"/>
                <a:ea typeface="黑体" panose="02010609060101010101" pitchFamily="49" charset="-122"/>
                <a:cs typeface="黑体" panose="02010609060101010101" pitchFamily="49" charset="-122"/>
              </a:rPr>
              <a:t>    </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2015年10月</a:t>
            </a:r>
            <a:r>
              <a:rPr lang="zh-CN" altLang="en-US" sz="2000">
                <a:latin typeface="黑体" panose="02010609060101010101" pitchFamily="49" charset="-122"/>
                <a:ea typeface="黑体" panose="02010609060101010101" pitchFamily="49" charset="-122"/>
                <a:cs typeface="黑体" panose="02010609060101010101" pitchFamily="49" charset="-122"/>
              </a:rPr>
              <a:t>，由中央档案馆、中国第二历史档案馆、辽宁省档案馆、吉林省档案馆、上海市档案馆、南京市档案馆和侵华日军南京大屠杀遇难同胞纪念馆联合申报的</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《南京大屠杀档案》入选“世界记忆名录”</a:t>
            </a:r>
            <a:r>
              <a:rPr lang="zh-CN" altLang="en-US" sz="2000">
                <a:latin typeface="黑体" panose="02010609060101010101" pitchFamily="49" charset="-122"/>
                <a:ea typeface="黑体" panose="02010609060101010101" pitchFamily="49" charset="-122"/>
                <a:cs typeface="黑体" panose="02010609060101010101" pitchFamily="49" charset="-122"/>
              </a:rPr>
              <a:t>。这些档案真实记录了1937年12月13日至1938年3月1日期间，日军在南京所犯的滔天罪行，内容包括日军当时自拍的屠杀照片，美国牧师约翰·马吉拍摄的记录影片，被称为中国的“安妮日记”的国际安全区工作人员中国妇女程瑞芳日记、战后中国政府关于南京大屠杀的调查档案，远东国际军事法庭、南京军事法庭审判日本战犯档案，中华人民共和国司法机构侦查、起诉、审判日本战犯档案等。从此，</a:t>
            </a:r>
            <a:r>
              <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rPr>
              <a:t>侵华日军南京大屠杀不仅是中国人民的记忆，同时它上升为人类共同记忆。</a:t>
            </a:r>
            <a:endParaRPr lang="zh-CN" altLang="en-US" sz="2000">
              <a:solidFill>
                <a:srgbClr val="FF0000"/>
              </a:solidFill>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121535" y="2489200"/>
            <a:ext cx="9330690" cy="1200329"/>
          </a:xfrm>
          <a:prstGeom prst="rect">
            <a:avLst/>
          </a:prstGeom>
          <a:noFill/>
        </p:spPr>
        <p:txBody>
          <a:bodyPr wrap="square" rtlCol="0">
            <a:spAutoFit/>
            <a:scene3d>
              <a:camera prst="orthographicFront"/>
              <a:lightRig rig="threePt" dir="t">
                <a:rot lat="0" lon="0" rev="0"/>
              </a:lightRig>
            </a:scene3d>
            <a:sp3d contourW="12700"/>
          </a:bodyPr>
          <a:lstStyle/>
          <a:p>
            <a:pPr algn="l"/>
            <a:r>
              <a:rPr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rPr>
              <a:t>一、中华民族到了最危险的时</a:t>
            </a:r>
            <a:r>
              <a:rPr lang="zh-CN" sz="40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rPr>
              <a:t>刻</a:t>
            </a:r>
            <a:endParaRPr sz="3600" b="1" dirty="0">
              <a:solidFill>
                <a:srgbClr val="A40706"/>
              </a:solidFill>
              <a:latin typeface="黑体" panose="02010609060101010101" pitchFamily="49" charset="-122"/>
              <a:ea typeface="黑体" panose="02010609060101010101" pitchFamily="49" charset="-122"/>
              <a:cs typeface="阿里巴巴普惠体 R" panose="00020600040101010101" pitchFamily="18" charset="-122"/>
            </a:endParaRPr>
          </a:p>
          <a:p>
            <a:pPr algn="l"/>
            <a:r>
              <a:rPr lang="en-US" altLang="zh-CN" sz="3200" b="1" dirty="0">
                <a:solidFill>
                  <a:srgbClr val="A40706"/>
                </a:solidFill>
                <a:latin typeface="黑体" panose="02010609060101010101" pitchFamily="49" charset="-122"/>
                <a:ea typeface="黑体" panose="02010609060101010101" pitchFamily="49" charset="-122"/>
                <a:cs typeface="+mn-ea"/>
              </a:rPr>
              <a:t>    </a:t>
            </a:r>
            <a:r>
              <a:rPr lang="zh-CN" sz="3200" b="1" dirty="0">
                <a:solidFill>
                  <a:srgbClr val="A40706"/>
                </a:solidFill>
                <a:latin typeface="黑体" panose="02010609060101010101" pitchFamily="49" charset="-122"/>
                <a:ea typeface="黑体" panose="02010609060101010101" pitchFamily="49" charset="-122"/>
                <a:cs typeface="+mn-ea"/>
              </a:rPr>
              <a:t>——</a:t>
            </a:r>
            <a:r>
              <a:rPr sz="3200" b="1" dirty="0">
                <a:solidFill>
                  <a:srgbClr val="A40706"/>
                </a:solidFill>
                <a:latin typeface="黑体" panose="02010609060101010101" pitchFamily="49" charset="-122"/>
                <a:ea typeface="黑体" panose="02010609060101010101" pitchFamily="49" charset="-122"/>
                <a:cs typeface="+mn-ea"/>
              </a:rPr>
              <a:t>20世纪30年代日本从局部侵华到全面侵华</a:t>
            </a:r>
            <a:endParaRPr sz="3200" b="1" dirty="0">
              <a:solidFill>
                <a:srgbClr val="A40706"/>
              </a:solidFill>
              <a:latin typeface="黑体" panose="02010609060101010101" pitchFamily="49" charset="-122"/>
              <a:ea typeface="黑体" panose="02010609060101010101" pitchFamily="49" charset="-122"/>
              <a:cs typeface="+mn-ea"/>
            </a:endParaRPr>
          </a:p>
        </p:txBody>
      </p:sp>
      <p:cxnSp>
        <p:nvCxnSpPr>
          <p:cNvPr id="4" name="直接连接符 3"/>
          <p:cNvCxnSpPr/>
          <p:nvPr/>
        </p:nvCxnSpPr>
        <p:spPr>
          <a:xfrm>
            <a:off x="1633220" y="2321560"/>
            <a:ext cx="9255760" cy="97790"/>
          </a:xfrm>
          <a:prstGeom prst="line">
            <a:avLst/>
          </a:prstGeom>
          <a:ln w="76200">
            <a:solidFill>
              <a:srgbClr val="A40706"/>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1710690" y="3818890"/>
            <a:ext cx="9119870" cy="116840"/>
          </a:xfrm>
          <a:prstGeom prst="line">
            <a:avLst/>
          </a:prstGeom>
          <a:ln w="76200">
            <a:solidFill>
              <a:srgbClr val="A40706"/>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ss0.bdstatic.com/70cFvHSh_Q1YnxGkpoWK1HF6hhy/it/u=107719233,3625342941&amp;fm=26&amp;gp=0.jpg"/>
          <p:cNvPicPr>
            <a:picLocks noChangeAspect="1" noChangeArrowheads="1"/>
          </p:cNvPicPr>
          <p:nvPr/>
        </p:nvPicPr>
        <p:blipFill>
          <a:blip r:embed="rId1">
            <a:duotone>
              <a:schemeClr val="accent3">
                <a:shade val="45000"/>
                <a:satMod val="135000"/>
              </a:schemeClr>
              <a:prstClr val="white"/>
            </a:duotone>
          </a:blip>
          <a:srcRect/>
          <a:stretch>
            <a:fillRect/>
          </a:stretch>
        </p:blipFill>
        <p:spPr bwMode="auto">
          <a:xfrm>
            <a:off x="0" y="0"/>
            <a:ext cx="12192000" cy="6858000"/>
          </a:xfrm>
          <a:prstGeom prst="rect">
            <a:avLst/>
          </a:prstGeom>
          <a:noFill/>
        </p:spPr>
      </p:pic>
      <p:sp>
        <p:nvSpPr>
          <p:cNvPr id="2" name="文本框 1"/>
          <p:cNvSpPr txBox="1"/>
          <p:nvPr/>
        </p:nvSpPr>
        <p:spPr>
          <a:xfrm>
            <a:off x="2683640" y="5151754"/>
            <a:ext cx="6647974" cy="830997"/>
          </a:xfrm>
          <a:prstGeom prst="rect">
            <a:avLst/>
          </a:prstGeom>
          <a:noFill/>
        </p:spPr>
        <p:txBody>
          <a:bodyPr wrap="none" rtlCol="0">
            <a:spAutoFit/>
          </a:bodyPr>
          <a:lstStyle/>
          <a:p>
            <a:r>
              <a:rPr lang="zh-CN" altLang="en-US" sz="4800" dirty="0">
                <a:solidFill>
                  <a:srgbClr val="C00000"/>
                </a:solidFill>
                <a:latin typeface="黑体" panose="02010609060101010101" pitchFamily="49" charset="-122"/>
                <a:ea typeface="黑体" panose="02010609060101010101" pitchFamily="49" charset="-122"/>
                <a:cs typeface="报隶-简" panose="02010600040101010101" charset="-122"/>
              </a:rPr>
              <a:t>山河已无恙 吾辈更图强</a:t>
            </a:r>
            <a:endParaRPr lang="zh-CN" altLang="en-US" sz="4800" dirty="0">
              <a:solidFill>
                <a:srgbClr val="C00000"/>
              </a:solidFill>
              <a:latin typeface="黑体" panose="02010609060101010101" pitchFamily="49" charset="-122"/>
              <a:ea typeface="黑体" panose="02010609060101010101" pitchFamily="49" charset="-122"/>
              <a:cs typeface="报隶-简" panose="02010600040101010101" charset="-122"/>
            </a:endParaRPr>
          </a:p>
        </p:txBody>
      </p:sp>
      <p:sp>
        <p:nvSpPr>
          <p:cNvPr id="100" name="文本框 99"/>
          <p:cNvSpPr txBox="1"/>
          <p:nvPr/>
        </p:nvSpPr>
        <p:spPr>
          <a:xfrm>
            <a:off x="1555115" y="1239520"/>
            <a:ext cx="9585960" cy="3419475"/>
          </a:xfrm>
          <a:prstGeom prst="rect">
            <a:avLst/>
          </a:prstGeom>
          <a:noFill/>
          <a:ln w="9525">
            <a:noFill/>
          </a:ln>
        </p:spPr>
        <p:txBody>
          <a:bodyPr wrap="square">
            <a:noAutofit/>
          </a:bodyPr>
          <a:lstStyle/>
          <a:p>
            <a:pPr indent="0" fontAlgn="auto">
              <a:lnSpc>
                <a:spcPts val="3000"/>
              </a:lnSpc>
            </a:pPr>
            <a:r>
              <a:rPr lang="en-US" altLang="zh-CN" sz="2000" b="1" dirty="0">
                <a:solidFill>
                  <a:srgbClr val="C00000"/>
                </a:solidFill>
                <a:latin typeface="黑体" panose="02010609060101010101" pitchFamily="49" charset="-122"/>
                <a:ea typeface="黑体" panose="02010609060101010101" pitchFamily="49" charset="-122"/>
                <a:sym typeface="+mn-ea"/>
              </a:rPr>
              <a:t>    </a:t>
            </a:r>
            <a:r>
              <a:rPr lang="zh-CN" altLang="en-US" sz="2000" b="1" dirty="0">
                <a:solidFill>
                  <a:srgbClr val="C00000"/>
                </a:solidFill>
                <a:latin typeface="黑体" panose="02010609060101010101" pitchFamily="49" charset="-122"/>
                <a:ea typeface="黑体" panose="02010609060101010101" pitchFamily="49" charset="-122"/>
                <a:sym typeface="+mn-ea"/>
              </a:rPr>
              <a:t>历史不会因时代变迁而改变，事实也不会因巧舌抵赖而消失。南京大屠杀惨案铁证如山、不容篡改。任何人要否认南京大屠杀惨案这一事实，历史不会答应，30万无辜死难者的亡灵不会答应，13亿中国人民不会答应，世界上一切爱好和平与正义的人民都不会答应。</a:t>
            </a:r>
            <a:endParaRPr lang="zh-CN" altLang="en-US" sz="2000" b="1" dirty="0">
              <a:solidFill>
                <a:srgbClr val="C00000"/>
              </a:solidFill>
              <a:latin typeface="黑体" panose="02010609060101010101" pitchFamily="49" charset="-122"/>
              <a:ea typeface="黑体" panose="02010609060101010101" pitchFamily="49" charset="-122"/>
              <a:sym typeface="+mn-ea"/>
            </a:endParaRPr>
          </a:p>
          <a:p>
            <a:pPr indent="0" fontAlgn="auto">
              <a:lnSpc>
                <a:spcPts val="3000"/>
              </a:lnSpc>
            </a:pPr>
            <a:endParaRPr lang="zh-CN" altLang="en-US" sz="2000" b="1" dirty="0">
              <a:solidFill>
                <a:srgbClr val="C00000"/>
              </a:solidFill>
              <a:latin typeface="黑体" panose="02010609060101010101" pitchFamily="49" charset="-122"/>
              <a:ea typeface="黑体" panose="02010609060101010101" pitchFamily="49" charset="-122"/>
              <a:sym typeface="+mn-ea"/>
            </a:endParaRPr>
          </a:p>
          <a:p>
            <a:pPr indent="0" fontAlgn="auto">
              <a:lnSpc>
                <a:spcPts val="3000"/>
              </a:lnSpc>
            </a:pPr>
            <a:r>
              <a:rPr lang="zh-CN" altLang="en-US" sz="2000" b="1" dirty="0">
                <a:solidFill>
                  <a:srgbClr val="C00000"/>
                </a:solidFill>
                <a:latin typeface="黑体" panose="02010609060101010101" pitchFamily="49" charset="-122"/>
                <a:ea typeface="黑体" panose="02010609060101010101" pitchFamily="49" charset="-122"/>
                <a:sym typeface="+mn-ea"/>
              </a:rPr>
              <a:t>　　——2014年12月13日，习近平在南京大屠杀死难者国家公祭仪式上的讲话</a:t>
            </a:r>
            <a:endParaRPr lang="zh-CN" altLang="en-US" sz="2000" b="1" dirty="0">
              <a:solidFill>
                <a:srgbClr val="C00000"/>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文本框 1"/>
          <p:cNvSpPr txBox="1"/>
          <p:nvPr/>
        </p:nvSpPr>
        <p:spPr>
          <a:xfrm>
            <a:off x="618490" y="711200"/>
            <a:ext cx="11350625" cy="4154170"/>
          </a:xfrm>
          <a:prstGeom prst="rect">
            <a:avLst/>
          </a:prstGeom>
          <a:noFill/>
          <a:ln w="9525">
            <a:noFill/>
          </a:ln>
        </p:spPr>
        <p:txBody>
          <a:bodyPr wrap="square" anchor="t" anchorCtr="0">
            <a:spAutoFit/>
          </a:bodyPr>
          <a:lstStyle/>
          <a:p>
            <a:pPr algn="ctr" defTabSz="914400"/>
            <a:r>
              <a:rPr lang="zh-CN" altLang="en-US" sz="4000" b="1" dirty="0">
                <a:solidFill>
                  <a:srgbClr val="FF0000"/>
                </a:solidFill>
                <a:latin typeface="Arial" panose="020B0604020202020204"/>
                <a:ea typeface="微软雅黑" panose="020B0503020204020204" charset="-122"/>
                <a:sym typeface="微软雅黑" panose="020B0503020204020204" charset="-122"/>
              </a:rPr>
              <a:t>史料实证总结</a:t>
            </a:r>
            <a:endParaRPr lang="zh-CN" altLang="en-US" sz="4000" b="1" dirty="0">
              <a:solidFill>
                <a:srgbClr val="FF0000"/>
              </a:solidFill>
              <a:latin typeface="Arial" panose="020B0604020202020204"/>
              <a:ea typeface="微软雅黑" panose="020B0503020204020204" charset="-122"/>
              <a:sym typeface="微软雅黑" panose="020B0503020204020204" charset="-122"/>
            </a:endParaRPr>
          </a:p>
          <a:p>
            <a:pPr defTabSz="914400"/>
            <a:endParaRPr lang="zh-CN" altLang="en-US" sz="4000" b="1" baseline="0" dirty="0">
              <a:solidFill>
                <a:srgbClr val="FF0000"/>
              </a:solidFill>
              <a:latin typeface="Arial" panose="020B0604020202020204"/>
              <a:ea typeface="微软雅黑" panose="020B0503020204020204" charset="-122"/>
            </a:endParaRPr>
          </a:p>
          <a:p>
            <a:pPr defTabSz="914400"/>
            <a:r>
              <a:rPr lang="zh-CN" altLang="en-US" sz="3600" b="1" baseline="0" dirty="0">
                <a:solidFill>
                  <a:srgbClr val="FF0000"/>
                </a:solidFill>
                <a:latin typeface="Arial" panose="020B0604020202020204"/>
                <a:ea typeface="微软雅黑" panose="020B0503020204020204" charset="-122"/>
              </a:rPr>
              <a:t>搜集获取史料</a:t>
            </a:r>
            <a:r>
              <a:rPr lang="en-US" altLang="zh-CN" sz="3600" b="1" baseline="0" dirty="0">
                <a:solidFill>
                  <a:srgbClr val="FF0000"/>
                </a:solidFill>
                <a:latin typeface="Arial" panose="020B0604020202020204"/>
                <a:ea typeface="微软雅黑" panose="020B0503020204020204" charset="-122"/>
              </a:rPr>
              <a:t>——</a:t>
            </a:r>
            <a:r>
              <a:rPr lang="zh-CN" altLang="en-US" sz="3600" b="1" baseline="0" dirty="0">
                <a:solidFill>
                  <a:schemeClr val="accent1"/>
                </a:solidFill>
                <a:latin typeface="Arial" panose="020B0604020202020204"/>
                <a:ea typeface="微软雅黑" panose="020B0503020204020204" charset="-122"/>
              </a:rPr>
              <a:t>多种史料；多角度史料；多重证据</a:t>
            </a:r>
            <a:endParaRPr lang="zh-CN" altLang="en-US" sz="3600" b="1" baseline="0" dirty="0">
              <a:solidFill>
                <a:srgbClr val="FF0000"/>
              </a:solidFill>
              <a:latin typeface="Arial" panose="020B0604020202020204"/>
              <a:ea typeface="微软雅黑" panose="020B0503020204020204" charset="-122"/>
            </a:endParaRPr>
          </a:p>
          <a:p>
            <a:pPr defTabSz="914400"/>
            <a:endParaRPr lang="zh-CN" altLang="en-US" sz="4000" b="1" baseline="0" dirty="0">
              <a:solidFill>
                <a:srgbClr val="FF0000"/>
              </a:solidFill>
              <a:latin typeface="Arial" panose="020B0604020202020204"/>
              <a:ea typeface="微软雅黑" panose="020B0503020204020204" charset="-122"/>
            </a:endParaRPr>
          </a:p>
          <a:p>
            <a:pPr defTabSz="914400"/>
            <a:r>
              <a:rPr lang="zh-CN" altLang="en-US" sz="3600" b="1" baseline="0" dirty="0">
                <a:solidFill>
                  <a:srgbClr val="FF0000"/>
                </a:solidFill>
                <a:latin typeface="Arial" panose="020B0604020202020204"/>
                <a:ea typeface="微软雅黑" panose="020B0503020204020204" charset="-122"/>
              </a:rPr>
              <a:t>辨析考证史料——</a:t>
            </a:r>
            <a:r>
              <a:rPr lang="zh-CN" altLang="en-US" sz="3600" b="1" baseline="0" dirty="0">
                <a:solidFill>
                  <a:schemeClr val="accent1"/>
                </a:solidFill>
                <a:latin typeface="Arial" panose="020B0604020202020204"/>
                <a:ea typeface="微软雅黑" panose="020B0503020204020204" charset="-122"/>
              </a:rPr>
              <a:t>价值分析；对比鉴别；去伪存真</a:t>
            </a:r>
            <a:endParaRPr lang="zh-CN" altLang="en-US" sz="3600" b="1" baseline="0" dirty="0">
              <a:solidFill>
                <a:schemeClr val="accent1"/>
              </a:solidFill>
              <a:latin typeface="Arial" panose="020B0604020202020204"/>
              <a:ea typeface="微软雅黑" panose="020B0503020204020204" charset="-122"/>
            </a:endParaRPr>
          </a:p>
          <a:p>
            <a:pPr defTabSz="914400"/>
            <a:endParaRPr lang="zh-CN" altLang="en-US" sz="3600" b="1" baseline="0" dirty="0">
              <a:solidFill>
                <a:schemeClr val="accent1"/>
              </a:solidFill>
              <a:latin typeface="Arial" panose="020B0604020202020204"/>
              <a:ea typeface="微软雅黑" panose="020B0503020204020204" charset="-122"/>
            </a:endParaRPr>
          </a:p>
          <a:p>
            <a:pPr defTabSz="914400"/>
            <a:r>
              <a:rPr lang="zh-CN" altLang="en-US" sz="3600" b="1" baseline="0" dirty="0">
                <a:solidFill>
                  <a:srgbClr val="FF0000"/>
                </a:solidFill>
                <a:latin typeface="Arial" panose="020B0604020202020204"/>
                <a:ea typeface="微软雅黑" panose="020B0503020204020204" charset="-122"/>
              </a:rPr>
              <a:t>得出历史认识——</a:t>
            </a:r>
            <a:r>
              <a:rPr lang="zh-CN" altLang="en-US" sz="3600" b="1" baseline="0" dirty="0">
                <a:solidFill>
                  <a:schemeClr val="accent1"/>
                </a:solidFill>
                <a:latin typeface="Arial" panose="020B0604020202020204"/>
                <a:ea typeface="微软雅黑" panose="020B0503020204020204" charset="-122"/>
              </a:rPr>
              <a:t>言必有依；论必有据；客观解释</a:t>
            </a:r>
            <a:endParaRPr lang="zh-CN" altLang="en-US" sz="3600" b="1" baseline="0" dirty="0">
              <a:solidFill>
                <a:schemeClr val="accent1"/>
              </a:solidFill>
              <a:latin typeface="Arial" panose="020B0604020202020204"/>
              <a:ea typeface="微软雅黑" panose="020B0503020204020204" charset="-122"/>
            </a:endParaRPr>
          </a:p>
        </p:txBody>
      </p:sp>
    </p:spTree>
  </p:cSld>
  <p:clrMapOvr>
    <a:masterClrMapping/>
  </p:clrMapOvr>
  <p:transition spd="slow">
    <p:blinds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文本框 99"/>
          <p:cNvSpPr txBox="1"/>
          <p:nvPr/>
        </p:nvSpPr>
        <p:spPr>
          <a:xfrm>
            <a:off x="921385" y="497205"/>
            <a:ext cx="10947400" cy="4107815"/>
          </a:xfrm>
          <a:prstGeom prst="rect">
            <a:avLst/>
          </a:prstGeom>
          <a:noFill/>
          <a:ln w="9525">
            <a:noFill/>
          </a:ln>
        </p:spPr>
        <p:txBody>
          <a:bodyPr wrap="square">
            <a:spAutoFit/>
          </a:bodyPr>
          <a:lstStyle/>
          <a:p>
            <a:pPr indent="0" fontAlgn="auto">
              <a:lnSpc>
                <a:spcPts val="3480"/>
              </a:lnSpc>
            </a:pPr>
            <a:r>
              <a:rPr lang="zh-CN" sz="2400" b="1">
                <a:solidFill>
                  <a:srgbClr val="000000"/>
                </a:solidFill>
                <a:latin typeface="黑体" panose="02010609060101010101" pitchFamily="49" charset="-122"/>
                <a:ea typeface="黑体" panose="02010609060101010101" pitchFamily="49" charset="-122"/>
                <a:cs typeface="黑体" panose="02010609060101010101" pitchFamily="49" charset="-122"/>
              </a:rPr>
              <a:t>推荐相关书籍和影视作品：</a:t>
            </a:r>
            <a:endParaRPr lang="zh-CN" sz="2400" b="0">
              <a:latin typeface="黑体" panose="02010609060101010101" pitchFamily="49" charset="-122"/>
              <a:ea typeface="黑体" panose="02010609060101010101" pitchFamily="49" charset="-122"/>
              <a:cs typeface="黑体" panose="02010609060101010101" pitchFamily="49" charset="-122"/>
            </a:endParaRPr>
          </a:p>
          <a:p>
            <a:pPr indent="0" fontAlgn="auto">
              <a:lnSpc>
                <a:spcPts val="3480"/>
              </a:lnSpc>
            </a:pPr>
            <a:r>
              <a:rPr lang="zh-CN" sz="2400" b="0">
                <a:latin typeface="黑体" panose="02010609060101010101" pitchFamily="49" charset="-122"/>
                <a:ea typeface="黑体" panose="02010609060101010101" pitchFamily="49" charset="-122"/>
                <a:cs typeface="黑体" panose="02010609060101010101" pitchFamily="49" charset="-122"/>
              </a:rPr>
              <a:t>书籍：</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《寻找真实的蒋介石》作者：杨天石</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《张学良口述历史》作者：唐德刚</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《拉贝日记》作者：</a:t>
            </a:r>
            <a:r>
              <a:rPr lang="en-US" altLang="zh-CN" sz="2400" b="0">
                <a:latin typeface="黑体" panose="02010609060101010101" pitchFamily="49" charset="-122"/>
                <a:ea typeface="黑体" panose="02010609060101010101" pitchFamily="49" charset="-122"/>
                <a:cs typeface="黑体" panose="02010609060101010101" pitchFamily="49" charset="-122"/>
              </a:rPr>
              <a:t>(</a:t>
            </a:r>
            <a:r>
              <a:rPr lang="zh-CN" sz="2400" b="0">
                <a:latin typeface="黑体" panose="02010609060101010101" pitchFamily="49" charset="-122"/>
                <a:ea typeface="黑体" panose="02010609060101010101" pitchFamily="49" charset="-122"/>
                <a:cs typeface="黑体" panose="02010609060101010101" pitchFamily="49" charset="-122"/>
              </a:rPr>
              <a:t>德）约翰•拉贝 </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《南京大屠杀</a:t>
            </a:r>
            <a:r>
              <a:rPr lang="en-US" altLang="zh-CN"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第二次世界大战中被遗忘的大浩劫</a:t>
            </a:r>
            <a:r>
              <a:rPr lang="zh-CN" sz="2400" b="0">
                <a:latin typeface="黑体" panose="02010609060101010101" pitchFamily="49" charset="-122"/>
                <a:ea typeface="黑体" panose="02010609060101010101" pitchFamily="49" charset="-122"/>
                <a:cs typeface="黑体" panose="02010609060101010101" pitchFamily="49" charset="-122"/>
              </a:rPr>
              <a:t>》作者：</a:t>
            </a:r>
            <a:r>
              <a:rPr lang="en-US" altLang="zh-CN" sz="2400" b="0">
                <a:latin typeface="黑体" panose="02010609060101010101" pitchFamily="49" charset="-122"/>
                <a:ea typeface="黑体" panose="02010609060101010101" pitchFamily="49" charset="-122"/>
                <a:cs typeface="黑体" panose="02010609060101010101" pitchFamily="49" charset="-122"/>
              </a:rPr>
              <a:t>(</a:t>
            </a:r>
            <a:r>
              <a:rPr lang="zh-CN" altLang="en-US" sz="2400" b="0">
                <a:latin typeface="黑体" panose="02010609060101010101" pitchFamily="49" charset="-122"/>
                <a:ea typeface="黑体" panose="02010609060101010101" pitchFamily="49" charset="-122"/>
                <a:cs typeface="黑体" panose="02010609060101010101" pitchFamily="49" charset="-122"/>
              </a:rPr>
              <a:t>美</a:t>
            </a:r>
            <a:r>
              <a:rPr lang="en-US" altLang="zh-CN" sz="2400" b="0">
                <a:latin typeface="黑体" panose="02010609060101010101" pitchFamily="49" charset="-122"/>
                <a:ea typeface="黑体" panose="02010609060101010101" pitchFamily="49" charset="-122"/>
                <a:cs typeface="黑体" panose="02010609060101010101" pitchFamily="49" charset="-122"/>
              </a:rPr>
              <a:t>)</a:t>
            </a:r>
            <a:r>
              <a:rPr lang="zh-CN" sz="2400" b="0">
                <a:latin typeface="黑体" panose="02010609060101010101" pitchFamily="49" charset="-122"/>
                <a:ea typeface="黑体" panose="02010609060101010101" pitchFamily="49" charset="-122"/>
                <a:cs typeface="黑体" panose="02010609060101010101" pitchFamily="49" charset="-122"/>
              </a:rPr>
              <a:t>张纯如</a:t>
            </a:r>
            <a:r>
              <a:rPr lang="en-US" sz="2400" b="0">
                <a:latin typeface="黑体" panose="02010609060101010101" pitchFamily="49" charset="-122"/>
                <a:ea typeface="黑体" panose="02010609060101010101" pitchFamily="49" charset="-122"/>
                <a:cs typeface="黑体" panose="02010609060101010101" pitchFamily="49" charset="-122"/>
              </a:rPr>
              <a:t> </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《南京大屠杀始末采访录》作者：</a:t>
            </a:r>
            <a:r>
              <a:rPr lang="en-US" altLang="zh-CN" sz="2400" b="0">
                <a:latin typeface="黑体" panose="02010609060101010101" pitchFamily="49" charset="-122"/>
                <a:ea typeface="黑体" panose="02010609060101010101" pitchFamily="49" charset="-122"/>
                <a:cs typeface="黑体" panose="02010609060101010101" pitchFamily="49" charset="-122"/>
              </a:rPr>
              <a:t>(</a:t>
            </a:r>
            <a:r>
              <a:rPr lang="zh-CN" sz="2400" b="0">
                <a:latin typeface="黑体" panose="02010609060101010101" pitchFamily="49" charset="-122"/>
                <a:ea typeface="黑体" panose="02010609060101010101" pitchFamily="49" charset="-122"/>
                <a:cs typeface="黑体" panose="02010609060101010101" pitchFamily="49" charset="-122"/>
              </a:rPr>
              <a:t>日）本多胜一</a:t>
            </a:r>
            <a:r>
              <a:rPr lang="en-US" sz="2400" b="0">
                <a:latin typeface="黑体" panose="02010609060101010101" pitchFamily="49" charset="-122"/>
                <a:ea typeface="黑体" panose="02010609060101010101" pitchFamily="49" charset="-122"/>
                <a:cs typeface="黑体" panose="02010609060101010101" pitchFamily="49" charset="-122"/>
              </a:rPr>
              <a:t> </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zh-CN" sz="2400" b="0">
                <a:latin typeface="黑体" panose="02010609060101010101" pitchFamily="49" charset="-122"/>
                <a:ea typeface="黑体" panose="02010609060101010101" pitchFamily="49" charset="-122"/>
                <a:cs typeface="黑体" panose="02010609060101010101" pitchFamily="49" charset="-122"/>
              </a:rPr>
              <a:t>电影：</a:t>
            </a:r>
            <a:endParaRPr lang="zh-CN" sz="2400" b="0">
              <a:latin typeface="黑体" panose="02010609060101010101" pitchFamily="49" charset="-122"/>
              <a:ea typeface="黑体" panose="02010609060101010101" pitchFamily="49" charset="-122"/>
              <a:cs typeface="黑体" panose="02010609060101010101" pitchFamily="49" charset="-122"/>
            </a:endParaRPr>
          </a:p>
          <a:p>
            <a:pPr fontAlgn="auto">
              <a:lnSpc>
                <a:spcPts val="3480"/>
              </a:lnSpc>
            </a:pP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《南京1937》</a:t>
            </a: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《东京审判》</a:t>
            </a:r>
            <a:r>
              <a:rPr lang="en-US" altLang="zh-CN"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《南京！南京！》</a:t>
            </a:r>
            <a:r>
              <a:rPr lang="en-US" sz="2400" b="0">
                <a:latin typeface="黑体" panose="02010609060101010101" pitchFamily="49" charset="-122"/>
                <a:ea typeface="黑体" panose="02010609060101010101" pitchFamily="49" charset="-122"/>
                <a:cs typeface="黑体" panose="02010609060101010101" pitchFamily="49" charset="-122"/>
              </a:rPr>
              <a:t>    </a:t>
            </a:r>
            <a:r>
              <a:rPr lang="zh-CN" sz="2400" b="0">
                <a:latin typeface="黑体" panose="02010609060101010101" pitchFamily="49" charset="-122"/>
                <a:ea typeface="黑体" panose="02010609060101010101" pitchFamily="49" charset="-122"/>
                <a:cs typeface="黑体" panose="02010609060101010101" pitchFamily="49" charset="-122"/>
              </a:rPr>
              <a:t>《约翰·拉贝》</a:t>
            </a:r>
            <a:endParaRPr lang="zh-CN" altLang="en-US" sz="2400" b="0">
              <a:latin typeface="黑体" panose="02010609060101010101" pitchFamily="49" charset="-122"/>
              <a:ea typeface="黑体" panose="02010609060101010101" pitchFamily="49" charset="-122"/>
              <a:cs typeface="黑体" panose="02010609060101010101" pitchFamily="49" charset="-122"/>
            </a:endParaRPr>
          </a:p>
        </p:txBody>
      </p:sp>
      <p:pic>
        <p:nvPicPr>
          <p:cNvPr id="2" name="图片 1"/>
          <p:cNvPicPr>
            <a:picLocks noChangeAspect="1"/>
          </p:cNvPicPr>
          <p:nvPr>
            <p:custDataLst>
              <p:tags r:id="rId1"/>
            </p:custDataLst>
          </p:nvPr>
        </p:nvPicPr>
        <p:blipFill>
          <a:blip r:embed="rId2"/>
          <a:stretch>
            <a:fillRect/>
          </a:stretch>
        </p:blipFill>
        <p:spPr>
          <a:xfrm>
            <a:off x="1588135" y="4686935"/>
            <a:ext cx="1272540" cy="1732915"/>
          </a:xfrm>
          <a:prstGeom prst="rect">
            <a:avLst/>
          </a:prstGeom>
        </p:spPr>
      </p:pic>
      <p:pic>
        <p:nvPicPr>
          <p:cNvPr id="3" name="图片 2"/>
          <p:cNvPicPr>
            <a:picLocks noChangeAspect="1"/>
          </p:cNvPicPr>
          <p:nvPr/>
        </p:nvPicPr>
        <p:blipFill>
          <a:blip r:embed="rId3"/>
          <a:stretch>
            <a:fillRect/>
          </a:stretch>
        </p:blipFill>
        <p:spPr>
          <a:xfrm>
            <a:off x="5273675" y="4727575"/>
            <a:ext cx="1186815" cy="1671955"/>
          </a:xfrm>
          <a:prstGeom prst="rect">
            <a:avLst/>
          </a:prstGeom>
        </p:spPr>
      </p:pic>
      <p:pic>
        <p:nvPicPr>
          <p:cNvPr id="4" name="图片 3"/>
          <p:cNvPicPr>
            <a:picLocks noChangeAspect="1"/>
          </p:cNvPicPr>
          <p:nvPr/>
        </p:nvPicPr>
        <p:blipFill>
          <a:blip r:embed="rId4"/>
          <a:stretch>
            <a:fillRect/>
          </a:stretch>
        </p:blipFill>
        <p:spPr>
          <a:xfrm>
            <a:off x="8940800" y="4747895"/>
            <a:ext cx="1202690" cy="1671955"/>
          </a:xfrm>
          <a:prstGeom prst="rect">
            <a:avLst/>
          </a:prstGeom>
        </p:spPr>
      </p:pic>
      <p:pic>
        <p:nvPicPr>
          <p:cNvPr id="5" name="图片 4"/>
          <p:cNvPicPr>
            <a:picLocks noChangeAspect="1"/>
          </p:cNvPicPr>
          <p:nvPr/>
        </p:nvPicPr>
        <p:blipFill>
          <a:blip r:embed="rId5"/>
          <a:stretch>
            <a:fillRect/>
          </a:stretch>
        </p:blipFill>
        <p:spPr>
          <a:xfrm>
            <a:off x="7099300" y="4718050"/>
            <a:ext cx="1200785" cy="1681480"/>
          </a:xfrm>
          <a:prstGeom prst="rect">
            <a:avLst/>
          </a:prstGeom>
        </p:spPr>
      </p:pic>
      <p:pic>
        <p:nvPicPr>
          <p:cNvPr id="6" name="图片 5"/>
          <p:cNvPicPr>
            <a:picLocks noChangeAspect="1"/>
          </p:cNvPicPr>
          <p:nvPr/>
        </p:nvPicPr>
        <p:blipFill>
          <a:blip r:embed="rId6"/>
          <a:srcRect l="16686" t="1733" r="16400" b="857"/>
          <a:stretch>
            <a:fillRect/>
          </a:stretch>
        </p:blipFill>
        <p:spPr>
          <a:xfrm>
            <a:off x="3475355" y="4667250"/>
            <a:ext cx="1188720" cy="17322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_矩形 13"/>
          <p:cNvSpPr/>
          <p:nvPr>
            <p:custDataLst>
              <p:tags r:id="rId1"/>
            </p:custDataLst>
          </p:nvPr>
        </p:nvSpPr>
        <p:spPr>
          <a:xfrm>
            <a:off x="0" y="-26236"/>
            <a:ext cx="12192000" cy="1989221"/>
          </a:xfrm>
          <a:prstGeom prst="rect">
            <a:avLst/>
          </a:prstGeom>
          <a:blipFill dpi="0" rotWithShape="1">
            <a:blip r:embed="rId2">
              <a:alphaModFix amt="2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字魂35号-经典雅黑"/>
            </a:endParaRPr>
          </a:p>
        </p:txBody>
      </p:sp>
      <p:pic>
        <p:nvPicPr>
          <p:cNvPr id="8" name="PA_图片 7" descr="C:/Users/zxm197641/AppData/Local/Temp/picturecompress_20210812103339/output_5.pngoutput_5"/>
          <p:cNvPicPr>
            <a:picLocks noChangeAspect="1"/>
          </p:cNvPicPr>
          <p:nvPr>
            <p:custDataLst>
              <p:tags r:id="rId3"/>
            </p:custDataLst>
          </p:nvPr>
        </p:nvPicPr>
        <p:blipFill>
          <a:blip r:embed="rId4">
            <a:grayscl/>
          </a:blip>
          <a:stretch>
            <a:fillRect/>
          </a:stretch>
        </p:blipFill>
        <p:spPr>
          <a:xfrm>
            <a:off x="776803" y="3845817"/>
            <a:ext cx="10058400" cy="2802731"/>
          </a:xfrm>
          <a:prstGeom prst="rect">
            <a:avLst/>
          </a:prstGeom>
        </p:spPr>
      </p:pic>
      <p:pic>
        <p:nvPicPr>
          <p:cNvPr id="11" name="PA_图片 72" descr="红鸟"/>
          <p:cNvPicPr>
            <a:picLocks noChangeAspect="1" noChangeArrowheads="1"/>
          </p:cNvPicPr>
          <p:nvPr>
            <p:custDataLst>
              <p:tags r:id="rId5"/>
            </p:custDataLst>
          </p:nvPr>
        </p:nvPicPr>
        <p:blipFill>
          <a:blip r:embed="rId6">
            <a:extLst>
              <a:ext uri="{BEBA8EAE-BF5A-486C-A8C5-ECC9F3942E4B}">
                <a14:imgProps xmlns:a14="http://schemas.microsoft.com/office/drawing/2010/main">
                  <a14:imgLayer r:embed="rId7">
                    <a14:imgEffect>
                      <a14:brightnessContrast bright="-15000"/>
                    </a14:imgEffect>
                  </a14:imgLayer>
                </a14:imgProps>
              </a:ext>
              <a:ext uri="{28A0092B-C50C-407E-A947-70E740481C1C}">
                <a14:useLocalDpi xmlns:a14="http://schemas.microsoft.com/office/drawing/2010/main" val="0"/>
              </a:ext>
            </a:extLst>
          </a:blip>
          <a:srcRect t="58022" r="83168"/>
          <a:stretch>
            <a:fillRect/>
          </a:stretch>
        </p:blipFill>
        <p:spPr bwMode="auto">
          <a:xfrm>
            <a:off x="8327360" y="4178481"/>
            <a:ext cx="784021" cy="500242"/>
          </a:xfrm>
          <a:prstGeom prst="rect">
            <a:avLst/>
          </a:prstGeom>
          <a:noFill/>
          <a:ln>
            <a:noFill/>
          </a:ln>
        </p:spPr>
      </p:pic>
      <p:pic>
        <p:nvPicPr>
          <p:cNvPr id="12" name="PA_图片 73" descr="红鸟"/>
          <p:cNvPicPr>
            <a:picLocks noChangeAspect="1" noChangeArrowheads="1"/>
          </p:cNvPicPr>
          <p:nvPr>
            <p:custDataLst>
              <p:tags r:id="rId8"/>
            </p:custDataLst>
          </p:nvPr>
        </p:nvPicPr>
        <p:blipFill>
          <a:blip r:embed="rId9" cstate="print">
            <a:extLst>
              <a:ext uri="{BEBA8EAE-BF5A-486C-A8C5-ECC9F3942E4B}">
                <a14:imgProps xmlns:a14="http://schemas.microsoft.com/office/drawing/2010/main">
                  <a14:imgLayer r:embed="rId10">
                    <a14:imgEffect>
                      <a14:brightnessContrast bright="-15000"/>
                    </a14:imgEffect>
                  </a14:imgLayer>
                </a14:imgProps>
              </a:ext>
              <a:ext uri="{28A0092B-C50C-407E-A947-70E740481C1C}">
                <a14:useLocalDpi xmlns:a14="http://schemas.microsoft.com/office/drawing/2010/main" val="0"/>
              </a:ext>
            </a:extLst>
          </a:blip>
          <a:srcRect l="53873" b="-8168"/>
          <a:stretch>
            <a:fillRect/>
          </a:stretch>
        </p:blipFill>
        <p:spPr bwMode="auto">
          <a:xfrm>
            <a:off x="3313574" y="4130330"/>
            <a:ext cx="738261" cy="443303"/>
          </a:xfrm>
          <a:prstGeom prst="rect">
            <a:avLst/>
          </a:prstGeom>
          <a:noFill/>
          <a:ln>
            <a:noFill/>
          </a:ln>
        </p:spPr>
      </p:pic>
      <p:sp>
        <p:nvSpPr>
          <p:cNvPr id="17" name="PA_文本框 16"/>
          <p:cNvSpPr txBox="1"/>
          <p:nvPr>
            <p:custDataLst>
              <p:tags r:id="rId11"/>
            </p:custDataLst>
          </p:nvPr>
        </p:nvSpPr>
        <p:spPr>
          <a:xfrm>
            <a:off x="5020887" y="7438244"/>
            <a:ext cx="1569660" cy="369332"/>
          </a:xfrm>
          <a:prstGeom prst="rect">
            <a:avLst/>
          </a:prstGeom>
          <a:noFill/>
        </p:spPr>
        <p:txBody>
          <a:bodyPr wrap="none" rtlCol="0">
            <a:spAutoFit/>
          </a:bodyPr>
          <a:lstStyle/>
          <a:p>
            <a:r>
              <a:rPr lang="zh-CN" altLang="en-US" dirty="0">
                <a:ea typeface="字魂35号-经典雅黑"/>
              </a:rPr>
              <a:t>延迟符可删除</a:t>
            </a:r>
            <a:endParaRPr lang="zh-CN" altLang="en-US" dirty="0">
              <a:ea typeface="字魂35号-经典雅黑"/>
            </a:endParaRPr>
          </a:p>
        </p:txBody>
      </p:sp>
      <p:sp>
        <p:nvSpPr>
          <p:cNvPr id="2" name="文本框 1"/>
          <p:cNvSpPr txBox="1"/>
          <p:nvPr/>
        </p:nvSpPr>
        <p:spPr>
          <a:xfrm>
            <a:off x="1656742" y="2243455"/>
            <a:ext cx="8836220" cy="1322070"/>
          </a:xfrm>
          <a:prstGeom prst="rect">
            <a:avLst/>
          </a:prstGeom>
          <a:noFill/>
        </p:spPr>
        <p:txBody>
          <a:bodyPr wrap="square" rtlCol="0">
            <a:spAutoFit/>
          </a:bodyPr>
          <a:lstStyle/>
          <a:p>
            <a:pPr algn="dist"/>
            <a:r>
              <a:rPr lang="zh-CN" altLang="en-US" sz="8000" b="1" dirty="0">
                <a:solidFill>
                  <a:srgbClr val="620000"/>
                </a:solidFill>
                <a:latin typeface="方正粗黑宋简体" panose="02000000000000000000" charset="-122"/>
                <a:ea typeface="方正粗黑宋简体" panose="02000000000000000000" charset="-122"/>
              </a:rPr>
              <a:t>谢谢各位同仁指导</a:t>
            </a:r>
            <a:endParaRPr lang="zh-CN" altLang="en-US" sz="8000" b="1" dirty="0">
              <a:solidFill>
                <a:srgbClr val="620000"/>
              </a:solidFill>
              <a:latin typeface="方正粗黑宋简体" panose="02000000000000000000" charset="-122"/>
              <a:ea typeface="方正粗黑宋简体" panose="02000000000000000000" charset="-122"/>
            </a:endParaRPr>
          </a:p>
        </p:txBody>
      </p:sp>
      <p:pic>
        <p:nvPicPr>
          <p:cNvPr id="4" name="高潮版史诗大气磅礴企业励志宣传片背景乐.mp3">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cstate="print"/>
          <a:stretch>
            <a:fillRect/>
          </a:stretch>
        </p:blipFill>
        <p:spPr>
          <a:xfrm>
            <a:off x="-304800" y="734668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100"/>
                                        <p:tgtEl>
                                          <p:spTgt spid="8"/>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1500"/>
                            </p:stCondLst>
                            <p:childTnLst>
                              <p:par>
                                <p:cTn id="12" presetID="5" presetClass="entr" presetSubtype="1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1000"/>
                                        <p:tgtEl>
                                          <p:spTgt spid="2"/>
                                        </p:tgtEl>
                                      </p:cBhvr>
                                    </p:animEffect>
                                  </p:childTnLst>
                                </p:cTn>
                              </p:par>
                            </p:childTnLst>
                          </p:cTn>
                        </p:par>
                        <p:par>
                          <p:cTn id="15" fill="hold">
                            <p:stCondLst>
                              <p:cond delay="2500"/>
                            </p:stCondLst>
                            <p:childTnLst>
                              <p:par>
                                <p:cTn id="16" presetID="42" presetClass="entr" presetSubtype="0"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65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4"/>
                    </p:tgtEl>
                  </p:cond>
                </p:stCondLst>
                <p:endSync evt="end" delay="0">
                  <p:rtn val="all"/>
                </p:endSync>
                <p:childTnLst>
                  <p:par>
                    <p:cTn id="31" fill="hold">
                      <p:stCondLst>
                        <p:cond delay="0"/>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43361" fill="hold"/>
                                        <p:tgtEl>
                                          <p:spTgt spid="4"/>
                                        </p:tgtEl>
                                      </p:cBhvr>
                                    </p:cmd>
                                  </p:childTnLst>
                                </p:cTn>
                              </p:par>
                            </p:childTnLst>
                          </p:cTn>
                        </p:par>
                      </p:childTnLst>
                    </p:cTn>
                  </p:par>
                </p:childTnLst>
              </p:cTn>
              <p:nextCondLst>
                <p:cond evt="onClick" delay="0">
                  <p:tgtEl>
                    <p:spTgt spid="4"/>
                  </p:tgtEl>
                </p:cond>
              </p:nextCondLst>
            </p:seq>
            <p:audio>
              <p:cMediaNode vol="80000">
                <p:cTn id="35" fill="hold" display="0">
                  <p:stCondLst>
                    <p:cond delay="indefinite"/>
                  </p:stCondLst>
                  <p:endCondLst>
                    <p:cond evt="onStopAudio" delay="0">
                      <p:tgtEl>
                        <p:sldTgt/>
                      </p:tgtEl>
                    </p:cond>
                  </p:endCondLst>
                </p:cTn>
                <p:tgtEl>
                  <p:spTgt spid="4"/>
                </p:tgtEl>
              </p:cMediaNode>
            </p:audio>
          </p:childTnLst>
        </p:cTn>
      </p:par>
    </p:tnLst>
    <p:bldLst>
      <p:bldP spid="14" grpId="0" bldLvl="0" animBg="1"/>
      <p:bldP spid="1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479425" y="801370"/>
            <a:ext cx="11024235" cy="4621530"/>
            <a:chOff x="755" y="1247"/>
            <a:chExt cx="17361" cy="7278"/>
          </a:xfrm>
        </p:grpSpPr>
        <p:sp>
          <p:nvSpPr>
            <p:cNvPr id="32" name="文本框 31"/>
            <p:cNvSpPr txBox="1"/>
            <p:nvPr/>
          </p:nvSpPr>
          <p:spPr>
            <a:xfrm>
              <a:off x="1099" y="1247"/>
              <a:ext cx="5720" cy="725"/>
            </a:xfrm>
            <a:prstGeom prst="rect">
              <a:avLst/>
            </a:prstGeom>
            <a:noFill/>
          </p:spPr>
          <p:txBody>
            <a:bodyPr wrap="square" rtlCol="0">
              <a:spAutoFit/>
            </a:bodyPr>
            <a:lstStyle/>
            <a:p>
              <a:r>
                <a:rPr lang="zh-CN" altLang="en-US" sz="2400" dirty="0">
                  <a:solidFill>
                    <a:schemeClr val="tx2"/>
                  </a:solidFill>
                  <a:latin typeface="黑体" panose="02010609060101010101" pitchFamily="49" charset="-122"/>
                  <a:ea typeface="黑体" panose="02010609060101010101" pitchFamily="49" charset="-122"/>
                  <a:cs typeface="黑体" panose="02010609060101010101" pitchFamily="49" charset="-122"/>
                </a:rPr>
                <a:t>20世纪30年代日本的侵华</a:t>
              </a:r>
              <a:endParaRPr lang="zh-CN" altLang="en-US" sz="2400" dirty="0">
                <a:solidFill>
                  <a:schemeClr val="tx2"/>
                </a:solidFill>
                <a:latin typeface="黑体" panose="02010609060101010101" pitchFamily="49" charset="-122"/>
                <a:ea typeface="黑体" panose="02010609060101010101" pitchFamily="49" charset="-122"/>
                <a:cs typeface="黑体" panose="02010609060101010101" pitchFamily="49" charset="-122"/>
              </a:endParaRPr>
            </a:p>
          </p:txBody>
        </p:sp>
        <p:grpSp>
          <p:nvGrpSpPr>
            <p:cNvPr id="3" name="组合 2"/>
            <p:cNvGrpSpPr/>
            <p:nvPr/>
          </p:nvGrpSpPr>
          <p:grpSpPr>
            <a:xfrm>
              <a:off x="1635" y="4546"/>
              <a:ext cx="15600" cy="147"/>
              <a:chOff x="1620" y="4546"/>
              <a:chExt cx="15600" cy="147"/>
            </a:xfrm>
          </p:grpSpPr>
          <p:cxnSp>
            <p:nvCxnSpPr>
              <p:cNvPr id="1073742863" name="直接箭头连接符 1073742862"/>
              <p:cNvCxnSpPr/>
              <p:nvPr/>
            </p:nvCxnSpPr>
            <p:spPr>
              <a:xfrm>
                <a:off x="1620" y="4681"/>
                <a:ext cx="15601" cy="12"/>
              </a:xfrm>
              <a:prstGeom prst="straightConnector1">
                <a:avLst/>
              </a:prstGeom>
              <a:ln w="41275" cap="flat" cmpd="sng">
                <a:solidFill>
                  <a:schemeClr val="tx2">
                    <a:alpha val="68000"/>
                  </a:schemeClr>
                </a:solidFill>
                <a:prstDash val="solid"/>
                <a:headEnd type="none" w="med" len="med"/>
                <a:tailEnd type="arrow" w="med" len="med"/>
              </a:ln>
            </p:spPr>
          </p:cxnSp>
          <p:sp>
            <p:nvSpPr>
              <p:cNvPr id="19" name="椭圆 18"/>
              <p:cNvSpPr/>
              <p:nvPr/>
            </p:nvSpPr>
            <p:spPr>
              <a:xfrm>
                <a:off x="2052"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16045"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24"/>
              <p:cNvSpPr/>
              <p:nvPr/>
            </p:nvSpPr>
            <p:spPr>
              <a:xfrm>
                <a:off x="13763"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p:nvSpPr>
            <p:spPr>
              <a:xfrm>
                <a:off x="11724"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9812"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683"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5507"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3575" y="45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p:cNvSpPr txBox="1"/>
            <p:nvPr/>
          </p:nvSpPr>
          <p:spPr>
            <a:xfrm>
              <a:off x="755" y="4693"/>
              <a:ext cx="17361" cy="531"/>
            </a:xfrm>
            <a:prstGeom prst="rect">
              <a:avLst/>
            </a:prstGeom>
            <a:noFill/>
          </p:spPr>
          <p:txBody>
            <a:bodyPr wrap="square" rtlCol="0">
              <a:spAutoFit/>
            </a:bodyPr>
            <a:lstStyle/>
            <a:p>
              <a:r>
                <a:rPr lang="zh-CN" altLang="en-US" sz="1400">
                  <a:solidFill>
                    <a:schemeClr val="tx1"/>
                  </a:solidFill>
                  <a:latin typeface="黑体" panose="02010609060101010101" pitchFamily="49" charset="-122"/>
                  <a:ea typeface="黑体" panose="02010609060101010101" pitchFamily="49" charset="-122"/>
                </a:rPr>
                <a:t>时间：</a:t>
              </a:r>
              <a:r>
                <a:rPr lang="zh-CN" altLang="en-US" sz="1600">
                  <a:solidFill>
                    <a:schemeClr val="tx1"/>
                  </a:solidFill>
                </a:rPr>
                <a:t>1927   </a:t>
              </a:r>
              <a:r>
                <a:rPr lang="en-US" altLang="zh-CN" sz="1600">
                  <a:solidFill>
                    <a:schemeClr val="tx1"/>
                  </a:solidFill>
                </a:rPr>
                <a:t>          </a:t>
              </a:r>
              <a:r>
                <a:rPr lang="zh-CN" altLang="en-US" sz="1600">
                  <a:solidFill>
                    <a:schemeClr val="tx1"/>
                  </a:solidFill>
                </a:rPr>
                <a:t>1929   </a:t>
              </a:r>
              <a:r>
                <a:rPr lang="en-US" altLang="zh-CN" sz="1600">
                  <a:solidFill>
                    <a:schemeClr val="tx1"/>
                  </a:solidFill>
                </a:rPr>
                <a:t>             </a:t>
              </a:r>
              <a:r>
                <a:rPr lang="zh-CN" altLang="en-US" sz="1600">
                  <a:solidFill>
                    <a:schemeClr val="tx1"/>
                  </a:solidFill>
                </a:rPr>
                <a:t>1931.9   </a:t>
              </a:r>
              <a:r>
                <a:rPr lang="en-US" altLang="zh-CN" sz="1600">
                  <a:solidFill>
                    <a:schemeClr val="tx1"/>
                  </a:solidFill>
                </a:rPr>
                <a:t>                 </a:t>
              </a:r>
              <a:r>
                <a:rPr lang="zh-CN" altLang="en-US" sz="1600">
                  <a:solidFill>
                    <a:schemeClr val="tx1"/>
                  </a:solidFill>
                </a:rPr>
                <a:t>1932    </a:t>
              </a:r>
              <a:r>
                <a:rPr lang="en-US" altLang="zh-CN" sz="1600">
                  <a:solidFill>
                    <a:schemeClr val="tx1"/>
                  </a:solidFill>
                </a:rPr>
                <a:t>                 </a:t>
              </a:r>
              <a:r>
                <a:rPr lang="zh-CN" altLang="en-US" sz="1600">
                  <a:solidFill>
                    <a:schemeClr val="tx1"/>
                  </a:solidFill>
                </a:rPr>
                <a:t>1933    </a:t>
              </a:r>
              <a:r>
                <a:rPr lang="en-US" altLang="zh-CN" sz="1600">
                  <a:solidFill>
                    <a:schemeClr val="tx1"/>
                  </a:solidFill>
                </a:rPr>
                <a:t>             </a:t>
              </a:r>
              <a:r>
                <a:rPr lang="zh-CN" altLang="en-US" sz="1600">
                  <a:solidFill>
                    <a:schemeClr val="tx1"/>
                  </a:solidFill>
                </a:rPr>
                <a:t>1935  </a:t>
              </a:r>
              <a:r>
                <a:rPr lang="en-US" altLang="zh-CN" sz="1600">
                  <a:solidFill>
                    <a:schemeClr val="tx1"/>
                  </a:solidFill>
                </a:rPr>
                <a:t>               </a:t>
              </a:r>
              <a:r>
                <a:rPr lang="zh-CN" altLang="en-US" sz="1600">
                  <a:solidFill>
                    <a:schemeClr val="tx1"/>
                  </a:solidFill>
                </a:rPr>
                <a:t>1937.7  </a:t>
              </a:r>
              <a:r>
                <a:rPr lang="en-US" altLang="zh-CN" sz="1600">
                  <a:solidFill>
                    <a:schemeClr val="tx1"/>
                  </a:solidFill>
                </a:rPr>
                <a:t>                  </a:t>
              </a:r>
              <a:r>
                <a:rPr lang="zh-CN" altLang="en-US" sz="1600">
                  <a:solidFill>
                    <a:schemeClr val="tx1"/>
                  </a:solidFill>
                </a:rPr>
                <a:t>1937.8  </a:t>
              </a:r>
              <a:r>
                <a:rPr lang="en-US" altLang="zh-CN" sz="1600">
                  <a:solidFill>
                    <a:schemeClr val="tx1"/>
                  </a:solidFill>
                </a:rPr>
                <a:t>    </a:t>
              </a:r>
              <a:r>
                <a:rPr lang="zh-CN" altLang="en-US" sz="1600">
                  <a:solidFill>
                    <a:schemeClr val="tx1"/>
                  </a:solidFill>
                </a:rPr>
                <a:t>  </a:t>
              </a:r>
              <a:r>
                <a:rPr lang="zh-CN" altLang="en-US" sz="1600"/>
                <a:t> </a:t>
              </a:r>
              <a:endParaRPr lang="zh-CN" altLang="en-US" sz="1600"/>
            </a:p>
          </p:txBody>
        </p:sp>
        <p:sp>
          <p:nvSpPr>
            <p:cNvPr id="1073742869" name="文本框 1073742868"/>
            <p:cNvSpPr txBox="1"/>
            <p:nvPr/>
          </p:nvSpPr>
          <p:spPr>
            <a:xfrm>
              <a:off x="858" y="3019"/>
              <a:ext cx="2539" cy="975"/>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召开东方会议，制定侵略中国总方针</a:t>
              </a:r>
              <a:endParaRPr lang="zh-CN" altLang="en-US"/>
            </a:p>
            <a:p>
              <a:endParaRPr lang="zh-CN" altLang="en-US"/>
            </a:p>
          </p:txBody>
        </p:sp>
        <p:sp>
          <p:nvSpPr>
            <p:cNvPr id="1073742871" name="文本框 1073742870"/>
            <p:cNvSpPr txBox="1"/>
            <p:nvPr/>
          </p:nvSpPr>
          <p:spPr>
            <a:xfrm>
              <a:off x="4548" y="3472"/>
              <a:ext cx="2157" cy="780"/>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在沈阳制造</a:t>
              </a:r>
              <a:r>
                <a:rPr lang="zh-CN" altLang="en-US" u="sng">
                  <a:latin typeface="黑体" panose="02010609060101010101" pitchFamily="49" charset="-122"/>
                  <a:ea typeface="黑体" panose="02010609060101010101" pitchFamily="49" charset="-122"/>
                </a:rPr>
                <a:t>九一八事变</a:t>
              </a:r>
              <a:endParaRPr lang="zh-CN" altLang="en-US">
                <a:latin typeface="黑体" panose="02010609060101010101" pitchFamily="49" charset="-122"/>
                <a:ea typeface="黑体" panose="02010609060101010101" pitchFamily="49" charset="-122"/>
              </a:endParaRPr>
            </a:p>
            <a:p>
              <a:endParaRPr lang="zh-CN" altLang="en-US">
                <a:latin typeface="黑体" panose="02010609060101010101" pitchFamily="49" charset="-122"/>
                <a:ea typeface="黑体" panose="02010609060101010101" pitchFamily="49" charset="-122"/>
              </a:endParaRPr>
            </a:p>
          </p:txBody>
        </p:sp>
        <p:sp>
          <p:nvSpPr>
            <p:cNvPr id="1073742873" name="文本框 1073742872"/>
            <p:cNvSpPr txBox="1"/>
            <p:nvPr/>
          </p:nvSpPr>
          <p:spPr>
            <a:xfrm>
              <a:off x="8860" y="3472"/>
              <a:ext cx="2267" cy="780"/>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日军向长城沿线进犯</a:t>
              </a:r>
              <a:endParaRPr lang="zh-CN" altLang="en-US">
                <a:latin typeface="黑体" panose="02010609060101010101" pitchFamily="49" charset="-122"/>
                <a:ea typeface="黑体" panose="02010609060101010101" pitchFamily="49" charset="-122"/>
              </a:endParaRPr>
            </a:p>
            <a:p>
              <a:endParaRPr lang="zh-CN" altLang="en-US">
                <a:latin typeface="黑体" panose="02010609060101010101" pitchFamily="49" charset="-122"/>
                <a:ea typeface="黑体" panose="02010609060101010101" pitchFamily="49" charset="-122"/>
              </a:endParaRPr>
            </a:p>
          </p:txBody>
        </p:sp>
        <p:sp>
          <p:nvSpPr>
            <p:cNvPr id="1073742875" name="文本框 1073742874"/>
            <p:cNvSpPr txBox="1"/>
            <p:nvPr/>
          </p:nvSpPr>
          <p:spPr>
            <a:xfrm>
              <a:off x="14705" y="3471"/>
              <a:ext cx="2175" cy="780"/>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在北平制造</a:t>
              </a:r>
              <a:r>
                <a:rPr lang="zh-CN" altLang="en-US" u="sng">
                  <a:latin typeface="黑体" panose="02010609060101010101" pitchFamily="49" charset="-122"/>
                  <a:ea typeface="黑体" panose="02010609060101010101" pitchFamily="49" charset="-122"/>
                </a:rPr>
                <a:t>卢沟桥事变</a:t>
              </a:r>
              <a:endParaRPr lang="zh-CN" altLang="en-US" u="sng">
                <a:latin typeface="黑体" panose="02010609060101010101" pitchFamily="49" charset="-122"/>
                <a:ea typeface="黑体" panose="02010609060101010101" pitchFamily="49" charset="-122"/>
              </a:endParaRPr>
            </a:p>
            <a:p>
              <a:endParaRPr lang="zh-CN" altLang="en-US" u="sng">
                <a:latin typeface="黑体" panose="02010609060101010101" pitchFamily="49" charset="-122"/>
                <a:ea typeface="黑体" panose="02010609060101010101" pitchFamily="49" charset="-122"/>
              </a:endParaRPr>
            </a:p>
          </p:txBody>
        </p:sp>
        <p:sp>
          <p:nvSpPr>
            <p:cNvPr id="1073742870" name="文本框 1073742869"/>
            <p:cNvSpPr txBox="1"/>
            <p:nvPr/>
          </p:nvSpPr>
          <p:spPr>
            <a:xfrm>
              <a:off x="2752" y="5212"/>
              <a:ext cx="1796" cy="780"/>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世界经济危机爆发</a:t>
              </a:r>
              <a:endParaRPr lang="zh-CN" altLang="en-US"/>
            </a:p>
            <a:p>
              <a:endParaRPr lang="zh-CN" altLang="en-US"/>
            </a:p>
          </p:txBody>
        </p:sp>
        <p:sp>
          <p:nvSpPr>
            <p:cNvPr id="1073742872" name="文本框 1073742871"/>
            <p:cNvSpPr txBox="1"/>
            <p:nvPr/>
          </p:nvSpPr>
          <p:spPr>
            <a:xfrm>
              <a:off x="6901" y="5205"/>
              <a:ext cx="2926" cy="1005"/>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在上海制造</a:t>
              </a:r>
              <a:r>
                <a:rPr lang="zh-CN" altLang="en-US" u="sng">
                  <a:latin typeface="黑体" panose="02010609060101010101" pitchFamily="49" charset="-122"/>
                  <a:ea typeface="黑体" panose="02010609060101010101" pitchFamily="49" charset="-122"/>
                </a:rPr>
                <a:t>一二八事变</a:t>
              </a:r>
              <a:r>
                <a:rPr lang="zh-CN" altLang="en-US">
                  <a:latin typeface="黑体" panose="02010609060101010101" pitchFamily="49" charset="-122"/>
                  <a:ea typeface="黑体" panose="02010609060101010101" pitchFamily="49" charset="-122"/>
                </a:rPr>
                <a:t>；在东北扶植建立伪满洲国</a:t>
              </a:r>
              <a:endParaRPr lang="zh-CN" altLang="en-US">
                <a:latin typeface="黑体" panose="02010609060101010101" pitchFamily="49" charset="-122"/>
                <a:ea typeface="黑体" panose="02010609060101010101" pitchFamily="49" charset="-122"/>
              </a:endParaRPr>
            </a:p>
            <a:p>
              <a:endParaRPr lang="zh-CN" altLang="en-US">
                <a:latin typeface="黑体" panose="02010609060101010101" pitchFamily="49" charset="-122"/>
                <a:ea typeface="黑体" panose="02010609060101010101" pitchFamily="49" charset="-122"/>
              </a:endParaRPr>
            </a:p>
          </p:txBody>
        </p:sp>
        <p:sp>
          <p:nvSpPr>
            <p:cNvPr id="1073742874" name="文本框 1073742873"/>
            <p:cNvSpPr txBox="1"/>
            <p:nvPr/>
          </p:nvSpPr>
          <p:spPr>
            <a:xfrm>
              <a:off x="11859" y="5236"/>
              <a:ext cx="2915" cy="780"/>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策动所谓</a:t>
              </a:r>
              <a:r>
                <a:rPr lang="en-US" altLang="zh-CN">
                  <a:latin typeface="黑体" panose="02010609060101010101" pitchFamily="49" charset="-122"/>
                  <a:ea typeface="黑体" panose="02010609060101010101" pitchFamily="49" charset="-122"/>
                </a:rPr>
                <a:t>“</a:t>
              </a:r>
              <a:r>
                <a:rPr lang="zh-CN" altLang="en-US">
                  <a:latin typeface="黑体" panose="02010609060101010101" pitchFamily="49" charset="-122"/>
                  <a:ea typeface="黑体" panose="02010609060101010101" pitchFamily="49" charset="-122"/>
                </a:rPr>
                <a:t>华北自治运动</a:t>
              </a:r>
              <a:r>
                <a:rPr lang="en-US" altLang="zh-CN">
                  <a:latin typeface="黑体" panose="02010609060101010101" pitchFamily="49" charset="-122"/>
                  <a:ea typeface="黑体" panose="02010609060101010101" pitchFamily="49" charset="-122"/>
                </a:rPr>
                <a:t>”</a:t>
              </a:r>
              <a:r>
                <a:rPr lang="zh-CN" altLang="en-US">
                  <a:latin typeface="黑体" panose="02010609060101010101" pitchFamily="49" charset="-122"/>
                  <a:ea typeface="黑体" panose="02010609060101010101" pitchFamily="49" charset="-122"/>
                </a:rPr>
                <a:t>，制造一连串事件，总称</a:t>
              </a:r>
              <a:r>
                <a:rPr lang="en-US" altLang="zh-CN" u="sng">
                  <a:latin typeface="黑体" panose="02010609060101010101" pitchFamily="49" charset="-122"/>
                  <a:ea typeface="黑体" panose="02010609060101010101" pitchFamily="49" charset="-122"/>
                </a:rPr>
                <a:t>“</a:t>
              </a:r>
              <a:r>
                <a:rPr lang="zh-CN" altLang="en-US" u="sng">
                  <a:latin typeface="黑体" panose="02010609060101010101" pitchFamily="49" charset="-122"/>
                  <a:ea typeface="黑体" panose="02010609060101010101" pitchFamily="49" charset="-122"/>
                </a:rPr>
                <a:t>华北事变</a:t>
              </a:r>
              <a:r>
                <a:rPr lang="en-US" altLang="zh-CN" u="sng">
                  <a:latin typeface="黑体" panose="02010609060101010101" pitchFamily="49" charset="-122"/>
                  <a:ea typeface="黑体" panose="02010609060101010101" pitchFamily="49" charset="-122"/>
                </a:rPr>
                <a:t>”</a:t>
              </a:r>
              <a:endParaRPr lang="zh-CN" altLang="en-US">
                <a:latin typeface="黑体" panose="02010609060101010101" pitchFamily="49" charset="-122"/>
                <a:ea typeface="黑体" panose="02010609060101010101" pitchFamily="49" charset="-122"/>
              </a:endParaRPr>
            </a:p>
            <a:p>
              <a:endParaRPr lang="zh-CN" altLang="en-US">
                <a:latin typeface="黑体" panose="02010609060101010101" pitchFamily="49" charset="-122"/>
                <a:ea typeface="黑体" panose="02010609060101010101" pitchFamily="49" charset="-122"/>
              </a:endParaRPr>
            </a:p>
          </p:txBody>
        </p:sp>
        <p:sp>
          <p:nvSpPr>
            <p:cNvPr id="1073742876" name="文本框 1073742875"/>
            <p:cNvSpPr txBox="1"/>
            <p:nvPr/>
          </p:nvSpPr>
          <p:spPr>
            <a:xfrm>
              <a:off x="15362" y="5236"/>
              <a:ext cx="2116" cy="780"/>
            </a:xfrm>
            <a:prstGeom prst="rect">
              <a:avLst/>
            </a:prstGeom>
            <a:noFill/>
            <a:ln w="9525">
              <a:noFill/>
            </a:ln>
          </p:spPr>
          <p:txBody>
            <a:bodyPr vert="horz" anchor="t" anchorCtr="0"/>
            <a:lstStyle/>
            <a:p>
              <a:pPr fontAlgn="auto">
                <a:lnSpc>
                  <a:spcPts val="2200"/>
                </a:lnSpc>
              </a:pPr>
              <a:r>
                <a:rPr lang="zh-CN" altLang="en-US">
                  <a:latin typeface="黑体" panose="02010609060101010101" pitchFamily="49" charset="-122"/>
                  <a:ea typeface="黑体" panose="02010609060101010101" pitchFamily="49" charset="-122"/>
                </a:rPr>
                <a:t>在上海制造</a:t>
              </a:r>
              <a:r>
                <a:rPr lang="zh-CN" altLang="en-US" u="sng">
                  <a:latin typeface="黑体" panose="02010609060101010101" pitchFamily="49" charset="-122"/>
                  <a:ea typeface="黑体" panose="02010609060101010101" pitchFamily="49" charset="-122"/>
                </a:rPr>
                <a:t>八一三事变</a:t>
              </a:r>
              <a:endParaRPr lang="zh-CN" altLang="en-US" u="sng">
                <a:latin typeface="黑体" panose="02010609060101010101" pitchFamily="49" charset="-122"/>
                <a:ea typeface="黑体" panose="02010609060101010101" pitchFamily="49" charset="-122"/>
              </a:endParaRPr>
            </a:p>
            <a:p>
              <a:endParaRPr lang="zh-CN" altLang="en-US" u="sng">
                <a:latin typeface="黑体" panose="02010609060101010101" pitchFamily="49" charset="-122"/>
                <a:ea typeface="黑体" panose="02010609060101010101" pitchFamily="49" charset="-122"/>
              </a:endParaRPr>
            </a:p>
          </p:txBody>
        </p:sp>
        <p:sp>
          <p:nvSpPr>
            <p:cNvPr id="36" name="文本框 35"/>
            <p:cNvSpPr txBox="1"/>
            <p:nvPr/>
          </p:nvSpPr>
          <p:spPr>
            <a:xfrm>
              <a:off x="2146" y="7364"/>
              <a:ext cx="12007" cy="1161"/>
            </a:xfrm>
            <a:prstGeom prst="rect">
              <a:avLst/>
            </a:prstGeom>
            <a:noFill/>
          </p:spPr>
          <p:txBody>
            <a:bodyPr wrap="square" rtlCol="0">
              <a:spAutoFit/>
            </a:bodyPr>
            <a:lstStyle/>
            <a:p>
              <a:r>
                <a:rPr lang="zh-CN" sz="2400" dirty="0">
                  <a:solidFill>
                    <a:schemeClr val="tx1"/>
                  </a:solidFill>
                  <a:latin typeface="黑体" panose="02010609060101010101" pitchFamily="49" charset="-122"/>
                  <a:ea typeface="黑体" panose="02010609060101010101" pitchFamily="49" charset="-122"/>
                  <a:cs typeface="黑体" panose="02010609060101010101" pitchFamily="49" charset="-122"/>
                </a:rPr>
                <a:t>从时间轴中，你能获取哪些历史信息？</a:t>
              </a:r>
              <a:endParaRPr lang="zh-CN" sz="2400"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r>
                <a:rPr lang="en-US" altLang="zh-CN" dirty="0">
                  <a:solidFill>
                    <a:schemeClr val="tx1"/>
                  </a:solidFill>
                  <a:latin typeface="黑体" panose="02010609060101010101" pitchFamily="49" charset="-122"/>
                  <a:ea typeface="黑体" panose="02010609060101010101" pitchFamily="49" charset="-122"/>
                  <a:cs typeface="黑体" panose="02010609060101010101" pitchFamily="49" charset="-122"/>
                </a:rPr>
                <a:t>   </a:t>
              </a:r>
              <a:endParaRPr lang="zh-CN" dirty="0">
                <a:solidFill>
                  <a:schemeClr val="tx1"/>
                </a:solidFill>
                <a:latin typeface="黑体" panose="02010609060101010101" pitchFamily="49" charset="-122"/>
                <a:ea typeface="黑体" panose="02010609060101010101" pitchFamily="49" charset="-122"/>
                <a:cs typeface="黑体" panose="02010609060101010101" pitchFamily="49" charset="-122"/>
              </a:endParaRPr>
            </a:p>
          </p:txBody>
        </p:sp>
        <p:sp>
          <p:nvSpPr>
            <p:cNvPr id="2" name="文本框 1"/>
            <p:cNvSpPr txBox="1"/>
            <p:nvPr/>
          </p:nvSpPr>
          <p:spPr>
            <a:xfrm>
              <a:off x="16180" y="3672"/>
              <a:ext cx="1298" cy="580"/>
            </a:xfrm>
            <a:prstGeom prst="rect">
              <a:avLst/>
            </a:prstGeom>
            <a:noFill/>
          </p:spPr>
          <p:txBody>
            <a:bodyPr wrap="square" rtlCol="0">
              <a:spAutoFit/>
            </a:bodyPr>
            <a:lstStyle/>
            <a:p>
              <a:r>
                <a:rPr lang="en-US" altLang="zh-CN">
                  <a:latin typeface="黑体" panose="02010609060101010101" pitchFamily="49" charset="-122"/>
                  <a:ea typeface="黑体" panose="02010609060101010101" pitchFamily="49" charset="-122"/>
                </a:rPr>
                <a:t>……</a:t>
              </a:r>
              <a:endParaRPr lang="en-US" altLang="zh-CN">
                <a:latin typeface="黑体" panose="02010609060101010101" pitchFamily="49" charset="-122"/>
                <a:ea typeface="黑体" panose="02010609060101010101" pitchFamily="49" charset="-122"/>
              </a:endParaRPr>
            </a:p>
          </p:txBody>
        </p:sp>
      </p:grpSp>
      <p:cxnSp>
        <p:nvCxnSpPr>
          <p:cNvPr id="7" name="直接连接符 6"/>
          <p:cNvCxnSpPr/>
          <p:nvPr/>
        </p:nvCxnSpPr>
        <p:spPr>
          <a:xfrm flipH="1">
            <a:off x="3539490" y="1650365"/>
            <a:ext cx="2540" cy="1210945"/>
          </a:xfrm>
          <a:prstGeom prst="line">
            <a:avLst/>
          </a:prstGeom>
          <a:ln w="19050">
            <a:solidFill>
              <a:srgbClr val="595959"/>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6861810" y="4709795"/>
            <a:ext cx="3027045" cy="460375"/>
          </a:xfrm>
          <a:prstGeom prst="rect">
            <a:avLst/>
          </a:prstGeom>
          <a:noFill/>
        </p:spPr>
        <p:txBody>
          <a:bodyPr wrap="square" rtlCol="0">
            <a:spAutoFit/>
          </a:bodyPr>
          <a:lstStyle/>
          <a:p>
            <a:r>
              <a:rPr lang="zh-CN" altLang="en-US" sz="2400" b="1">
                <a:solidFill>
                  <a:srgbClr val="C00000"/>
                </a:solidFill>
              </a:rPr>
              <a:t>时间、空间、原因</a:t>
            </a:r>
            <a:endParaRPr lang="zh-CN" altLang="en-US" sz="2400" b="1">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052830" y="1431290"/>
            <a:ext cx="11024235" cy="1016000"/>
            <a:chOff x="1705" y="2069"/>
            <a:chExt cx="17361" cy="1600"/>
          </a:xfrm>
        </p:grpSpPr>
        <p:grpSp>
          <p:nvGrpSpPr>
            <p:cNvPr id="22" name="组合 21"/>
            <p:cNvGrpSpPr/>
            <p:nvPr/>
          </p:nvGrpSpPr>
          <p:grpSpPr>
            <a:xfrm>
              <a:off x="1705" y="2972"/>
              <a:ext cx="17361" cy="697"/>
              <a:chOff x="517" y="2246"/>
              <a:chExt cx="17361" cy="697"/>
            </a:xfrm>
          </p:grpSpPr>
          <p:sp>
            <p:nvSpPr>
              <p:cNvPr id="33" name="文本框 32"/>
              <p:cNvSpPr txBox="1"/>
              <p:nvPr/>
            </p:nvSpPr>
            <p:spPr>
              <a:xfrm>
                <a:off x="517" y="2412"/>
                <a:ext cx="17361" cy="531"/>
              </a:xfrm>
              <a:prstGeom prst="rect">
                <a:avLst/>
              </a:prstGeom>
              <a:noFill/>
            </p:spPr>
            <p:txBody>
              <a:bodyPr wrap="square" rtlCol="0">
                <a:spAutoFit/>
              </a:bodyPr>
              <a:lstStyle/>
              <a:p>
                <a:r>
                  <a:rPr lang="zh-CN" altLang="en-US" sz="1400">
                    <a:solidFill>
                      <a:schemeClr val="tx1"/>
                    </a:solidFill>
                    <a:latin typeface="黑体" panose="02010609060101010101" pitchFamily="49" charset="-122"/>
                    <a:ea typeface="黑体" panose="02010609060101010101" pitchFamily="49" charset="-122"/>
                  </a:rPr>
                  <a:t>时间：</a:t>
                </a:r>
                <a:r>
                  <a:rPr lang="zh-CN" altLang="en-US" sz="1600">
                    <a:solidFill>
                      <a:schemeClr val="tx1"/>
                    </a:solidFill>
                  </a:rPr>
                  <a:t>1</a:t>
                </a:r>
                <a:r>
                  <a:rPr lang="en-US" altLang="zh-CN" sz="1600">
                    <a:solidFill>
                      <a:schemeClr val="tx1"/>
                    </a:solidFill>
                  </a:rPr>
                  <a:t>931.9</a:t>
                </a:r>
                <a:r>
                  <a:rPr lang="zh-CN" altLang="en-US" sz="1600">
                    <a:solidFill>
                      <a:schemeClr val="tx1"/>
                    </a:solidFill>
                  </a:rPr>
                  <a:t>   </a:t>
                </a:r>
                <a:r>
                  <a:rPr lang="en-US" altLang="zh-CN" sz="1600">
                    <a:solidFill>
                      <a:schemeClr val="tx1"/>
                    </a:solidFill>
                  </a:rPr>
                  <a:t>      </a:t>
                </a:r>
                <a:r>
                  <a:rPr lang="zh-CN" altLang="en-US" sz="1600">
                    <a:solidFill>
                      <a:schemeClr val="tx1"/>
                    </a:solidFill>
                  </a:rPr>
                  <a:t>19</a:t>
                </a:r>
                <a:r>
                  <a:rPr lang="en-US" altLang="zh-CN" sz="1600">
                    <a:solidFill>
                      <a:schemeClr val="tx1"/>
                    </a:solidFill>
                  </a:rPr>
                  <a:t>32.1</a:t>
                </a:r>
                <a:r>
                  <a:rPr lang="zh-CN" altLang="en-US" sz="1600">
                    <a:solidFill>
                      <a:schemeClr val="tx1"/>
                    </a:solidFill>
                  </a:rPr>
                  <a:t>   </a:t>
                </a:r>
                <a:r>
                  <a:rPr lang="en-US" altLang="zh-CN" sz="1600">
                    <a:solidFill>
                      <a:schemeClr val="tx1"/>
                    </a:solidFill>
                  </a:rPr>
                  <a:t>          </a:t>
                </a:r>
                <a:r>
                  <a:rPr lang="zh-CN" altLang="en-US" sz="1600">
                    <a:solidFill>
                      <a:schemeClr val="tx1"/>
                    </a:solidFill>
                  </a:rPr>
                  <a:t>19</a:t>
                </a:r>
                <a:r>
                  <a:rPr lang="en-US" altLang="zh-CN" sz="1600">
                    <a:solidFill>
                      <a:schemeClr val="tx1"/>
                    </a:solidFill>
                  </a:rPr>
                  <a:t>33</a:t>
                </a:r>
                <a:r>
                  <a:rPr lang="zh-CN" altLang="en-US" sz="1600">
                    <a:solidFill>
                      <a:schemeClr val="tx1"/>
                    </a:solidFill>
                  </a:rPr>
                  <a:t>  </a:t>
                </a:r>
                <a:r>
                  <a:rPr lang="en-US" altLang="zh-CN" sz="1600">
                    <a:solidFill>
                      <a:schemeClr val="tx1"/>
                    </a:solidFill>
                  </a:rPr>
                  <a:t>         </a:t>
                </a:r>
                <a:r>
                  <a:rPr lang="zh-CN" altLang="en-US" sz="1600">
                    <a:solidFill>
                      <a:schemeClr val="tx1"/>
                    </a:solidFill>
                  </a:rPr>
                  <a:t>   </a:t>
                </a:r>
                <a:r>
                  <a:rPr lang="en-US" altLang="zh-CN" sz="1600">
                    <a:solidFill>
                      <a:schemeClr val="tx1"/>
                    </a:solidFill>
                  </a:rPr>
                  <a:t>   </a:t>
                </a:r>
                <a:r>
                  <a:rPr lang="zh-CN" altLang="en-US" sz="1600">
                    <a:solidFill>
                      <a:schemeClr val="tx1"/>
                    </a:solidFill>
                  </a:rPr>
                  <a:t>193</a:t>
                </a:r>
                <a:r>
                  <a:rPr lang="en-US" altLang="zh-CN" sz="1600">
                    <a:solidFill>
                      <a:schemeClr val="tx1"/>
                    </a:solidFill>
                  </a:rPr>
                  <a:t>5</a:t>
                </a:r>
                <a:r>
                  <a:rPr lang="zh-CN" altLang="en-US" sz="1600">
                    <a:solidFill>
                      <a:schemeClr val="tx1"/>
                    </a:solidFill>
                  </a:rPr>
                  <a:t>   </a:t>
                </a:r>
                <a:r>
                  <a:rPr lang="en-US" altLang="zh-CN" sz="1600">
                    <a:solidFill>
                      <a:schemeClr val="tx1"/>
                    </a:solidFill>
                  </a:rPr>
                  <a:t>       </a:t>
                </a:r>
                <a:r>
                  <a:rPr lang="zh-CN" altLang="en-US" sz="1600">
                    <a:solidFill>
                      <a:schemeClr val="tx1"/>
                    </a:solidFill>
                  </a:rPr>
                  <a:t>    </a:t>
                </a:r>
                <a:r>
                  <a:rPr lang="en-US" altLang="zh-CN" sz="1600">
                    <a:solidFill>
                      <a:schemeClr val="tx1"/>
                    </a:solidFill>
                  </a:rPr>
                  <a:t> </a:t>
                </a:r>
                <a:r>
                  <a:rPr lang="zh-CN" altLang="en-US" sz="1600">
                    <a:solidFill>
                      <a:schemeClr val="tx1"/>
                    </a:solidFill>
                  </a:rPr>
                  <a:t>193</a:t>
                </a:r>
                <a:r>
                  <a:rPr lang="en-US" altLang="zh-CN" sz="1600">
                    <a:solidFill>
                      <a:schemeClr val="tx1"/>
                    </a:solidFill>
                  </a:rPr>
                  <a:t>6.12</a:t>
                </a:r>
                <a:r>
                  <a:rPr lang="zh-CN" altLang="en-US" sz="1600">
                    <a:solidFill>
                      <a:schemeClr val="tx1"/>
                    </a:solidFill>
                  </a:rPr>
                  <a:t>    </a:t>
                </a:r>
                <a:r>
                  <a:rPr lang="en-US" altLang="zh-CN" sz="1600">
                    <a:solidFill>
                      <a:schemeClr val="tx1"/>
                    </a:solidFill>
                  </a:rPr>
                  <a:t>          </a:t>
                </a:r>
                <a:r>
                  <a:rPr lang="zh-CN" altLang="en-US" sz="1600">
                    <a:solidFill>
                      <a:schemeClr val="tx1"/>
                    </a:solidFill>
                  </a:rPr>
                  <a:t>1937.7  </a:t>
                </a:r>
                <a:r>
                  <a:rPr lang="en-US" altLang="zh-CN" sz="1600">
                    <a:solidFill>
                      <a:schemeClr val="tx1"/>
                    </a:solidFill>
                  </a:rPr>
                  <a:t>              </a:t>
                </a:r>
                <a:r>
                  <a:rPr lang="zh-CN" altLang="en-US" sz="1600">
                    <a:solidFill>
                      <a:schemeClr val="tx1"/>
                    </a:solidFill>
                  </a:rPr>
                  <a:t>1937.8  </a:t>
                </a:r>
                <a:r>
                  <a:rPr lang="en-US" altLang="zh-CN" sz="1600">
                    <a:solidFill>
                      <a:schemeClr val="tx1"/>
                    </a:solidFill>
                  </a:rPr>
                  <a:t>            </a:t>
                </a:r>
                <a:r>
                  <a:rPr lang="zh-CN" altLang="en-US" sz="1600">
                    <a:solidFill>
                      <a:schemeClr val="tx1"/>
                    </a:solidFill>
                  </a:rPr>
                  <a:t>1937.</a:t>
                </a:r>
                <a:r>
                  <a:rPr lang="en-US" altLang="zh-CN" sz="1600">
                    <a:solidFill>
                      <a:schemeClr val="tx1"/>
                    </a:solidFill>
                  </a:rPr>
                  <a:t>9</a:t>
                </a:r>
                <a:r>
                  <a:rPr lang="zh-CN" altLang="en-US" sz="1600">
                    <a:solidFill>
                      <a:schemeClr val="tx1"/>
                    </a:solidFill>
                  </a:rPr>
                  <a:t>  </a:t>
                </a:r>
                <a:r>
                  <a:rPr lang="zh-CN" altLang="en-US" sz="1600"/>
                  <a:t> </a:t>
                </a:r>
                <a:endParaRPr lang="zh-CN" altLang="en-US" sz="1600"/>
              </a:p>
            </p:txBody>
          </p:sp>
          <p:cxnSp>
            <p:nvCxnSpPr>
              <p:cNvPr id="1073742863" name="直接箭头连接符 1073742862"/>
              <p:cNvCxnSpPr/>
              <p:nvPr/>
            </p:nvCxnSpPr>
            <p:spPr>
              <a:xfrm>
                <a:off x="1359" y="2381"/>
                <a:ext cx="15020" cy="62"/>
              </a:xfrm>
              <a:prstGeom prst="straightConnector1">
                <a:avLst/>
              </a:prstGeom>
              <a:ln w="41275" cap="flat" cmpd="sng">
                <a:solidFill>
                  <a:schemeClr val="tx2">
                    <a:alpha val="68000"/>
                  </a:schemeClr>
                </a:solidFill>
                <a:prstDash val="solid"/>
                <a:headEnd type="none" w="med" len="med"/>
                <a:tailEnd type="arrow" w="med" len="med"/>
              </a:ln>
            </p:spPr>
          </p:cxnSp>
          <p:sp>
            <p:nvSpPr>
              <p:cNvPr id="19" name="椭圆 18"/>
              <p:cNvSpPr/>
              <p:nvPr/>
            </p:nvSpPr>
            <p:spPr>
              <a:xfrm>
                <a:off x="1791"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3350"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22"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12912"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0910"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椭圆 28"/>
              <p:cNvSpPr/>
              <p:nvPr/>
            </p:nvSpPr>
            <p:spPr>
              <a:xfrm>
                <a:off x="8877"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6978"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14805" y="2246"/>
                <a:ext cx="120" cy="1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2333" y="2069"/>
              <a:ext cx="12975" cy="903"/>
            </a:xfrm>
            <a:prstGeom prst="rect">
              <a:avLst/>
            </a:prstGeom>
            <a:noFill/>
          </p:spPr>
          <p:txBody>
            <a:bodyPr wrap="square" rtlCol="0">
              <a:spAutoFit/>
            </a:bodyPr>
            <a:lstStyle/>
            <a:p>
              <a:pPr fontAlgn="auto">
                <a:lnSpc>
                  <a:spcPts val="1880"/>
                </a:lnSpc>
              </a:pPr>
              <a:r>
                <a:rPr lang="zh-CN" altLang="en-US" sz="1400">
                  <a:latin typeface="黑体" panose="02010609060101010101" pitchFamily="49" charset="-122"/>
                  <a:ea typeface="黑体" panose="02010609060101010101" pitchFamily="49" charset="-122"/>
                </a:rPr>
                <a:t>九一八</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一二八</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日军进犯</a:t>
              </a:r>
              <a:endParaRPr lang="zh-CN" altLang="en-US" sz="1400">
                <a:latin typeface="黑体" panose="02010609060101010101" pitchFamily="49" charset="-122"/>
                <a:ea typeface="黑体" panose="02010609060101010101" pitchFamily="49" charset="-122"/>
              </a:endParaRPr>
            </a:p>
            <a:p>
              <a:pPr fontAlgn="auto">
                <a:lnSpc>
                  <a:spcPts val="1880"/>
                </a:lnSpc>
              </a:pPr>
              <a:r>
                <a:rPr lang="zh-CN" altLang="en-US" sz="1400">
                  <a:latin typeface="黑体" panose="02010609060101010101" pitchFamily="49" charset="-122"/>
                  <a:ea typeface="黑体" panose="02010609060101010101" pitchFamily="49" charset="-122"/>
                </a:rPr>
                <a:t>事变</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事变</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长城沿线</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华北事变</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卢沟桥事变</a:t>
              </a:r>
              <a:r>
                <a:rPr lang="en-US" altLang="zh-CN" sz="1400">
                  <a:latin typeface="黑体" panose="02010609060101010101" pitchFamily="49" charset="-122"/>
                  <a:ea typeface="黑体" panose="02010609060101010101" pitchFamily="49" charset="-122"/>
                </a:rPr>
                <a:t>    </a:t>
              </a:r>
              <a:r>
                <a:rPr lang="zh-CN" altLang="en-US" sz="1400">
                  <a:latin typeface="黑体" panose="02010609060101010101" pitchFamily="49" charset="-122"/>
                  <a:ea typeface="黑体" panose="02010609060101010101" pitchFamily="49" charset="-122"/>
                </a:rPr>
                <a:t>八一三事变</a:t>
              </a:r>
              <a:r>
                <a:rPr lang="en-US" altLang="zh-CN" sz="1400">
                  <a:latin typeface="黑体" panose="02010609060101010101" pitchFamily="49" charset="-122"/>
                  <a:ea typeface="黑体" panose="02010609060101010101" pitchFamily="49" charset="-122"/>
                </a:rPr>
                <a:t>    </a:t>
              </a:r>
              <a:endParaRPr lang="en-US" altLang="zh-CN" sz="1400">
                <a:latin typeface="黑体" panose="02010609060101010101" pitchFamily="49" charset="-122"/>
                <a:ea typeface="黑体" panose="02010609060101010101" pitchFamily="49" charset="-122"/>
              </a:endParaRPr>
            </a:p>
          </p:txBody>
        </p:sp>
      </p:grpSp>
      <p:grpSp>
        <p:nvGrpSpPr>
          <p:cNvPr id="3" name="组合 2"/>
          <p:cNvGrpSpPr/>
          <p:nvPr/>
        </p:nvGrpSpPr>
        <p:grpSpPr>
          <a:xfrm>
            <a:off x="1451610" y="1129665"/>
            <a:ext cx="7265670" cy="1958975"/>
            <a:chOff x="2333" y="1599"/>
            <a:chExt cx="11442" cy="3085"/>
          </a:xfrm>
        </p:grpSpPr>
        <p:sp>
          <p:nvSpPr>
            <p:cNvPr id="9" name="文本框 8"/>
            <p:cNvSpPr txBox="1"/>
            <p:nvPr/>
          </p:nvSpPr>
          <p:spPr>
            <a:xfrm>
              <a:off x="2333" y="3668"/>
              <a:ext cx="11442" cy="1016"/>
            </a:xfrm>
            <a:prstGeom prst="rect">
              <a:avLst/>
            </a:prstGeom>
            <a:noFill/>
          </p:spPr>
          <p:txBody>
            <a:bodyPr wrap="square" rtlCol="0">
              <a:spAutoFit/>
            </a:bodyPr>
            <a:lstStyle/>
            <a:p>
              <a:r>
                <a:rPr lang="zh-CN" altLang="en-US" b="1">
                  <a:latin typeface="楷体" panose="02010609060101010101" pitchFamily="49" charset="-122"/>
                  <a:ea typeface="楷体" panose="02010609060101010101" pitchFamily="49" charset="-122"/>
                </a:rPr>
                <a:t>抗日救亡</a:t>
              </a:r>
              <a:r>
                <a:rPr lang="en-US" altLang="zh-CN" b="1">
                  <a:latin typeface="楷体" panose="02010609060101010101" pitchFamily="49" charset="-122"/>
                  <a:ea typeface="楷体" panose="02010609060101010101" pitchFamily="49" charset="-122"/>
                </a:rPr>
                <a:t>                   </a:t>
              </a:r>
              <a:r>
                <a:rPr lang="zh-CN" altLang="en-US" b="1">
                  <a:latin typeface="楷体" panose="02010609060101010101" pitchFamily="49" charset="-122"/>
                  <a:ea typeface="楷体" panose="02010609060101010101" pitchFamily="49" charset="-122"/>
                </a:rPr>
                <a:t>一二九运动掀起抗</a:t>
              </a:r>
              <a:endParaRPr lang="zh-CN" altLang="en-US" b="1">
                <a:latin typeface="楷体" panose="02010609060101010101" pitchFamily="49" charset="-122"/>
                <a:ea typeface="楷体" panose="02010609060101010101" pitchFamily="49" charset="-122"/>
              </a:endParaRPr>
            </a:p>
            <a:p>
              <a:r>
                <a:rPr lang="zh-CN" altLang="en-US" b="1">
                  <a:latin typeface="楷体" panose="02010609060101010101" pitchFamily="49" charset="-122"/>
                  <a:ea typeface="楷体" panose="02010609060101010101" pitchFamily="49" charset="-122"/>
                </a:rPr>
                <a:t>运动兴起</a:t>
              </a:r>
              <a:r>
                <a:rPr lang="en-US" altLang="zh-CN" b="1">
                  <a:latin typeface="楷体" panose="02010609060101010101" pitchFamily="49" charset="-122"/>
                  <a:ea typeface="楷体" panose="02010609060101010101" pitchFamily="49" charset="-122"/>
                </a:rPr>
                <a:t>                  </a:t>
              </a:r>
              <a:r>
                <a:rPr lang="zh-CN" altLang="en-US" b="1">
                  <a:latin typeface="楷体" panose="02010609060101010101" pitchFamily="49" charset="-122"/>
                  <a:ea typeface="楷体" panose="02010609060101010101" pitchFamily="49" charset="-122"/>
                </a:rPr>
                <a:t>日救亡运动新高潮</a:t>
              </a:r>
              <a:r>
                <a:rPr lang="en-US" altLang="zh-CN" b="1">
                  <a:latin typeface="楷体" panose="02010609060101010101" pitchFamily="49" charset="-122"/>
                  <a:ea typeface="楷体" panose="02010609060101010101" pitchFamily="49" charset="-122"/>
                </a:rPr>
                <a:t>  </a:t>
              </a:r>
              <a:r>
                <a:rPr lang="en-US" altLang="zh-CN" sz="1400" b="1">
                  <a:latin typeface="楷体" panose="02010609060101010101" pitchFamily="49" charset="-122"/>
                  <a:ea typeface="楷体" panose="02010609060101010101" pitchFamily="49" charset="-122"/>
                </a:rPr>
                <a:t>                                                          </a:t>
              </a:r>
              <a:endParaRPr lang="zh-CN" altLang="en-US" sz="1400" b="1">
                <a:latin typeface="楷体" panose="02010609060101010101" pitchFamily="49" charset="-122"/>
                <a:ea typeface="楷体" panose="02010609060101010101" pitchFamily="49" charset="-122"/>
              </a:endParaRPr>
            </a:p>
          </p:txBody>
        </p:sp>
        <p:sp>
          <p:nvSpPr>
            <p:cNvPr id="12" name="文本框 11"/>
            <p:cNvSpPr txBox="1"/>
            <p:nvPr/>
          </p:nvSpPr>
          <p:spPr>
            <a:xfrm>
              <a:off x="2333" y="1599"/>
              <a:ext cx="8185" cy="483"/>
            </a:xfrm>
            <a:prstGeom prst="rect">
              <a:avLst/>
            </a:prstGeom>
            <a:noFill/>
          </p:spPr>
          <p:txBody>
            <a:bodyPr wrap="square" rtlCol="0">
              <a:spAutoFit/>
            </a:bodyPr>
            <a:lstStyle/>
            <a:p>
              <a:r>
                <a:rPr lang="zh-CN" altLang="en-US" sz="1400">
                  <a:latin typeface="黑体" panose="02010609060101010101" pitchFamily="49" charset="-122"/>
                  <a:ea typeface="黑体" panose="02010609060101010101" pitchFamily="49" charset="-122"/>
                  <a:cs typeface="黑体" panose="02010609060101010101" pitchFamily="49" charset="-122"/>
                </a:rPr>
                <a:t>中日矛盾上升         </a:t>
              </a:r>
              <a:r>
                <a:rPr lang="en-US" altLang="zh-CN" sz="1400">
                  <a:latin typeface="黑体" panose="02010609060101010101" pitchFamily="49" charset="-122"/>
                  <a:ea typeface="黑体" panose="02010609060101010101" pitchFamily="49" charset="-122"/>
                  <a:cs typeface="黑体" panose="02010609060101010101" pitchFamily="49" charset="-122"/>
                </a:rPr>
                <a:t>         </a:t>
              </a:r>
              <a:r>
                <a:rPr lang="zh-CN" altLang="en-US" sz="1400">
                  <a:latin typeface="黑体" panose="02010609060101010101" pitchFamily="49" charset="-122"/>
                  <a:ea typeface="黑体" panose="02010609060101010101" pitchFamily="49" charset="-122"/>
                  <a:cs typeface="黑体" panose="02010609060101010101" pitchFamily="49" charset="-122"/>
                </a:rPr>
                <a:t>中日矛盾成为主要矛盾</a:t>
              </a:r>
              <a:endParaRPr lang="zh-CN" altLang="en-US" sz="1400">
                <a:latin typeface="黑体" panose="02010609060101010101" pitchFamily="49" charset="-122"/>
                <a:ea typeface="黑体" panose="02010609060101010101" pitchFamily="49" charset="-122"/>
                <a:cs typeface="黑体" panose="02010609060101010101" pitchFamily="49" charset="-122"/>
              </a:endParaRPr>
            </a:p>
          </p:txBody>
        </p:sp>
        <p:cxnSp>
          <p:nvCxnSpPr>
            <p:cNvPr id="13" name="直接箭头连接符 12"/>
            <p:cNvCxnSpPr/>
            <p:nvPr/>
          </p:nvCxnSpPr>
          <p:spPr>
            <a:xfrm flipV="1">
              <a:off x="4329" y="1833"/>
              <a:ext cx="2101" cy="1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3800" y="4072"/>
              <a:ext cx="2941" cy="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组合 3"/>
          <p:cNvGrpSpPr/>
          <p:nvPr/>
        </p:nvGrpSpPr>
        <p:grpSpPr>
          <a:xfrm>
            <a:off x="447675" y="3004185"/>
            <a:ext cx="9558020" cy="1403985"/>
            <a:chOff x="705" y="4731"/>
            <a:chExt cx="15052" cy="2211"/>
          </a:xfrm>
        </p:grpSpPr>
        <p:sp>
          <p:nvSpPr>
            <p:cNvPr id="18" name="文本框 17"/>
            <p:cNvSpPr txBox="1"/>
            <p:nvPr/>
          </p:nvSpPr>
          <p:spPr>
            <a:xfrm>
              <a:off x="705" y="4968"/>
              <a:ext cx="1352" cy="1452"/>
            </a:xfrm>
            <a:prstGeom prst="rect">
              <a:avLst/>
            </a:prstGeom>
            <a:noFill/>
          </p:spPr>
          <p:txBody>
            <a:bodyPr wrap="square" rtlCol="0">
              <a:spAutoFit/>
            </a:bodyPr>
            <a:lstStyle/>
            <a:p>
              <a:r>
                <a:rPr lang="zh-CN" altLang="en-US" b="1">
                  <a:solidFill>
                    <a:srgbClr val="FF0000"/>
                  </a:solidFill>
                  <a:latin typeface="黑体" panose="02010609060101010101" pitchFamily="49" charset="-122"/>
                  <a:ea typeface="黑体" panose="02010609060101010101" pitchFamily="49" charset="-122"/>
                </a:rPr>
                <a:t>中国共产党</a:t>
              </a:r>
              <a:endParaRPr lang="zh-CN" altLang="en-US" b="1">
                <a:solidFill>
                  <a:srgbClr val="FF0000"/>
                </a:solidFill>
                <a:latin typeface="黑体" panose="02010609060101010101" pitchFamily="49" charset="-122"/>
                <a:ea typeface="黑体" panose="02010609060101010101" pitchFamily="49" charset="-122"/>
              </a:endParaRPr>
            </a:p>
          </p:txBody>
        </p:sp>
        <p:sp>
          <p:nvSpPr>
            <p:cNvPr id="24" name="文本框 23"/>
            <p:cNvSpPr txBox="1"/>
            <p:nvPr/>
          </p:nvSpPr>
          <p:spPr>
            <a:xfrm>
              <a:off x="2176" y="5108"/>
              <a:ext cx="2315" cy="543"/>
            </a:xfrm>
            <a:prstGeom prst="rect">
              <a:avLst/>
            </a:prstGeom>
            <a:noFill/>
          </p:spPr>
          <p:txBody>
            <a:bodyPr wrap="square" rtlCol="0">
              <a:spAutoFit/>
            </a:bodyPr>
            <a:lstStyle/>
            <a:p>
              <a:pPr fontAlgn="auto">
                <a:lnSpc>
                  <a:spcPts val="1980"/>
                </a:lnSpc>
              </a:pPr>
              <a:r>
                <a:rPr lang="zh-CN" altLang="en-US" b="1">
                  <a:solidFill>
                    <a:srgbClr val="FF0000"/>
                  </a:solidFill>
                  <a:latin typeface="黑体" panose="02010609060101010101" pitchFamily="49" charset="-122"/>
                  <a:ea typeface="黑体" panose="02010609060101010101" pitchFamily="49" charset="-122"/>
                </a:rPr>
                <a:t>反蒋抗日</a:t>
              </a:r>
              <a:endParaRPr lang="zh-CN" altLang="en-US" b="1">
                <a:solidFill>
                  <a:srgbClr val="FF0000"/>
                </a:solidFill>
                <a:latin typeface="黑体" panose="02010609060101010101" pitchFamily="49" charset="-122"/>
                <a:ea typeface="黑体" panose="02010609060101010101" pitchFamily="49" charset="-122"/>
              </a:endParaRPr>
            </a:p>
          </p:txBody>
        </p:sp>
        <p:sp>
          <p:nvSpPr>
            <p:cNvPr id="25" name="文本框 24"/>
            <p:cNvSpPr txBox="1"/>
            <p:nvPr/>
          </p:nvSpPr>
          <p:spPr>
            <a:xfrm>
              <a:off x="7242" y="4799"/>
              <a:ext cx="2152" cy="2143"/>
            </a:xfrm>
            <a:prstGeom prst="rect">
              <a:avLst/>
            </a:prstGeom>
            <a:noFill/>
          </p:spPr>
          <p:txBody>
            <a:bodyPr wrap="square" rtlCol="0">
              <a:spAutoFit/>
            </a:bodyPr>
            <a:lstStyle/>
            <a:p>
              <a:pPr fontAlgn="auto">
                <a:lnSpc>
                  <a:spcPts val="1980"/>
                </a:lnSpc>
              </a:pPr>
              <a:r>
                <a:rPr lang="zh-CN" altLang="en-US" sz="1600" b="1">
                  <a:solidFill>
                    <a:srgbClr val="FF0000"/>
                  </a:solidFill>
                  <a:latin typeface="黑体" panose="02010609060101010101" pitchFamily="49" charset="-122"/>
                  <a:ea typeface="黑体" panose="02010609060101010101" pitchFamily="49" charset="-122"/>
                </a:rPr>
                <a:t>发表</a:t>
              </a:r>
              <a:r>
                <a:rPr lang="en-US" altLang="zh-CN" sz="1600" b="1">
                  <a:solidFill>
                    <a:srgbClr val="FF0000"/>
                  </a:solidFill>
                  <a:latin typeface="黑体" panose="02010609060101010101" pitchFamily="49" charset="-122"/>
                  <a:ea typeface="黑体" panose="02010609060101010101" pitchFamily="49" charset="-122"/>
                </a:rPr>
                <a:t>“</a:t>
              </a:r>
              <a:r>
                <a:rPr lang="zh-CN" altLang="en-US" sz="1600" b="1">
                  <a:solidFill>
                    <a:srgbClr val="FF0000"/>
                  </a:solidFill>
                  <a:latin typeface="黑体" panose="02010609060101010101" pitchFamily="49" charset="-122"/>
                  <a:ea typeface="黑体" panose="02010609060101010101" pitchFamily="49" charset="-122"/>
                </a:rPr>
                <a:t>八一宣言</a:t>
              </a:r>
              <a:r>
                <a:rPr lang="en-US" altLang="zh-CN" sz="1600" b="1">
                  <a:solidFill>
                    <a:srgbClr val="FF0000"/>
                  </a:solidFill>
                  <a:latin typeface="黑体" panose="02010609060101010101" pitchFamily="49" charset="-122"/>
                  <a:ea typeface="黑体" panose="02010609060101010101" pitchFamily="49" charset="-122"/>
                </a:rPr>
                <a:t>”</a:t>
              </a:r>
              <a:r>
                <a:rPr lang="zh-CN" altLang="en-US" sz="1600" b="1">
                  <a:solidFill>
                    <a:srgbClr val="FF0000"/>
                  </a:solidFill>
                  <a:latin typeface="黑体" panose="02010609060101010101" pitchFamily="49" charset="-122"/>
                  <a:ea typeface="黑体" panose="02010609060101010101" pitchFamily="49" charset="-122"/>
                </a:rPr>
                <a:t>；提出建立抗日民族统一战线的方针</a:t>
              </a:r>
              <a:endParaRPr lang="zh-CN" altLang="en-US" sz="1600" b="1">
                <a:solidFill>
                  <a:srgbClr val="FF0000"/>
                </a:solidFill>
                <a:latin typeface="黑体" panose="02010609060101010101" pitchFamily="49" charset="-122"/>
                <a:ea typeface="黑体" panose="02010609060101010101" pitchFamily="49" charset="-122"/>
              </a:endParaRPr>
            </a:p>
          </p:txBody>
        </p:sp>
        <p:sp>
          <p:nvSpPr>
            <p:cNvPr id="31" name="文本框 30"/>
            <p:cNvSpPr txBox="1"/>
            <p:nvPr/>
          </p:nvSpPr>
          <p:spPr>
            <a:xfrm>
              <a:off x="9579" y="4799"/>
              <a:ext cx="1697" cy="1743"/>
            </a:xfrm>
            <a:prstGeom prst="rect">
              <a:avLst/>
            </a:prstGeom>
            <a:noFill/>
          </p:spPr>
          <p:txBody>
            <a:bodyPr wrap="square" rtlCol="0">
              <a:spAutoFit/>
            </a:bodyPr>
            <a:lstStyle/>
            <a:p>
              <a:pPr fontAlgn="auto">
                <a:lnSpc>
                  <a:spcPts val="1980"/>
                </a:lnSpc>
              </a:pPr>
              <a:r>
                <a:rPr lang="zh-CN" altLang="en-US" b="1">
                  <a:solidFill>
                    <a:srgbClr val="FF0000"/>
                  </a:solidFill>
                  <a:latin typeface="黑体" panose="02010609060101010101" pitchFamily="49" charset="-122"/>
                  <a:ea typeface="黑体" panose="02010609060101010101" pitchFamily="49" charset="-122"/>
                </a:rPr>
                <a:t>力主和平解决西安事变</a:t>
              </a:r>
              <a:endParaRPr lang="zh-CN" altLang="en-US" b="1">
                <a:solidFill>
                  <a:srgbClr val="FF0000"/>
                </a:solidFill>
                <a:latin typeface="黑体" panose="02010609060101010101" pitchFamily="49" charset="-122"/>
                <a:ea typeface="黑体" panose="02010609060101010101" pitchFamily="49" charset="-122"/>
              </a:endParaRPr>
            </a:p>
          </p:txBody>
        </p:sp>
        <p:sp>
          <p:nvSpPr>
            <p:cNvPr id="32" name="文本框 31"/>
            <p:cNvSpPr txBox="1"/>
            <p:nvPr/>
          </p:nvSpPr>
          <p:spPr>
            <a:xfrm>
              <a:off x="11086" y="4731"/>
              <a:ext cx="2384" cy="2042"/>
            </a:xfrm>
            <a:prstGeom prst="rect">
              <a:avLst/>
            </a:prstGeom>
            <a:noFill/>
          </p:spPr>
          <p:txBody>
            <a:bodyPr wrap="square" rtlCol="0">
              <a:spAutoFit/>
            </a:bodyPr>
            <a:lstStyle/>
            <a:p>
              <a:pPr fontAlgn="auto">
                <a:lnSpc>
                  <a:spcPts val="1880"/>
                </a:lnSpc>
              </a:pPr>
              <a:r>
                <a:rPr lang="zh-CN" altLang="en-US" sz="1400" b="1">
                  <a:solidFill>
                    <a:srgbClr val="FF0000"/>
                  </a:solidFill>
                  <a:latin typeface="黑体" panose="02010609060101010101" pitchFamily="49" charset="-122"/>
                  <a:ea typeface="黑体" panose="02010609060101010101" pitchFamily="49" charset="-122"/>
                </a:rPr>
                <a:t>7.8，通电号召全民族抗战；7.15递交《中共中央公布国共合作宣言》</a:t>
              </a:r>
              <a:endParaRPr lang="zh-CN" altLang="en-US" sz="1400" b="1">
                <a:solidFill>
                  <a:srgbClr val="FF0000"/>
                </a:solidFill>
                <a:latin typeface="黑体" panose="02010609060101010101" pitchFamily="49" charset="-122"/>
                <a:ea typeface="黑体" panose="02010609060101010101" pitchFamily="49" charset="-122"/>
              </a:endParaRPr>
            </a:p>
          </p:txBody>
        </p:sp>
        <p:sp>
          <p:nvSpPr>
            <p:cNvPr id="34" name="文本框 33"/>
            <p:cNvSpPr txBox="1"/>
            <p:nvPr/>
          </p:nvSpPr>
          <p:spPr>
            <a:xfrm>
              <a:off x="13373" y="4799"/>
              <a:ext cx="2384" cy="2042"/>
            </a:xfrm>
            <a:prstGeom prst="rect">
              <a:avLst/>
            </a:prstGeom>
            <a:noFill/>
          </p:spPr>
          <p:txBody>
            <a:bodyPr wrap="square" rtlCol="0">
              <a:spAutoFit/>
            </a:bodyPr>
            <a:lstStyle/>
            <a:p>
              <a:pPr fontAlgn="auto">
                <a:lnSpc>
                  <a:spcPts val="1880"/>
                </a:lnSpc>
              </a:pPr>
              <a:r>
                <a:rPr lang="zh-CN" altLang="en-US" sz="1600" b="1">
                  <a:solidFill>
                    <a:srgbClr val="FF0000"/>
                  </a:solidFill>
                  <a:latin typeface="黑体" panose="02010609060101010101" pitchFamily="49" charset="-122"/>
                  <a:ea typeface="黑体" panose="02010609060101010101" pitchFamily="49" charset="-122"/>
                </a:rPr>
                <a:t>召开洛川会议，确定了全面抗战路线；红军和南方八省游击队的改编</a:t>
              </a:r>
              <a:endParaRPr lang="zh-CN" altLang="en-US" sz="1600" b="1">
                <a:solidFill>
                  <a:srgbClr val="FF0000"/>
                </a:solidFill>
                <a:latin typeface="黑体" panose="02010609060101010101" pitchFamily="49" charset="-122"/>
                <a:ea typeface="黑体" panose="02010609060101010101" pitchFamily="49" charset="-122"/>
              </a:endParaRPr>
            </a:p>
          </p:txBody>
        </p:sp>
      </p:grpSp>
      <p:grpSp>
        <p:nvGrpSpPr>
          <p:cNvPr id="5" name="组合 4"/>
          <p:cNvGrpSpPr/>
          <p:nvPr/>
        </p:nvGrpSpPr>
        <p:grpSpPr>
          <a:xfrm>
            <a:off x="457200" y="3929812"/>
            <a:ext cx="6781800" cy="1302218"/>
            <a:chOff x="706" y="5786"/>
            <a:chExt cx="10680" cy="2822"/>
          </a:xfrm>
        </p:grpSpPr>
        <p:sp>
          <p:nvSpPr>
            <p:cNvPr id="35" name="文本框 34"/>
            <p:cNvSpPr txBox="1"/>
            <p:nvPr/>
          </p:nvSpPr>
          <p:spPr>
            <a:xfrm>
              <a:off x="706" y="6774"/>
              <a:ext cx="2005" cy="1265"/>
            </a:xfrm>
            <a:prstGeom prst="rect">
              <a:avLst/>
            </a:prstGeom>
            <a:noFill/>
          </p:spPr>
          <p:txBody>
            <a:bodyPr wrap="square" rtlCol="0">
              <a:spAutoFit/>
            </a:bodyPr>
            <a:lstStyle/>
            <a:p>
              <a:r>
                <a:rPr lang="zh-CN" altLang="en-US" sz="1600" b="1">
                  <a:solidFill>
                    <a:schemeClr val="accent1">
                      <a:lumMod val="75000"/>
                    </a:schemeClr>
                  </a:solidFill>
                  <a:latin typeface="黑体" panose="02010609060101010101" pitchFamily="49" charset="-122"/>
                  <a:ea typeface="黑体" panose="02010609060101010101" pitchFamily="49" charset="-122"/>
                </a:rPr>
                <a:t>国民党爱国将领</a:t>
              </a:r>
              <a:endParaRPr lang="zh-CN" altLang="en-US" sz="1600" b="1">
                <a:solidFill>
                  <a:schemeClr val="accent1">
                    <a:lumMod val="75000"/>
                  </a:schemeClr>
                </a:solidFill>
                <a:latin typeface="黑体" panose="02010609060101010101" pitchFamily="49" charset="-122"/>
                <a:ea typeface="黑体" panose="02010609060101010101" pitchFamily="49" charset="-122"/>
              </a:endParaRPr>
            </a:p>
          </p:txBody>
        </p:sp>
        <p:sp>
          <p:nvSpPr>
            <p:cNvPr id="36" name="文本框 35"/>
            <p:cNvSpPr txBox="1"/>
            <p:nvPr/>
          </p:nvSpPr>
          <p:spPr>
            <a:xfrm>
              <a:off x="3800" y="6774"/>
              <a:ext cx="1798" cy="1265"/>
            </a:xfrm>
            <a:prstGeom prst="rect">
              <a:avLst/>
            </a:prstGeom>
            <a:noFill/>
          </p:spPr>
          <p:txBody>
            <a:bodyPr wrap="square" rtlCol="0">
              <a:spAutoFit/>
            </a:bodyPr>
            <a:lstStyle/>
            <a:p>
              <a:r>
                <a:rPr lang="zh-CN" altLang="en-US" sz="1600" b="1">
                  <a:solidFill>
                    <a:schemeClr val="accent1">
                      <a:lumMod val="75000"/>
                    </a:schemeClr>
                  </a:solidFill>
                  <a:latin typeface="黑体" panose="02010609060101010101" pitchFamily="49" charset="-122"/>
                  <a:ea typeface="黑体" panose="02010609060101010101" pitchFamily="49" charset="-122"/>
                </a:rPr>
                <a:t>十九路军奋起抵抗</a:t>
              </a:r>
              <a:endParaRPr lang="zh-CN" altLang="en-US" sz="1600" b="1">
                <a:solidFill>
                  <a:schemeClr val="accent1">
                    <a:lumMod val="75000"/>
                  </a:schemeClr>
                </a:solidFill>
                <a:latin typeface="黑体" panose="02010609060101010101" pitchFamily="49" charset="-122"/>
                <a:ea typeface="黑体" panose="02010609060101010101" pitchFamily="49" charset="-122"/>
              </a:endParaRPr>
            </a:p>
          </p:txBody>
        </p:sp>
        <p:sp>
          <p:nvSpPr>
            <p:cNvPr id="37" name="文本框 36"/>
            <p:cNvSpPr txBox="1"/>
            <p:nvPr/>
          </p:nvSpPr>
          <p:spPr>
            <a:xfrm>
              <a:off x="5590" y="6669"/>
              <a:ext cx="1830" cy="1398"/>
            </a:xfrm>
            <a:prstGeom prst="rect">
              <a:avLst/>
            </a:prstGeom>
            <a:noFill/>
          </p:spPr>
          <p:txBody>
            <a:bodyPr wrap="square" rtlCol="0">
              <a:spAutoFit/>
            </a:bodyPr>
            <a:lstStyle/>
            <a:p>
              <a:r>
                <a:rPr lang="zh-CN" altLang="en-US" b="1">
                  <a:solidFill>
                    <a:schemeClr val="accent1">
                      <a:lumMod val="75000"/>
                    </a:schemeClr>
                  </a:solidFill>
                  <a:latin typeface="黑体" panose="02010609060101010101" pitchFamily="49" charset="-122"/>
                  <a:ea typeface="黑体" panose="02010609060101010101" pitchFamily="49" charset="-122"/>
                </a:rPr>
                <a:t>中国军队顽强抵抗</a:t>
              </a:r>
              <a:endParaRPr lang="zh-CN" altLang="en-US" b="1">
                <a:solidFill>
                  <a:schemeClr val="accent1">
                    <a:lumMod val="75000"/>
                  </a:schemeClr>
                </a:solidFill>
                <a:latin typeface="黑体" panose="02010609060101010101" pitchFamily="49" charset="-122"/>
                <a:ea typeface="黑体" panose="02010609060101010101" pitchFamily="49" charset="-122"/>
              </a:endParaRPr>
            </a:p>
          </p:txBody>
        </p:sp>
        <p:sp>
          <p:nvSpPr>
            <p:cNvPr id="38" name="文本框 37"/>
            <p:cNvSpPr txBox="1"/>
            <p:nvPr/>
          </p:nvSpPr>
          <p:spPr>
            <a:xfrm>
              <a:off x="9392" y="6610"/>
              <a:ext cx="1994" cy="1998"/>
            </a:xfrm>
            <a:prstGeom prst="rect">
              <a:avLst/>
            </a:prstGeom>
            <a:noFill/>
          </p:spPr>
          <p:txBody>
            <a:bodyPr wrap="square" rtlCol="0">
              <a:spAutoFit/>
            </a:bodyPr>
            <a:lstStyle/>
            <a:p>
              <a:r>
                <a:rPr lang="zh-CN" altLang="en-US" b="1">
                  <a:solidFill>
                    <a:schemeClr val="accent1">
                      <a:lumMod val="75000"/>
                    </a:schemeClr>
                  </a:solidFill>
                  <a:latin typeface="黑体" panose="02010609060101010101" pitchFamily="49" charset="-122"/>
                  <a:ea typeface="黑体" panose="02010609060101010101" pitchFamily="49" charset="-122"/>
                </a:rPr>
                <a:t>张、杨发动西安事变</a:t>
              </a:r>
              <a:endParaRPr lang="zh-CN" altLang="en-US" b="1">
                <a:solidFill>
                  <a:schemeClr val="accent1">
                    <a:lumMod val="75000"/>
                  </a:schemeClr>
                </a:solidFill>
                <a:latin typeface="黑体" panose="02010609060101010101" pitchFamily="49" charset="-122"/>
                <a:ea typeface="黑体" panose="02010609060101010101" pitchFamily="49" charset="-122"/>
              </a:endParaRPr>
            </a:p>
          </p:txBody>
        </p:sp>
        <p:cxnSp>
          <p:nvCxnSpPr>
            <p:cNvPr id="41" name="直接箭头连接符 40"/>
            <p:cNvCxnSpPr/>
            <p:nvPr/>
          </p:nvCxnSpPr>
          <p:spPr>
            <a:xfrm>
              <a:off x="10296" y="5786"/>
              <a:ext cx="13" cy="803"/>
            </a:xfrm>
            <a:prstGeom prst="straightConnector1">
              <a:avLst/>
            </a:prstGeom>
            <a:ln w="19050">
              <a:solidFill>
                <a:srgbClr val="595959"/>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组合 5"/>
          <p:cNvGrpSpPr/>
          <p:nvPr/>
        </p:nvGrpSpPr>
        <p:grpSpPr>
          <a:xfrm>
            <a:off x="471170" y="3339465"/>
            <a:ext cx="10934700" cy="3068320"/>
            <a:chOff x="706" y="5199"/>
            <a:chExt cx="17220" cy="4832"/>
          </a:xfrm>
        </p:grpSpPr>
        <p:sp>
          <p:nvSpPr>
            <p:cNvPr id="43" name="文本框 42"/>
            <p:cNvSpPr txBox="1"/>
            <p:nvPr/>
          </p:nvSpPr>
          <p:spPr>
            <a:xfrm>
              <a:off x="15642" y="6714"/>
              <a:ext cx="2117" cy="822"/>
            </a:xfrm>
            <a:prstGeom prst="rect">
              <a:avLst/>
            </a:prstGeom>
            <a:noFill/>
          </p:spPr>
          <p:txBody>
            <a:bodyPr wrap="square" rtlCol="0">
              <a:spAutoFit/>
            </a:bodyPr>
            <a:lstStyle/>
            <a:p>
              <a:r>
                <a:rPr lang="zh-CN" altLang="en-US" sz="1400" b="1">
                  <a:solidFill>
                    <a:srgbClr val="FF0000"/>
                  </a:solidFill>
                  <a:latin typeface="黑体" panose="02010609060101010101" pitchFamily="49" charset="-122"/>
                  <a:ea typeface="黑体" panose="02010609060101010101" pitchFamily="49" charset="-122"/>
                </a:rPr>
                <a:t>抗日民族统一战线正式形成</a:t>
              </a:r>
              <a:endParaRPr lang="zh-CN" altLang="en-US" sz="1400" b="1">
                <a:solidFill>
                  <a:srgbClr val="FF0000"/>
                </a:solidFill>
                <a:latin typeface="黑体" panose="02010609060101010101" pitchFamily="49" charset="-122"/>
                <a:ea typeface="黑体" panose="02010609060101010101" pitchFamily="49" charset="-122"/>
              </a:endParaRPr>
            </a:p>
          </p:txBody>
        </p:sp>
        <p:sp>
          <p:nvSpPr>
            <p:cNvPr id="44" name="文本框 43"/>
            <p:cNvSpPr txBox="1"/>
            <p:nvPr/>
          </p:nvSpPr>
          <p:spPr>
            <a:xfrm>
              <a:off x="706" y="8520"/>
              <a:ext cx="1433" cy="1016"/>
            </a:xfrm>
            <a:prstGeom prst="rect">
              <a:avLst/>
            </a:prstGeom>
            <a:noFill/>
          </p:spPr>
          <p:txBody>
            <a:bodyPr wrap="square" rtlCol="0">
              <a:spAutoFit/>
            </a:bodyPr>
            <a:lstStyle/>
            <a:p>
              <a:r>
                <a:rPr lang="zh-CN" altLang="en-US" b="1" dirty="0">
                  <a:solidFill>
                    <a:schemeClr val="tx2">
                      <a:lumMod val="50000"/>
                    </a:schemeClr>
                  </a:solidFill>
                  <a:latin typeface="黑体" panose="02010609060101010101" pitchFamily="49" charset="-122"/>
                  <a:ea typeface="黑体" panose="02010609060101010101" pitchFamily="49" charset="-122"/>
                </a:rPr>
                <a:t>国民党政府</a:t>
              </a:r>
              <a:endParaRPr lang="zh-CN" altLang="en-US" b="1" dirty="0">
                <a:solidFill>
                  <a:schemeClr val="tx2">
                    <a:lumMod val="50000"/>
                  </a:schemeClr>
                </a:solidFill>
                <a:latin typeface="黑体" panose="02010609060101010101" pitchFamily="49" charset="-122"/>
                <a:ea typeface="黑体" panose="02010609060101010101" pitchFamily="49" charset="-122"/>
              </a:endParaRPr>
            </a:p>
          </p:txBody>
        </p:sp>
        <p:sp>
          <p:nvSpPr>
            <p:cNvPr id="45" name="文本框 44"/>
            <p:cNvSpPr txBox="1"/>
            <p:nvPr/>
          </p:nvSpPr>
          <p:spPr>
            <a:xfrm>
              <a:off x="2176" y="8671"/>
              <a:ext cx="2399" cy="543"/>
            </a:xfrm>
            <a:prstGeom prst="rect">
              <a:avLst/>
            </a:prstGeom>
            <a:noFill/>
          </p:spPr>
          <p:txBody>
            <a:bodyPr wrap="square" rtlCol="0">
              <a:spAutoFit/>
            </a:bodyPr>
            <a:lstStyle/>
            <a:p>
              <a:pPr fontAlgn="auto">
                <a:lnSpc>
                  <a:spcPts val="1980"/>
                </a:lnSpc>
              </a:pPr>
              <a:r>
                <a:rPr lang="zh-CN" altLang="en-US" sz="1600" b="1">
                  <a:solidFill>
                    <a:schemeClr val="tx2">
                      <a:lumMod val="50000"/>
                    </a:schemeClr>
                  </a:solidFill>
                  <a:latin typeface="黑体" panose="02010609060101010101" pitchFamily="49" charset="-122"/>
                  <a:ea typeface="黑体" panose="02010609060101010101" pitchFamily="49" charset="-122"/>
                </a:rPr>
                <a:t>攘外必先安内</a:t>
              </a:r>
              <a:endParaRPr lang="zh-CN" altLang="en-US" sz="1600" b="1">
                <a:solidFill>
                  <a:schemeClr val="tx2">
                    <a:lumMod val="50000"/>
                  </a:schemeClr>
                </a:solidFill>
                <a:latin typeface="黑体" panose="02010609060101010101" pitchFamily="49" charset="-122"/>
                <a:ea typeface="黑体" panose="02010609060101010101" pitchFamily="49" charset="-122"/>
              </a:endParaRPr>
            </a:p>
          </p:txBody>
        </p:sp>
        <p:sp>
          <p:nvSpPr>
            <p:cNvPr id="46" name="文本框 45"/>
            <p:cNvSpPr txBox="1"/>
            <p:nvPr/>
          </p:nvSpPr>
          <p:spPr>
            <a:xfrm>
              <a:off x="9289" y="8460"/>
              <a:ext cx="2206" cy="1343"/>
            </a:xfrm>
            <a:prstGeom prst="rect">
              <a:avLst/>
            </a:prstGeom>
            <a:noFill/>
          </p:spPr>
          <p:txBody>
            <a:bodyPr wrap="square" rtlCol="0">
              <a:spAutoFit/>
            </a:bodyPr>
            <a:lstStyle/>
            <a:p>
              <a:pPr fontAlgn="auto">
                <a:lnSpc>
                  <a:spcPts val="1980"/>
                </a:lnSpc>
              </a:pPr>
              <a:r>
                <a:rPr lang="zh-CN" sz="1600" b="1">
                  <a:solidFill>
                    <a:schemeClr val="tx2">
                      <a:lumMod val="50000"/>
                    </a:schemeClr>
                  </a:solidFill>
                  <a:latin typeface="黑体" panose="02010609060101010101" pitchFamily="49" charset="-122"/>
                  <a:ea typeface="黑体" panose="02010609060101010101" pitchFamily="49" charset="-122"/>
                </a:rPr>
                <a:t>蒋接受停止内战，联共抗日的主张</a:t>
              </a:r>
              <a:endParaRPr lang="zh-CN" sz="1600" b="1">
                <a:solidFill>
                  <a:schemeClr val="tx2">
                    <a:lumMod val="50000"/>
                  </a:schemeClr>
                </a:solidFill>
                <a:latin typeface="黑体" panose="02010609060101010101" pitchFamily="49" charset="-122"/>
                <a:ea typeface="黑体" panose="02010609060101010101" pitchFamily="49" charset="-122"/>
              </a:endParaRPr>
            </a:p>
          </p:txBody>
        </p:sp>
        <p:cxnSp>
          <p:nvCxnSpPr>
            <p:cNvPr id="47" name="直接箭头连接符 46"/>
            <p:cNvCxnSpPr/>
            <p:nvPr/>
          </p:nvCxnSpPr>
          <p:spPr>
            <a:xfrm>
              <a:off x="10294" y="7927"/>
              <a:ext cx="17" cy="472"/>
            </a:xfrm>
            <a:prstGeom prst="straightConnector1">
              <a:avLst/>
            </a:prstGeom>
            <a:ln w="1905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48" name="文本框 47"/>
            <p:cNvSpPr txBox="1"/>
            <p:nvPr/>
          </p:nvSpPr>
          <p:spPr>
            <a:xfrm>
              <a:off x="11448" y="8460"/>
              <a:ext cx="1985" cy="1343"/>
            </a:xfrm>
            <a:prstGeom prst="rect">
              <a:avLst/>
            </a:prstGeom>
            <a:noFill/>
          </p:spPr>
          <p:txBody>
            <a:bodyPr wrap="square" rtlCol="0">
              <a:spAutoFit/>
            </a:bodyPr>
            <a:lstStyle/>
            <a:p>
              <a:pPr fontAlgn="auto">
                <a:lnSpc>
                  <a:spcPts val="1980"/>
                </a:lnSpc>
              </a:pPr>
              <a:r>
                <a:rPr lang="zh-CN" sz="1600" b="1">
                  <a:solidFill>
                    <a:schemeClr val="tx2">
                      <a:lumMod val="50000"/>
                    </a:schemeClr>
                  </a:solidFill>
                  <a:latin typeface="黑体" panose="02010609060101010101" pitchFamily="49" charset="-122"/>
                  <a:ea typeface="黑体" panose="02010609060101010101" pitchFamily="49" charset="-122"/>
                </a:rPr>
                <a:t>蒋在庐山发表准备抗日的讲话</a:t>
              </a:r>
              <a:endParaRPr lang="zh-CN" sz="1600" b="1">
                <a:solidFill>
                  <a:schemeClr val="tx2">
                    <a:lumMod val="50000"/>
                  </a:schemeClr>
                </a:solidFill>
                <a:latin typeface="黑体" panose="02010609060101010101" pitchFamily="49" charset="-122"/>
                <a:ea typeface="黑体" panose="02010609060101010101" pitchFamily="49" charset="-122"/>
              </a:endParaRPr>
            </a:p>
          </p:txBody>
        </p:sp>
        <p:sp>
          <p:nvSpPr>
            <p:cNvPr id="50" name="文本框 49"/>
            <p:cNvSpPr txBox="1"/>
            <p:nvPr/>
          </p:nvSpPr>
          <p:spPr>
            <a:xfrm>
              <a:off x="13524" y="8423"/>
              <a:ext cx="2198" cy="1343"/>
            </a:xfrm>
            <a:prstGeom prst="rect">
              <a:avLst/>
            </a:prstGeom>
            <a:noFill/>
          </p:spPr>
          <p:txBody>
            <a:bodyPr wrap="square" rtlCol="0">
              <a:spAutoFit/>
            </a:bodyPr>
            <a:lstStyle/>
            <a:p>
              <a:pPr fontAlgn="auto">
                <a:lnSpc>
                  <a:spcPts val="1980"/>
                </a:lnSpc>
              </a:pPr>
              <a:r>
                <a:rPr lang="zh-CN" sz="1600" b="1">
                  <a:solidFill>
                    <a:schemeClr val="tx2">
                      <a:lumMod val="50000"/>
                    </a:schemeClr>
                  </a:solidFill>
                  <a:latin typeface="黑体" panose="02010609060101010101" pitchFamily="49" charset="-122"/>
                  <a:ea typeface="黑体" panose="02010609060101010101" pitchFamily="49" charset="-122"/>
                </a:rPr>
                <a:t>国民政府发表《自卫抗战声明》</a:t>
              </a:r>
              <a:endParaRPr lang="zh-CN" sz="1600" b="1">
                <a:solidFill>
                  <a:schemeClr val="tx2">
                    <a:lumMod val="50000"/>
                  </a:schemeClr>
                </a:solidFill>
                <a:latin typeface="黑体" panose="02010609060101010101" pitchFamily="49" charset="-122"/>
                <a:ea typeface="黑体" panose="02010609060101010101" pitchFamily="49" charset="-122"/>
              </a:endParaRPr>
            </a:p>
          </p:txBody>
        </p:sp>
        <p:sp>
          <p:nvSpPr>
            <p:cNvPr id="51" name="文本框 50"/>
            <p:cNvSpPr txBox="1"/>
            <p:nvPr/>
          </p:nvSpPr>
          <p:spPr>
            <a:xfrm>
              <a:off x="15590" y="8288"/>
              <a:ext cx="2336" cy="1743"/>
            </a:xfrm>
            <a:prstGeom prst="rect">
              <a:avLst/>
            </a:prstGeom>
            <a:noFill/>
          </p:spPr>
          <p:txBody>
            <a:bodyPr wrap="square" rtlCol="0">
              <a:spAutoFit/>
            </a:bodyPr>
            <a:lstStyle/>
            <a:p>
              <a:pPr fontAlgn="auto">
                <a:lnSpc>
                  <a:spcPts val="1980"/>
                </a:lnSpc>
              </a:pPr>
              <a:r>
                <a:rPr lang="zh-CN" sz="1400">
                  <a:solidFill>
                    <a:srgbClr val="C00000"/>
                  </a:solidFill>
                  <a:latin typeface="黑体" panose="02010609060101010101" pitchFamily="49" charset="-122"/>
                  <a:ea typeface="黑体" panose="02010609060101010101" pitchFamily="49" charset="-122"/>
                </a:rPr>
                <a:t>发表中共提交的国共合作抗战宣言；承认中国共产党的合法地位</a:t>
              </a:r>
              <a:endParaRPr lang="zh-CN" sz="1400">
                <a:solidFill>
                  <a:srgbClr val="C00000"/>
                </a:solidFill>
                <a:latin typeface="黑体" panose="02010609060101010101" pitchFamily="49" charset="-122"/>
                <a:ea typeface="黑体" panose="02010609060101010101" pitchFamily="49" charset="-122"/>
              </a:endParaRPr>
            </a:p>
          </p:txBody>
        </p:sp>
        <p:cxnSp>
          <p:nvCxnSpPr>
            <p:cNvPr id="52" name="直接箭头连接符 51"/>
            <p:cNvCxnSpPr/>
            <p:nvPr/>
          </p:nvCxnSpPr>
          <p:spPr>
            <a:xfrm>
              <a:off x="16386" y="7560"/>
              <a:ext cx="13" cy="803"/>
            </a:xfrm>
            <a:prstGeom prst="straightConnector1">
              <a:avLst/>
            </a:prstGeom>
            <a:ln w="19050">
              <a:solidFill>
                <a:srgbClr val="595959"/>
              </a:solidFill>
              <a:headEnd type="arrow"/>
              <a:tailEnd type="none"/>
            </a:ln>
          </p:spPr>
          <p:style>
            <a:lnRef idx="1">
              <a:schemeClr val="accent1"/>
            </a:lnRef>
            <a:fillRef idx="0">
              <a:schemeClr val="accent1"/>
            </a:fillRef>
            <a:effectRef idx="0">
              <a:schemeClr val="accent1"/>
            </a:effectRef>
            <a:fontRef idx="minor">
              <a:schemeClr val="tx1"/>
            </a:fontRef>
          </p:style>
        </p:cxnSp>
        <p:cxnSp>
          <p:nvCxnSpPr>
            <p:cNvPr id="53" name="直接箭头连接符 52"/>
            <p:cNvCxnSpPr/>
            <p:nvPr/>
          </p:nvCxnSpPr>
          <p:spPr>
            <a:xfrm>
              <a:off x="16373" y="5790"/>
              <a:ext cx="13" cy="803"/>
            </a:xfrm>
            <a:prstGeom prst="straightConnector1">
              <a:avLst/>
            </a:prstGeom>
            <a:ln w="19050">
              <a:solidFill>
                <a:srgbClr val="595959"/>
              </a:solidFill>
              <a:tailEnd type="arrow"/>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5757" y="5199"/>
              <a:ext cx="2002" cy="543"/>
            </a:xfrm>
            <a:prstGeom prst="rect">
              <a:avLst/>
            </a:prstGeom>
            <a:noFill/>
          </p:spPr>
          <p:txBody>
            <a:bodyPr wrap="square" rtlCol="0">
              <a:spAutoFit/>
            </a:bodyPr>
            <a:lstStyle/>
            <a:p>
              <a:pPr fontAlgn="auto">
                <a:lnSpc>
                  <a:spcPts val="1980"/>
                </a:lnSpc>
              </a:pPr>
              <a:r>
                <a:rPr lang="zh-CN" altLang="en-US">
                  <a:solidFill>
                    <a:srgbClr val="FF0000"/>
                  </a:solidFill>
                  <a:latin typeface="黑体" panose="02010609060101010101" pitchFamily="49" charset="-122"/>
                  <a:ea typeface="黑体" panose="02010609060101010101" pitchFamily="49" charset="-122"/>
                </a:rPr>
                <a:t>联蒋抗日</a:t>
              </a:r>
              <a:endParaRPr lang="zh-CN" altLang="en-US">
                <a:solidFill>
                  <a:srgbClr val="FF0000"/>
                </a:solidFill>
                <a:latin typeface="黑体" panose="02010609060101010101" pitchFamily="49" charset="-122"/>
                <a:ea typeface="黑体" panose="02010609060101010101" pitchFamily="49" charset="-122"/>
              </a:endParaRPr>
            </a:p>
          </p:txBody>
        </p:sp>
      </p:grpSp>
      <p:sp>
        <p:nvSpPr>
          <p:cNvPr id="26" name="文本框 25"/>
          <p:cNvSpPr txBox="1"/>
          <p:nvPr/>
        </p:nvSpPr>
        <p:spPr>
          <a:xfrm>
            <a:off x="448310" y="342900"/>
            <a:ext cx="10759440" cy="748030"/>
          </a:xfrm>
          <a:prstGeom prst="rect">
            <a:avLst/>
          </a:prstGeom>
          <a:noFill/>
        </p:spPr>
        <p:txBody>
          <a:bodyPr wrap="square" rtlCol="0">
            <a:spAutoFit/>
          </a:bodyPr>
          <a:lstStyle/>
          <a:p>
            <a:pPr fontAlgn="auto">
              <a:lnSpc>
                <a:spcPts val="2560"/>
              </a:lnSpc>
            </a:pPr>
            <a:r>
              <a:rPr lang="en-US" altLang="zh-CN" dirty="0">
                <a:solidFill>
                  <a:schemeClr val="tx1"/>
                </a:solidFill>
                <a:latin typeface="黑体" panose="02010609060101010101" pitchFamily="49" charset="-122"/>
                <a:ea typeface="黑体" panose="02010609060101010101" pitchFamily="49" charset="-122"/>
                <a:cs typeface="黑体" panose="02010609060101010101" pitchFamily="49" charset="-122"/>
              </a:rPr>
              <a:t>    </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阅读教材</a:t>
            </a:r>
            <a:r>
              <a:rPr lang="en-US" altLang="zh-CN" dirty="0">
                <a:solidFill>
                  <a:schemeClr val="tx1"/>
                </a:solidFill>
                <a:latin typeface="黑体" panose="02010609060101010101" pitchFamily="49" charset="-122"/>
                <a:ea typeface="黑体" panose="02010609060101010101" pitchFamily="49" charset="-122"/>
                <a:cs typeface="黑体" panose="02010609060101010101" pitchFamily="49" charset="-122"/>
              </a:rPr>
              <a:t>P135-P138</a:t>
            </a:r>
            <a:r>
              <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rPr>
              <a:t>，用时间轴的方式在梳理中国人民局部抗战和抗日民族统一战线形成的基本史实。</a:t>
            </a:r>
            <a:endParaRPr lang="zh-CN" altLang="en-US" dirty="0">
              <a:solidFill>
                <a:schemeClr val="tx1"/>
              </a:solidFill>
              <a:latin typeface="黑体" panose="02010609060101010101" pitchFamily="49" charset="-122"/>
              <a:ea typeface="黑体" panose="02010609060101010101" pitchFamily="49" charset="-122"/>
              <a:cs typeface="黑体" panose="02010609060101010101" pitchFamily="49" charset="-122"/>
            </a:endParaRPr>
          </a:p>
          <a:p>
            <a:pPr fontAlgn="auto">
              <a:lnSpc>
                <a:spcPts val="2560"/>
              </a:lnSpc>
            </a:pPr>
            <a:r>
              <a:rPr lang="zh-CN" altLang="en-US" dirty="0">
                <a:solidFill>
                  <a:srgbClr val="C00000"/>
                </a:solidFill>
                <a:latin typeface="黑体" panose="02010609060101010101" pitchFamily="49" charset="-122"/>
                <a:ea typeface="黑体" panose="02010609060101010101" pitchFamily="49" charset="-122"/>
                <a:cs typeface="黑体" panose="02010609060101010101" pitchFamily="49" charset="-122"/>
              </a:rPr>
              <a:t>    </a:t>
            </a:r>
            <a:endParaRPr lang="zh-CN" altLang="en-US" dirty="0">
              <a:solidFill>
                <a:srgbClr val="C00000"/>
              </a:solidFill>
              <a:latin typeface="黑体" panose="02010609060101010101" pitchFamily="49" charset="-122"/>
              <a:ea typeface="黑体" panose="02010609060101010101" pitchFamily="49" charset="-122"/>
              <a:cs typeface="黑体" panose="02010609060101010101" pitchFamily="49" charset="-122"/>
            </a:endParaRPr>
          </a:p>
        </p:txBody>
      </p:sp>
      <p:cxnSp>
        <p:nvCxnSpPr>
          <p:cNvPr id="7" name="直接连接符 6"/>
          <p:cNvCxnSpPr/>
          <p:nvPr/>
        </p:nvCxnSpPr>
        <p:spPr>
          <a:xfrm flipH="1">
            <a:off x="5231765" y="1287780"/>
            <a:ext cx="10160" cy="520065"/>
          </a:xfrm>
          <a:prstGeom prst="line">
            <a:avLst/>
          </a:prstGeom>
          <a:ln w="19050">
            <a:solidFill>
              <a:srgbClr val="595959"/>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391795" y="2508349"/>
            <a:ext cx="909955" cy="368300"/>
          </a:xfrm>
          <a:prstGeom prst="rect">
            <a:avLst/>
          </a:prstGeom>
          <a:noFill/>
        </p:spPr>
        <p:txBody>
          <a:bodyPr wrap="square" rtlCol="0">
            <a:spAutoFit/>
          </a:bodyPr>
          <a:lstStyle/>
          <a:p>
            <a:r>
              <a:rPr lang="zh-CN" altLang="en-US" b="1" dirty="0">
                <a:solidFill>
                  <a:schemeClr val="tx2">
                    <a:lumMod val="50000"/>
                  </a:schemeClr>
                </a:solidFill>
                <a:latin typeface="黑体" panose="02010609060101010101" pitchFamily="49" charset="-122"/>
                <a:ea typeface="黑体" panose="02010609060101010101" pitchFamily="49" charset="-122"/>
              </a:rPr>
              <a:t>民众</a:t>
            </a:r>
            <a:endParaRPr lang="zh-CN" altLang="en-US" b="1" dirty="0">
              <a:solidFill>
                <a:schemeClr val="tx2">
                  <a:lumMod val="50000"/>
                </a:schemeClr>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7" descr="C:/Users/zxm197641/AppData/Local/Temp/picturecompress_20210812103339/output_2.pngoutput_2"/>
          <p:cNvPicPr>
            <a:picLocks noChangeAspect="1"/>
          </p:cNvPicPr>
          <p:nvPr>
            <p:custDataLst>
              <p:tags r:id="rId1"/>
            </p:custDataLst>
          </p:nvPr>
        </p:nvPicPr>
        <p:blipFill>
          <a:blip r:embed="rId2">
            <a:grayscl/>
          </a:blip>
          <a:stretch>
            <a:fillRect/>
          </a:stretch>
        </p:blipFill>
        <p:spPr>
          <a:xfrm>
            <a:off x="855631" y="3838084"/>
            <a:ext cx="10058400" cy="2802731"/>
          </a:xfrm>
          <a:prstGeom prst="rect">
            <a:avLst/>
          </a:prstGeom>
        </p:spPr>
      </p:pic>
      <p:pic>
        <p:nvPicPr>
          <p:cNvPr id="59" name="图片 58" descr="C:/Users/zxm197641/AppData/Local/Temp/picturecompress_20210812103339/output_3.pngoutput_3"/>
          <p:cNvPicPr>
            <a:picLocks noChangeAspect="1"/>
          </p:cNvPicPr>
          <p:nvPr/>
        </p:nvPicPr>
        <p:blipFill>
          <a:blip r:embed="rId3"/>
          <a:stretch>
            <a:fillRect/>
          </a:stretch>
        </p:blipFill>
        <p:spPr>
          <a:xfrm flipH="1">
            <a:off x="8233410" y="674370"/>
            <a:ext cx="1527175" cy="1461135"/>
          </a:xfrm>
          <a:prstGeom prst="rect">
            <a:avLst/>
          </a:prstGeom>
        </p:spPr>
      </p:pic>
      <p:sp>
        <p:nvSpPr>
          <p:cNvPr id="18" name="文本框 17"/>
          <p:cNvSpPr txBox="1"/>
          <p:nvPr/>
        </p:nvSpPr>
        <p:spPr>
          <a:xfrm>
            <a:off x="769620" y="2135763"/>
            <a:ext cx="10652760" cy="1198880"/>
          </a:xfrm>
          <a:prstGeom prst="rect">
            <a:avLst/>
          </a:prstGeom>
          <a:noFill/>
        </p:spPr>
        <p:txBody>
          <a:bodyPr wrap="square" rtlCol="0">
            <a:spAutoFit/>
          </a:bodyPr>
          <a:lstStyle/>
          <a:p>
            <a:r>
              <a:rPr lang="zh-CN" altLang="en-US" sz="4800" b="1" dirty="0">
                <a:solidFill>
                  <a:srgbClr val="C00000"/>
                </a:solidFill>
                <a:latin typeface="黑体" panose="02010609060101010101" pitchFamily="49" charset="-122"/>
                <a:ea typeface="黑体" panose="02010609060101010101" pitchFamily="49" charset="-122"/>
              </a:rPr>
              <a:t>问题探究</a:t>
            </a:r>
            <a:r>
              <a:rPr lang="en-US" altLang="zh-CN" sz="4800" b="1" dirty="0">
                <a:solidFill>
                  <a:srgbClr val="C00000"/>
                </a:solidFill>
                <a:latin typeface="黑体" panose="02010609060101010101" pitchFamily="49" charset="-122"/>
                <a:ea typeface="黑体" panose="02010609060101010101" pitchFamily="49" charset="-122"/>
              </a:rPr>
              <a:t>1</a:t>
            </a:r>
            <a:r>
              <a:rPr lang="zh-CN" altLang="en-US" sz="4800" b="1" dirty="0">
                <a:solidFill>
                  <a:srgbClr val="C00000"/>
                </a:solidFill>
                <a:latin typeface="黑体" panose="02010609060101010101" pitchFamily="49" charset="-122"/>
                <a:ea typeface="黑体" panose="02010609060101010101" pitchFamily="49" charset="-122"/>
              </a:rPr>
              <a:t>：蒋介石有没有下令不抵抗</a:t>
            </a:r>
            <a:r>
              <a:rPr lang="zh-CN" altLang="en-US" sz="4800" dirty="0">
                <a:solidFill>
                  <a:srgbClr val="C00000"/>
                </a:solidFill>
                <a:latin typeface="黑体" panose="02010609060101010101" pitchFamily="49" charset="-122"/>
                <a:ea typeface="黑体" panose="02010609060101010101" pitchFamily="49" charset="-122"/>
              </a:rPr>
              <a:t>？</a:t>
            </a:r>
            <a:endParaRPr lang="zh-CN" altLang="en-US" sz="4800" dirty="0">
              <a:solidFill>
                <a:srgbClr val="C00000"/>
              </a:solidFill>
              <a:latin typeface="黑体" panose="02010609060101010101" pitchFamily="49" charset="-122"/>
              <a:ea typeface="黑体" panose="02010609060101010101" pitchFamily="49" charset="-122"/>
            </a:endParaRPr>
          </a:p>
          <a:p>
            <a:endParaRPr lang="zh-CN" altLang="en-US" sz="2400" b="1" dirty="0">
              <a:solidFill>
                <a:schemeClr val="tx1"/>
              </a:solidFill>
              <a:latin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100"/>
                                        <p:tgtEl>
                                          <p:spTgt spid="8"/>
                                        </p:tgtEl>
                                      </p:cBhvr>
                                    </p:animEffect>
                                  </p:childTnLst>
                                </p:cTn>
                              </p:par>
                            </p:childTnLst>
                          </p:cTn>
                        </p:par>
                        <p:par>
                          <p:cTn id="8" fill="hold">
                            <p:stCondLst>
                              <p:cond delay="1500"/>
                            </p:stCondLst>
                            <p:childTnLst>
                              <p:par>
                                <p:cTn id="9" presetID="5" presetClass="entr" presetSubtype="1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checkerboard(across)">
                                      <p:cBhvr>
                                        <p:cTn id="1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内容占位符 2"/>
          <p:cNvSpPr>
            <a:spLocks noGrp="1"/>
          </p:cNvSpPr>
          <p:nvPr>
            <p:ph idx="1"/>
            <p:custDataLst>
              <p:tags r:id="rId1"/>
            </p:custDataLst>
          </p:nvPr>
        </p:nvSpPr>
        <p:spPr>
          <a:xfrm>
            <a:off x="403859" y="268604"/>
            <a:ext cx="5847853" cy="5993765"/>
          </a:xfrm>
          <a:solidFill>
            <a:schemeClr val="accent1">
              <a:lumMod val="40000"/>
              <a:lumOff val="60000"/>
            </a:schemeClr>
          </a:solidFill>
        </p:spPr>
        <p:txBody>
          <a:bodyPr>
            <a:normAutofit fontScale="32500" lnSpcReduction="20000"/>
          </a:bodyPr>
          <a:lstStyle/>
          <a:p>
            <a:pPr marL="0" indent="0">
              <a:lnSpc>
                <a:spcPct val="150000"/>
              </a:lnSpc>
              <a:buNone/>
            </a:pPr>
            <a:r>
              <a:rPr lang="zh-CN" altLang="en-US" sz="8000" dirty="0">
                <a:latin typeface="黑体" panose="02010609060101010101" pitchFamily="49" charset="-122"/>
                <a:ea typeface="黑体" panose="02010609060101010101" pitchFamily="49" charset="-122"/>
              </a:rPr>
              <a:t>    </a:t>
            </a:r>
            <a:r>
              <a:rPr lang="zh-CN" altLang="en-US" sz="8000" b="1" dirty="0">
                <a:latin typeface="黑体" panose="02010609060101010101" pitchFamily="49" charset="-122"/>
                <a:ea typeface="黑体" panose="02010609060101010101" pitchFamily="49" charset="-122"/>
              </a:rPr>
              <a:t>材料一   </a:t>
            </a:r>
            <a:r>
              <a:rPr lang="zh-CN" altLang="en-US" sz="8000" b="1" dirty="0">
                <a:latin typeface="楷体" panose="02010609060101010101" pitchFamily="49" charset="-122"/>
                <a:ea typeface="楷体" panose="02010609060101010101" pitchFamily="49" charset="-122"/>
              </a:rPr>
              <a:t>曾任张学良机要秘书的郭维城在1946年8月15日发表广播演说称:“‘九一八’事变当时，张学良将军在北平，一夜之间，十几次电南京蒋介石请示，而蒋介石却若无其事地十几次复电不准抵抗，把枪架起来，把仓库锁起来，一律点交日军。这些电文一致到现在还保存着，蒋介石是</a:t>
            </a:r>
            <a:r>
              <a:rPr lang="zh-CN" altLang="en-US" sz="8000" b="1" dirty="0">
                <a:solidFill>
                  <a:srgbClr val="FF0000"/>
                </a:solidFill>
                <a:latin typeface="楷体" panose="02010609060101010101" pitchFamily="49" charset="-122"/>
                <a:ea typeface="楷体" panose="02010609060101010101" pitchFamily="49" charset="-122"/>
              </a:rPr>
              <a:t>无法抵赖</a:t>
            </a:r>
            <a:r>
              <a:rPr lang="en-US" altLang="zh-CN" sz="8000" b="1" dirty="0">
                <a:latin typeface="楷体" panose="02010609060101010101" pitchFamily="49" charset="-122"/>
                <a:ea typeface="楷体" panose="02010609060101010101" pitchFamily="49" charset="-122"/>
              </a:rPr>
              <a:t>”</a:t>
            </a:r>
            <a:r>
              <a:rPr lang="zh-CN" altLang="en-US" sz="8000" b="1" dirty="0">
                <a:latin typeface="楷体" panose="02010609060101010101" pitchFamily="49" charset="-122"/>
                <a:ea typeface="楷体" panose="02010609060101010101" pitchFamily="49" charset="-122"/>
              </a:rPr>
              <a:t>。</a:t>
            </a:r>
            <a:r>
              <a:rPr lang="en-US" altLang="zh-CN" sz="5600" dirty="0">
                <a:latin typeface="楷体" panose="02010609060101010101" pitchFamily="49" charset="-122"/>
                <a:ea typeface="楷体" panose="02010609060101010101" pitchFamily="49" charset="-122"/>
                <a:cs typeface="楷体" panose="02010609060101010101" pitchFamily="49" charset="-122"/>
              </a:rPr>
              <a:t>——</a:t>
            </a:r>
            <a:r>
              <a:rPr lang="zh-CN" altLang="en-US" sz="5600" dirty="0">
                <a:latin typeface="楷体" panose="02010609060101010101" pitchFamily="49" charset="-122"/>
                <a:ea typeface="楷体" panose="02010609060101010101" pitchFamily="49" charset="-122"/>
                <a:cs typeface="楷体" panose="02010609060101010101" pitchFamily="49" charset="-122"/>
              </a:rPr>
              <a:t>《东北日报》1946年8月24日</a:t>
            </a:r>
            <a:endParaRPr lang="zh-CN" altLang="en-US" sz="5600" dirty="0">
              <a:latin typeface="楷体" panose="02010609060101010101" pitchFamily="49" charset="-122"/>
              <a:ea typeface="楷体" panose="02010609060101010101" pitchFamily="49" charset="-122"/>
              <a:cs typeface="楷体" panose="02010609060101010101" pitchFamily="49" charset="-122"/>
            </a:endParaRPr>
          </a:p>
        </p:txBody>
      </p:sp>
      <p:sp>
        <p:nvSpPr>
          <p:cNvPr id="2" name="文本框 1"/>
          <p:cNvSpPr txBox="1"/>
          <p:nvPr/>
        </p:nvSpPr>
        <p:spPr>
          <a:xfrm>
            <a:off x="393700" y="4849495"/>
            <a:ext cx="3775710" cy="1245235"/>
          </a:xfrm>
          <a:prstGeom prst="rect">
            <a:avLst/>
          </a:prstGeom>
          <a:noFill/>
        </p:spPr>
        <p:txBody>
          <a:bodyPr wrap="square" rtlCol="0" anchor="t">
            <a:spAutoFit/>
          </a:bodyPr>
          <a:lstStyle/>
          <a:p>
            <a:pPr>
              <a:lnSpc>
                <a:spcPts val="3000"/>
              </a:lnSpc>
            </a:pPr>
            <a:r>
              <a:rPr lang="zh-CN" altLang="en-US" sz="1200" b="1" dirty="0">
                <a:latin typeface="楷体" panose="02010609060101010101" pitchFamily="49" charset="-122"/>
                <a:ea typeface="楷体" panose="02010609060101010101" pitchFamily="49" charset="-122"/>
              </a:rPr>
              <a:t>注：郭维城（1912-1995），奉天义州（今辽</a:t>
            </a:r>
            <a:endParaRPr lang="zh-CN" altLang="en-US" sz="1200" b="1" dirty="0">
              <a:latin typeface="楷体" panose="02010609060101010101" pitchFamily="49" charset="-122"/>
              <a:ea typeface="楷体" panose="02010609060101010101" pitchFamily="49" charset="-122"/>
            </a:endParaRPr>
          </a:p>
          <a:p>
            <a:pPr>
              <a:lnSpc>
                <a:spcPts val="3000"/>
              </a:lnSpc>
            </a:pPr>
            <a:r>
              <a:rPr lang="zh-CN" altLang="en-US" sz="1200" b="1" dirty="0">
                <a:latin typeface="楷体" panose="02010609060101010101" pitchFamily="49" charset="-122"/>
                <a:ea typeface="楷体" panose="02010609060101010101" pitchFamily="49" charset="-122"/>
              </a:rPr>
              <a:t>宁义县）人，满族，193</a:t>
            </a:r>
            <a:r>
              <a:rPr lang="en-US" altLang="zh-CN" sz="1200" b="1" dirty="0">
                <a:latin typeface="楷体" panose="02010609060101010101" pitchFamily="49" charset="-122"/>
                <a:ea typeface="楷体" panose="02010609060101010101" pitchFamily="49" charset="-122"/>
              </a:rPr>
              <a:t>0</a:t>
            </a:r>
            <a:r>
              <a:rPr lang="zh-CN" altLang="en-US" sz="1200" b="1" dirty="0">
                <a:latin typeface="楷体" panose="02010609060101010101" pitchFamily="49" charset="-122"/>
                <a:ea typeface="楷体" panose="02010609060101010101" pitchFamily="49" charset="-122"/>
              </a:rPr>
              <a:t>年考入东北大学文法</a:t>
            </a:r>
            <a:endParaRPr lang="zh-CN" altLang="en-US" sz="1200" b="1" dirty="0">
              <a:latin typeface="楷体" panose="02010609060101010101" pitchFamily="49" charset="-122"/>
              <a:ea typeface="楷体" panose="02010609060101010101" pitchFamily="49" charset="-122"/>
            </a:endParaRPr>
          </a:p>
          <a:p>
            <a:pPr>
              <a:lnSpc>
                <a:spcPts val="3000"/>
              </a:lnSpc>
            </a:pPr>
            <a:r>
              <a:rPr lang="zh-CN" altLang="en-US" sz="1200" b="1" dirty="0">
                <a:latin typeface="楷体" panose="02010609060101010101" pitchFamily="49" charset="-122"/>
                <a:ea typeface="楷体" panose="02010609060101010101" pitchFamily="49" charset="-122"/>
              </a:rPr>
              <a:t>学院，</a:t>
            </a:r>
            <a:r>
              <a:rPr lang="en-US" altLang="zh-CN" sz="1200" b="1" dirty="0">
                <a:latin typeface="楷体" panose="02010609060101010101" pitchFamily="49" charset="-122"/>
                <a:ea typeface="楷体" panose="02010609060101010101" pitchFamily="49" charset="-122"/>
              </a:rPr>
              <a:t>1934</a:t>
            </a:r>
            <a:r>
              <a:rPr lang="zh-CN" altLang="en-US" sz="1200" b="1" dirty="0">
                <a:latin typeface="楷体" panose="02010609060101010101" pitchFamily="49" charset="-122"/>
                <a:ea typeface="楷体" panose="02010609060101010101" pitchFamily="49" charset="-122"/>
              </a:rPr>
              <a:t>年担任张学良机要秘书。</a:t>
            </a:r>
            <a:endParaRPr lang="zh-CN" altLang="en-US" sz="1200" b="1" dirty="0">
              <a:latin typeface="楷体" panose="02010609060101010101" pitchFamily="49" charset="-122"/>
              <a:ea typeface="楷体" panose="02010609060101010101" pitchFamily="49" charset="-122"/>
            </a:endParaRPr>
          </a:p>
        </p:txBody>
      </p:sp>
      <p:sp>
        <p:nvSpPr>
          <p:cNvPr id="3" name="文本框 2"/>
          <p:cNvSpPr txBox="1"/>
          <p:nvPr/>
        </p:nvSpPr>
        <p:spPr>
          <a:xfrm>
            <a:off x="2834115" y="6262369"/>
            <a:ext cx="8585946" cy="461665"/>
          </a:xfrm>
          <a:prstGeom prst="rect">
            <a:avLst/>
          </a:prstGeom>
          <a:noFill/>
        </p:spPr>
        <p:txBody>
          <a:bodyPr wrap="square" rtlCol="0">
            <a:spAutoFit/>
          </a:bodyPr>
          <a:lstStyle/>
          <a:p>
            <a:r>
              <a:rPr lang="zh-CN" altLang="en-US" sz="2400" b="1" dirty="0"/>
              <a:t>问题一：根据史料分类的方法，请对两则史料进行史料分类。</a:t>
            </a:r>
            <a:endParaRPr lang="zh-CN" altLang="en-US" sz="2400" b="1" dirty="0"/>
          </a:p>
        </p:txBody>
      </p:sp>
      <p:sp>
        <p:nvSpPr>
          <p:cNvPr id="11" name="文本框 10"/>
          <p:cNvSpPr txBox="1"/>
          <p:nvPr/>
        </p:nvSpPr>
        <p:spPr>
          <a:xfrm>
            <a:off x="6599667" y="268605"/>
            <a:ext cx="5327290" cy="5993764"/>
          </a:xfrm>
          <a:prstGeom prst="rect">
            <a:avLst/>
          </a:prstGeom>
          <a:solidFill>
            <a:schemeClr val="accent4">
              <a:lumMod val="40000"/>
              <a:lumOff val="60000"/>
            </a:schemeClr>
          </a:solidFill>
        </p:spPr>
        <p:txBody>
          <a:bodyPr wrap="square" rtlCol="0">
            <a:noAutofit/>
          </a:bodyPr>
          <a:lstStyle/>
          <a:p>
            <a:pPr fontAlgn="auto">
              <a:lnSpc>
                <a:spcPts val="2400"/>
              </a:lnSpc>
            </a:pPr>
            <a:r>
              <a:rPr lang="zh-CN" altLang="en-US" sz="2800" b="1" dirty="0">
                <a:latin typeface="黑体" panose="02010609060101010101" pitchFamily="49" charset="-122"/>
                <a:ea typeface="黑体" panose="02010609060101010101" pitchFamily="49" charset="-122"/>
              </a:rPr>
              <a:t>   </a:t>
            </a:r>
            <a:r>
              <a:rPr lang="zh-CN" altLang="en-US" sz="2600" b="1" dirty="0">
                <a:latin typeface="黑体" panose="02010609060101010101" pitchFamily="49" charset="-122"/>
                <a:ea typeface="黑体" panose="02010609060101010101" pitchFamily="49" charset="-122"/>
              </a:rPr>
              <a:t>材料二</a:t>
            </a:r>
            <a:r>
              <a:rPr lang="zh-CN" altLang="en-US" sz="2800" b="1" dirty="0">
                <a:latin typeface="黑体" panose="02010609060101010101" pitchFamily="49" charset="-122"/>
                <a:ea typeface="黑体" panose="02010609060101010101" pitchFamily="49" charset="-122"/>
              </a:rPr>
              <a:t>   </a:t>
            </a:r>
            <a:r>
              <a:rPr lang="zh-CN" altLang="en-US" sz="2600" b="1" dirty="0">
                <a:latin typeface="楷体" panose="02010609060101010101" pitchFamily="49" charset="-122"/>
                <a:ea typeface="楷体" panose="02010609060101010101" pitchFamily="49" charset="-122"/>
              </a:rPr>
              <a:t>张学良在1990年6月和8月两次接受日本NHK电视台记者公开采访，谈及“九一八”事变时曾坦承:“我当时没想到日本军队会那么做，我认为日本是利用军事行动向我们挑衅，所以我下了不抵抗命令……我对‘九一八’事变判断错误了。”当日本记者问他是不是接受了蒋的命令时，张回答:“我不能把‘九一八’事变中不抵抗的责任推卸给国民政府，是我自己不想扩大事件，采取了不抵抗的政策。”</a:t>
            </a:r>
            <a:endParaRPr lang="zh-CN" altLang="en-US" sz="2600" b="1" dirty="0">
              <a:latin typeface="楷体" panose="02010609060101010101" pitchFamily="49" charset="-122"/>
              <a:ea typeface="楷体" panose="02010609060101010101" pitchFamily="49" charset="-122"/>
            </a:endParaRPr>
          </a:p>
          <a:p>
            <a:pPr fontAlgn="auto">
              <a:lnSpc>
                <a:spcPts val="2400"/>
              </a:lnSpc>
            </a:pPr>
            <a:r>
              <a:rPr lang="zh-CN" altLang="en-US" b="1" dirty="0"/>
              <a:t> </a:t>
            </a:r>
            <a:r>
              <a:rPr lang="zh-CN" altLang="en-US" sz="1400" b="1" dirty="0"/>
              <a:t> ——张之宇、张之丙《张学良口述历史(访谈实录)》哥伦比亚大学珍本和手稿图书馆藏</a:t>
            </a:r>
            <a:endParaRPr lang="zh-CN" altLang="en-US" sz="1400" b="1"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文本框 1"/>
          <p:cNvSpPr txBox="1"/>
          <p:nvPr/>
        </p:nvSpPr>
        <p:spPr>
          <a:xfrm>
            <a:off x="325438" y="456248"/>
            <a:ext cx="11401425" cy="5754370"/>
          </a:xfrm>
          <a:prstGeom prst="rect">
            <a:avLst/>
          </a:prstGeom>
          <a:noFill/>
          <a:ln w="9525">
            <a:noFill/>
          </a:ln>
        </p:spPr>
        <p:txBody>
          <a:bodyPr wrap="square" anchor="t" anchorCtr="0">
            <a:spAutoFit/>
          </a:bodyPr>
          <a:lstStyle/>
          <a:p>
            <a:pPr defTabSz="914400"/>
            <a:r>
              <a:rPr lang="zh-CN" altLang="en-US" sz="3200" b="1" dirty="0">
                <a:solidFill>
                  <a:srgbClr val="C00000"/>
                </a:solidFill>
                <a:latin typeface="仿宋" panose="02010609060101010101" charset="-122"/>
                <a:ea typeface="仿宋" panose="02010609060101010101" charset="-122"/>
                <a:cs typeface="仿宋" panose="02010609060101010101" charset="-122"/>
              </a:rPr>
              <a:t>拓展：史料与史料分类：</a:t>
            </a:r>
            <a:endParaRPr lang="en-US" altLang="zh-CN" sz="3200" b="1" dirty="0">
              <a:solidFill>
                <a:srgbClr val="C00000"/>
              </a:solidFill>
              <a:latin typeface="仿宋" panose="02010609060101010101" charset="-122"/>
              <a:ea typeface="仿宋" panose="02010609060101010101" charset="-122"/>
              <a:cs typeface="仿宋" panose="02010609060101010101" charset="-122"/>
            </a:endParaRPr>
          </a:p>
          <a:p>
            <a:pPr defTabSz="914400">
              <a:lnSpc>
                <a:spcPct val="150000"/>
              </a:lnSpc>
            </a:pPr>
            <a:r>
              <a:rPr lang="en-US" altLang="zh-CN" sz="3200" baseline="0" dirty="0">
                <a:solidFill>
                  <a:srgbClr val="0000FF"/>
                </a:solidFill>
                <a:latin typeface="仿宋" panose="02010609060101010101" charset="-122"/>
                <a:ea typeface="仿宋" panose="02010609060101010101" charset="-122"/>
                <a:cs typeface="仿宋" panose="02010609060101010101" charset="-122"/>
              </a:rPr>
              <a:t>1.</a:t>
            </a:r>
            <a:r>
              <a:rPr lang="zh-CN" altLang="en-US" sz="3200" baseline="0" dirty="0">
                <a:solidFill>
                  <a:srgbClr val="0000FF"/>
                </a:solidFill>
                <a:latin typeface="仿宋" panose="02010609060101010101" charset="-122"/>
                <a:ea typeface="仿宋" panose="02010609060101010101" charset="-122"/>
                <a:cs typeface="仿宋" panose="02010609060101010101" charset="-122"/>
              </a:rPr>
              <a:t>史料概念：</a:t>
            </a:r>
            <a:endParaRPr lang="zh-CN" altLang="en-US" sz="3200" baseline="0" dirty="0">
              <a:solidFill>
                <a:schemeClr val="accent1"/>
              </a:solidFill>
              <a:latin typeface="仿宋" panose="02010609060101010101" charset="-122"/>
              <a:ea typeface="仿宋" panose="02010609060101010101" charset="-122"/>
              <a:cs typeface="仿宋" panose="02010609060101010101" charset="-122"/>
            </a:endParaRPr>
          </a:p>
          <a:p>
            <a:pPr defTabSz="914400">
              <a:lnSpc>
                <a:spcPct val="150000"/>
              </a:lnSpc>
            </a:pPr>
            <a:r>
              <a:rPr lang="zh-CN" altLang="en-US" sz="3200" b="1" baseline="0" dirty="0">
                <a:solidFill>
                  <a:schemeClr val="tx1"/>
                </a:solidFill>
                <a:latin typeface="仿宋" panose="02010609060101010101" charset="-122"/>
                <a:ea typeface="仿宋" panose="02010609060101010101" charset="-122"/>
                <a:cs typeface="仿宋" panose="02010609060101010101" charset="-122"/>
              </a:rPr>
              <a:t>史料是人们了解过去，认识历史的重要依据和基础。</a:t>
            </a:r>
            <a:endParaRPr lang="zh-CN" altLang="en-US" sz="3200" baseline="0" dirty="0">
              <a:solidFill>
                <a:schemeClr val="tx1"/>
              </a:solidFill>
              <a:latin typeface="仿宋" panose="02010609060101010101" charset="-122"/>
              <a:ea typeface="仿宋" panose="02010609060101010101" charset="-122"/>
              <a:cs typeface="仿宋" panose="02010609060101010101" charset="-122"/>
            </a:endParaRPr>
          </a:p>
          <a:p>
            <a:pPr defTabSz="914400">
              <a:lnSpc>
                <a:spcPct val="150000"/>
              </a:lnSpc>
            </a:pPr>
            <a:r>
              <a:rPr lang="en-US" altLang="zh-CN" sz="3200" baseline="0" dirty="0">
                <a:solidFill>
                  <a:srgbClr val="0000FF"/>
                </a:solidFill>
                <a:latin typeface="仿宋" panose="02010609060101010101" charset="-122"/>
                <a:ea typeface="仿宋" panose="02010609060101010101" charset="-122"/>
                <a:cs typeface="仿宋" panose="02010609060101010101" charset="-122"/>
              </a:rPr>
              <a:t>2.</a:t>
            </a:r>
            <a:r>
              <a:rPr lang="zh-CN" altLang="en-US" sz="3200" baseline="0" dirty="0">
                <a:solidFill>
                  <a:srgbClr val="0000FF"/>
                </a:solidFill>
                <a:latin typeface="仿宋" panose="02010609060101010101" charset="-122"/>
                <a:ea typeface="仿宋" panose="02010609060101010101" charset="-122"/>
                <a:cs typeface="仿宋" panose="02010609060101010101" charset="-122"/>
              </a:rPr>
              <a:t>按照</a:t>
            </a:r>
            <a:r>
              <a:rPr lang="zh-CN" altLang="en-US" sz="3200" b="1" baseline="0" dirty="0">
                <a:solidFill>
                  <a:srgbClr val="C00000"/>
                </a:solidFill>
                <a:latin typeface="仿宋" panose="02010609060101010101" charset="-122"/>
                <a:ea typeface="仿宋" panose="02010609060101010101" charset="-122"/>
                <a:cs typeface="仿宋" panose="02010609060101010101" charset="-122"/>
              </a:rPr>
              <a:t>内容</a:t>
            </a:r>
            <a:r>
              <a:rPr lang="zh-CN" altLang="en-US" sz="3200" baseline="0" dirty="0">
                <a:solidFill>
                  <a:srgbClr val="0000FF"/>
                </a:solidFill>
                <a:latin typeface="仿宋" panose="02010609060101010101" charset="-122"/>
                <a:ea typeface="仿宋" panose="02010609060101010101" charset="-122"/>
                <a:cs typeface="仿宋" panose="02010609060101010101" charset="-122"/>
              </a:rPr>
              <a:t>对史料进行分类：</a:t>
            </a:r>
            <a:endParaRPr lang="zh-CN" altLang="en-US" sz="3200" baseline="0" dirty="0">
              <a:solidFill>
                <a:schemeClr val="accent1"/>
              </a:solidFill>
              <a:latin typeface="仿宋" panose="02010609060101010101" charset="-122"/>
              <a:ea typeface="仿宋" panose="02010609060101010101" charset="-122"/>
              <a:cs typeface="仿宋" panose="02010609060101010101" charset="-122"/>
            </a:endParaRPr>
          </a:p>
          <a:p>
            <a:pPr defTabSz="914400">
              <a:lnSpc>
                <a:spcPct val="150000"/>
              </a:lnSpc>
            </a:pPr>
            <a:r>
              <a:rPr lang="zh-CN" altLang="en-US" sz="3200" baseline="0" dirty="0">
                <a:solidFill>
                  <a:schemeClr val="tx1"/>
                </a:solidFill>
                <a:latin typeface="仿宋" panose="02010609060101010101" charset="-122"/>
                <a:ea typeface="仿宋" panose="02010609060101010101" charset="-122"/>
                <a:cs typeface="仿宋" panose="02010609060101010101" charset="-122"/>
              </a:rPr>
              <a:t>①文献史料：（以文字形式出现）如：史书、档案、地方志。</a:t>
            </a:r>
            <a:endParaRPr lang="zh-CN" altLang="en-US" sz="3200" baseline="0" dirty="0">
              <a:solidFill>
                <a:schemeClr val="tx1"/>
              </a:solidFill>
              <a:latin typeface="仿宋" panose="02010609060101010101" charset="-122"/>
              <a:ea typeface="仿宋" panose="02010609060101010101" charset="-122"/>
              <a:cs typeface="仿宋" panose="02010609060101010101" charset="-122"/>
            </a:endParaRPr>
          </a:p>
          <a:p>
            <a:pPr defTabSz="914400">
              <a:lnSpc>
                <a:spcPct val="150000"/>
              </a:lnSpc>
            </a:pPr>
            <a:r>
              <a:rPr lang="zh-CN" altLang="en-US" sz="3200" baseline="0" dirty="0">
                <a:solidFill>
                  <a:schemeClr val="tx1"/>
                </a:solidFill>
                <a:latin typeface="仿宋" panose="02010609060101010101" charset="-122"/>
                <a:ea typeface="仿宋" panose="02010609060101010101" charset="-122"/>
                <a:cs typeface="仿宋" panose="02010609060101010101" charset="-122"/>
              </a:rPr>
              <a:t>②实物史料：（以实物形式出现）如：考古发现的文物。</a:t>
            </a:r>
            <a:endParaRPr lang="zh-CN" altLang="en-US" sz="3200" baseline="0" dirty="0">
              <a:solidFill>
                <a:schemeClr val="tx1"/>
              </a:solidFill>
              <a:latin typeface="仿宋" panose="02010609060101010101" charset="-122"/>
              <a:ea typeface="仿宋" panose="02010609060101010101" charset="-122"/>
              <a:cs typeface="仿宋" panose="02010609060101010101" charset="-122"/>
            </a:endParaRPr>
          </a:p>
          <a:p>
            <a:pPr defTabSz="914400">
              <a:lnSpc>
                <a:spcPct val="150000"/>
              </a:lnSpc>
            </a:pPr>
            <a:r>
              <a:rPr lang="zh-CN" altLang="en-US" sz="3200" baseline="0" dirty="0">
                <a:solidFill>
                  <a:schemeClr val="tx1"/>
                </a:solidFill>
                <a:latin typeface="仿宋" panose="02010609060101010101" charset="-122"/>
                <a:ea typeface="仿宋" panose="02010609060101010101" charset="-122"/>
                <a:cs typeface="仿宋" panose="02010609060101010101" charset="-122"/>
              </a:rPr>
              <a:t>③口述史料：（人们以口相传的史事）如：民间传说、访谈录。</a:t>
            </a:r>
            <a:endParaRPr lang="zh-CN" altLang="en-US" sz="3200" baseline="0" dirty="0">
              <a:solidFill>
                <a:schemeClr val="tx1"/>
              </a:solidFill>
              <a:latin typeface="仿宋" panose="02010609060101010101" charset="-122"/>
              <a:ea typeface="仿宋" panose="02010609060101010101" charset="-122"/>
              <a:cs typeface="仿宋" panose="02010609060101010101" charset="-122"/>
            </a:endParaRPr>
          </a:p>
          <a:p>
            <a:pPr defTabSz="914400">
              <a:lnSpc>
                <a:spcPct val="150000"/>
              </a:lnSpc>
            </a:pPr>
            <a:r>
              <a:rPr lang="zh-CN" altLang="en-US" sz="3200"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图像史料： 保存下来的绘画，雕刻，照片，古地图。</a:t>
            </a:r>
            <a:endParaRPr lang="zh-CN" altLang="en-US" sz="3200"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endParaRPr>
          </a:p>
        </p:txBody>
      </p:sp>
    </p:spTree>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文本框 1"/>
          <p:cNvSpPr txBox="1"/>
          <p:nvPr/>
        </p:nvSpPr>
        <p:spPr>
          <a:xfrm>
            <a:off x="206058" y="-317"/>
            <a:ext cx="11401425" cy="6185535"/>
          </a:xfrm>
          <a:prstGeom prst="rect">
            <a:avLst/>
          </a:prstGeom>
          <a:noFill/>
          <a:ln w="9525">
            <a:noFill/>
          </a:ln>
        </p:spPr>
        <p:txBody>
          <a:bodyPr wrap="square" anchor="t" anchorCtr="0">
            <a:spAutoFit/>
          </a:bodyPr>
          <a:lstStyle/>
          <a:p>
            <a:pPr defTabSz="914400"/>
            <a:endParaRPr lang="zh-CN" altLang="en-US" sz="3600" b="1" dirty="0">
              <a:solidFill>
                <a:srgbClr val="0000FF"/>
              </a:solidFill>
              <a:latin typeface="Arial" panose="020B0604020202020204"/>
              <a:ea typeface="微软雅黑" panose="020B0503020204020204" charset="-122"/>
            </a:endParaRPr>
          </a:p>
          <a:p>
            <a:pPr algn="l" defTabSz="914400">
              <a:lnSpc>
                <a:spcPct val="150000"/>
              </a:lnSpc>
              <a:buClrTx/>
              <a:buSzTx/>
              <a:buFontTx/>
            </a:pPr>
            <a:r>
              <a:rPr lang="en-US" altLang="zh-CN" sz="3200" dirty="0">
                <a:solidFill>
                  <a:srgbClr val="0000FF"/>
                </a:solidFill>
                <a:latin typeface="仿宋" panose="02010609060101010101" charset="-122"/>
                <a:ea typeface="仿宋" panose="02010609060101010101" charset="-122"/>
                <a:cs typeface="仿宋" panose="02010609060101010101" charset="-122"/>
              </a:rPr>
              <a:t>3.按照</a:t>
            </a:r>
            <a:r>
              <a:rPr lang="en-US" altLang="zh-CN" sz="3200" b="1" dirty="0">
                <a:solidFill>
                  <a:srgbClr val="C00000"/>
                </a:solidFill>
                <a:latin typeface="仿宋" panose="02010609060101010101" charset="-122"/>
                <a:ea typeface="仿宋" panose="02010609060101010101" charset="-122"/>
                <a:cs typeface="仿宋" panose="02010609060101010101" charset="-122"/>
              </a:rPr>
              <a:t>价值</a:t>
            </a:r>
            <a:r>
              <a:rPr lang="en-US" altLang="zh-CN" sz="3200" dirty="0">
                <a:solidFill>
                  <a:srgbClr val="0000FF"/>
                </a:solidFill>
                <a:latin typeface="仿宋" panose="02010609060101010101" charset="-122"/>
                <a:ea typeface="仿宋" panose="02010609060101010101" charset="-122"/>
                <a:cs typeface="仿宋" panose="02010609060101010101" charset="-122"/>
              </a:rPr>
              <a:t>对史料进行分类：</a:t>
            </a:r>
            <a:r>
              <a:rPr lang="en-US" altLang="zh-CN" sz="3200" baseline="0" dirty="0">
                <a:solidFill>
                  <a:srgbClr val="0000FF"/>
                </a:solidFill>
                <a:latin typeface="仿宋" panose="02010609060101010101" charset="-122"/>
                <a:ea typeface="仿宋" panose="02010609060101010101" charset="-122"/>
                <a:cs typeface="仿宋" panose="02010609060101010101" charset="-122"/>
                <a:sym typeface="Wingdings" panose="05000000000000000000" charset="0"/>
              </a:rPr>
              <a:t>    </a:t>
            </a:r>
            <a:endParaRPr lang="en-US" altLang="zh-CN" sz="3200" baseline="0" dirty="0">
              <a:solidFill>
                <a:srgbClr val="0000FF"/>
              </a:solidFill>
              <a:latin typeface="仿宋" panose="02010609060101010101" charset="-122"/>
              <a:ea typeface="仿宋" panose="02010609060101010101" charset="-122"/>
              <a:cs typeface="仿宋" panose="02010609060101010101" charset="-122"/>
              <a:sym typeface="Wingdings" panose="05000000000000000000" charset="0"/>
            </a:endParaRPr>
          </a:p>
          <a:p>
            <a:pPr algn="l" defTabSz="914400">
              <a:lnSpc>
                <a:spcPct val="150000"/>
              </a:lnSpc>
              <a:buClrTx/>
              <a:buSzTx/>
              <a:buFontTx/>
            </a:pPr>
            <a:r>
              <a:rPr lang="en-US" altLang="zh-CN" sz="3200" baseline="0" dirty="0">
                <a:solidFill>
                  <a:srgbClr val="0000FF"/>
                </a:solidFill>
                <a:latin typeface="仿宋" panose="02010609060101010101" charset="-122"/>
                <a:ea typeface="仿宋" panose="02010609060101010101" charset="-122"/>
                <a:cs typeface="仿宋" panose="02010609060101010101" charset="-122"/>
                <a:sym typeface="Wingdings" panose="05000000000000000000" charset="0"/>
              </a:rPr>
              <a:t>  ①一手史料（原始史料）</a:t>
            </a:r>
            <a:endParaRPr lang="en-US" altLang="zh-CN" sz="3200" baseline="0" dirty="0">
              <a:solidFill>
                <a:srgbClr val="0000FF"/>
              </a:solidFill>
              <a:latin typeface="仿宋" panose="02010609060101010101" charset="-122"/>
              <a:ea typeface="仿宋" panose="02010609060101010101" charset="-122"/>
              <a:cs typeface="仿宋" panose="02010609060101010101" charset="-122"/>
              <a:sym typeface="Wingdings" panose="05000000000000000000" charset="0"/>
            </a:endParaRPr>
          </a:p>
          <a:p>
            <a:pPr defTabSz="914400">
              <a:lnSpc>
                <a:spcPct val="150000"/>
              </a:lnSpc>
            </a:pP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    含义：当时那个年代留下的，特别是当时的人提供的。</a:t>
            </a:r>
            <a:endPar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endParaRPr>
          </a:p>
          <a:p>
            <a:pPr defTabSz="914400">
              <a:lnSpc>
                <a:spcPct val="150000"/>
              </a:lnSpc>
            </a:pP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    学术价值：学术价值较高（注意：</a:t>
            </a:r>
            <a:r>
              <a:rPr lang="zh-CN" altLang="en-US" sz="2400" b="1" u="sng"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实物史料、回忆录、当时史学家</a:t>
            </a: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的直接记载，一般都是第一手史料，其中，</a:t>
            </a:r>
            <a:r>
              <a:rPr lang="zh-CN" altLang="en-US" sz="2400" b="1" u="sng"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实物</a:t>
            </a: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由于不受阶级和个人主观的局限，是最可靠、可信度最高的）。</a:t>
            </a:r>
            <a:endPar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endParaRPr>
          </a:p>
          <a:p>
            <a:pPr defTabSz="914400">
              <a:lnSpc>
                <a:spcPct val="150000"/>
              </a:lnSpc>
            </a:pP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   </a:t>
            </a:r>
            <a:r>
              <a:rPr lang="en-US" altLang="zh-CN" sz="3200" baseline="0" dirty="0">
                <a:solidFill>
                  <a:srgbClr val="0000FF"/>
                </a:solidFill>
                <a:latin typeface="仿宋" panose="02010609060101010101" charset="-122"/>
                <a:ea typeface="仿宋" panose="02010609060101010101" charset="-122"/>
                <a:cs typeface="仿宋" panose="02010609060101010101" charset="-122"/>
                <a:sym typeface="Wingdings" panose="05000000000000000000" charset="0"/>
              </a:rPr>
              <a:t>②二手史料（间接史料）</a:t>
            </a:r>
            <a:endPar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endParaRPr>
          </a:p>
          <a:p>
            <a:pPr defTabSz="914400">
              <a:lnSpc>
                <a:spcPct val="150000"/>
              </a:lnSpc>
            </a:pP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    含义：距离那个时代较远的记录，</a:t>
            </a:r>
            <a:r>
              <a:rPr lang="zh-CN" altLang="en-US" sz="2400" b="1" dirty="0">
                <a:latin typeface="仿宋" panose="02010609060101010101" charset="-122"/>
                <a:ea typeface="仿宋" panose="02010609060101010101" charset="-122"/>
                <a:cs typeface="微软雅黑" panose="020B0503020204020204" charset="-122"/>
                <a:sym typeface="+mn-ea"/>
              </a:rPr>
              <a:t>经中间人手修改或省略转写的史料。</a:t>
            </a:r>
            <a:endPar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endParaRPr>
          </a:p>
          <a:p>
            <a:pPr defTabSz="914400">
              <a:lnSpc>
                <a:spcPct val="150000"/>
              </a:lnSpc>
            </a:pPr>
            <a:r>
              <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rPr>
              <a:t>    学术价值：主观色彩较强，学术价值也会降低。</a:t>
            </a:r>
            <a:endParaRPr lang="zh-CN" altLang="en-US" sz="2400" b="1" baseline="0" dirty="0">
              <a:solidFill>
                <a:schemeClr val="tx1"/>
              </a:solidFill>
              <a:latin typeface="仿宋" panose="02010609060101010101" charset="-122"/>
              <a:ea typeface="仿宋" panose="02010609060101010101" charset="-122"/>
              <a:cs typeface="仿宋" panose="02010609060101010101" charset="-122"/>
              <a:sym typeface="Wingdings" panose="05000000000000000000" charset="0"/>
            </a:endParaRPr>
          </a:p>
        </p:txBody>
      </p:sp>
    </p:spTree>
  </p:cSld>
  <p:clrMapOvr>
    <a:masterClrMapping/>
  </p:clrMapOvr>
  <p:transition spd="slow">
    <p:blinds dir="vert"/>
  </p:transition>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PA" val="v3.0.1"/>
</p:tagLst>
</file>

<file path=ppt/tags/tag11.xml><?xml version="1.0" encoding="utf-8"?>
<p:tagLst xmlns:p="http://schemas.openxmlformats.org/presentationml/2006/main">
  <p:tag name="PA" val="v3.0.1"/>
</p:tagLst>
</file>

<file path=ppt/tags/tag12.xml><?xml version="1.0" encoding="utf-8"?>
<p:tagLst xmlns:p="http://schemas.openxmlformats.org/presentationml/2006/main">
  <p:tag name="PA" val="v3.0.1"/>
</p:tagLst>
</file>

<file path=ppt/tags/tag13.xml><?xml version="1.0" encoding="utf-8"?>
<p:tagLst xmlns:p="http://schemas.openxmlformats.org/presentationml/2006/main">
  <p:tag name="PA" val="v3.0.1"/>
</p:tagLst>
</file>

<file path=ppt/tags/tag14.xml><?xml version="1.0" encoding="utf-8"?>
<p:tagLst xmlns:p="http://schemas.openxmlformats.org/presentationml/2006/main">
  <p:tag name="PA" val="v3.0.1"/>
</p:tagLst>
</file>

<file path=ppt/tags/tag2.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5270395495_1_1"/>
</p:tagLst>
</file>

<file path=ppt/tags/tag3.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5270395495_1_1"/>
</p:tagLst>
</file>

<file path=ppt/tags/tag4.xml><?xml version="1.0" encoding="utf-8"?>
<p:tagLst xmlns:p="http://schemas.openxmlformats.org/presentationml/2006/main">
  <p:tag name="KSO_WM_BEAUTIFY_FLAG" val="#wm#"/>
  <p:tag name="KSO_WM_SPECIAL_SOURCE" val="bdnull"/>
  <p:tag name="KSO_WM_TEMPLATE_CATEGORY" val="custom"/>
  <p:tag name="KSO_WM_TEMPLATE_INDEX" val="20204975"/>
</p:tagLst>
</file>

<file path=ppt/tags/tag5.xml><?xml version="1.0" encoding="utf-8"?>
<p:tagLst xmlns:p="http://schemas.openxmlformats.org/presentationml/2006/main">
  <p:tag name="KSO_WM_UNIT_TABLE_BEAUTIFY" val="smartTable{b9f1953b-883b-415b-a009-5f4dbe6debe3}"/>
  <p:tag name="TABLE_ENDDRAG_ORIGIN_RECT" val="860*337"/>
  <p:tag name="TABLE_ENDDRAG_RECT" val="71*121*860*337"/>
</p:tagLst>
</file>

<file path=ppt/tags/tag6.xml><?xml version="1.0" encoding="utf-8"?>
<p:tagLst xmlns:p="http://schemas.openxmlformats.org/presentationml/2006/main">
  <p:tag name="KSO_WM_BEAUTIFY_FLAG" val="#wm#"/>
  <p:tag name="KSO_WM_SPECIAL_SOURCE" val="bdnull"/>
  <p:tag name="KSO_WM_TEMPLATE_CATEGORY" val="custom"/>
  <p:tag name="KSO_WM_TEMPLATE_INDEX" val="20204975"/>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KSO_WM_UNIT_PLACING_PICTURE_USER_VIEWPORT" val="{&quot;height&quot;:5130,&quot;width&quot;:7200}"/>
</p:tagLst>
</file>

<file path=ppt/tags/tag9.xml><?xml version="1.0" encoding="utf-8"?>
<p:tagLst xmlns:p="http://schemas.openxmlformats.org/presentationml/2006/main">
  <p:tag name="KSO_WM_UNIT_PLACING_PICTURE_USER_VIEWPORT" val="{&quot;height&quot;:8145,&quot;width&quot;:598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8203</Words>
  <Application>WPS 演示</Application>
  <PresentationFormat>宽屏</PresentationFormat>
  <Paragraphs>429</Paragraphs>
  <Slides>33</Slides>
  <Notes>12</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33</vt:i4>
      </vt:variant>
    </vt:vector>
  </HeadingPairs>
  <TitlesOfParts>
    <vt:vector size="58" baseType="lpstr">
      <vt:lpstr>Arial</vt:lpstr>
      <vt:lpstr>宋体</vt:lpstr>
      <vt:lpstr>Wingdings</vt:lpstr>
      <vt:lpstr>微软雅黑</vt:lpstr>
      <vt:lpstr>方正粗黑宋简体</vt:lpstr>
      <vt:lpstr>华文新魏</vt:lpstr>
      <vt:lpstr>Tahoma</vt:lpstr>
      <vt:lpstr>黑体</vt:lpstr>
      <vt:lpstr>阿里巴巴普惠体 R</vt:lpstr>
      <vt:lpstr>楷体</vt:lpstr>
      <vt:lpstr>仿宋</vt:lpstr>
      <vt:lpstr>Wingdings</vt:lpstr>
      <vt:lpstr>Arial</vt:lpstr>
      <vt:lpstr>等线</vt:lpstr>
      <vt:lpstr>Arial Unicode MS</vt:lpstr>
      <vt:lpstr>等线 Light</vt:lpstr>
      <vt:lpstr>方正清楷 简</vt:lpstr>
      <vt:lpstr>华文楷体</vt:lpstr>
      <vt:lpstr>微软雅黑 Light</vt:lpstr>
      <vt:lpstr>Calibri</vt:lpstr>
      <vt:lpstr>华文中宋</vt:lpstr>
      <vt:lpstr>报隶-简</vt:lpstr>
      <vt:lpstr>隶书</vt:lpstr>
      <vt:lpstr>字魂35号-经典雅黑</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那我们该如何去伪存真呢？</vt:lpstr>
      <vt:lpstr>史料运用的原则</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徐 红岩</dc:creator>
  <cp:lastModifiedBy>远方</cp:lastModifiedBy>
  <cp:revision>14</cp:revision>
  <dcterms:created xsi:type="dcterms:W3CDTF">2025-11-05T13:12:00Z</dcterms:created>
  <dcterms:modified xsi:type="dcterms:W3CDTF">2025-11-19T01:00:42Z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7238608AB2ED4AF6AA2CD222507CB2CF_12</vt:lpwstr>
  </property>
  <property fmtid="{D5CDD505-2E9C-101B-9397-08002B2CF9AE}" pid="3" name="KSOProductBuildVer">
    <vt:lpwstr>2052-12.1.0.23542</vt:lpwstr>
  </property>
</Properties>
</file>