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3" r:id="rId6"/>
    <p:sldId id="290" r:id="rId7"/>
    <p:sldId id="264" r:id="rId8"/>
    <p:sldId id="267" r:id="rId9"/>
    <p:sldId id="268" r:id="rId10"/>
    <p:sldId id="269" r:id="rId11"/>
    <p:sldId id="270" r:id="rId12"/>
    <p:sldId id="271" r:id="rId13"/>
    <p:sldId id="293" r:id="rId14"/>
    <p:sldId id="272" r:id="rId15"/>
    <p:sldId id="273" r:id="rId16"/>
    <p:sldId id="274" r:id="rId17"/>
    <p:sldId id="275" r:id="rId18"/>
    <p:sldId id="276" r:id="rId19"/>
    <p:sldId id="278" r:id="rId20"/>
    <p:sldId id="291" r:id="rId21"/>
    <p:sldId id="279" r:id="rId22"/>
    <p:sldId id="292" r:id="rId23"/>
    <p:sldId id="280" r:id="rId24"/>
    <p:sldId id="281" r:id="rId25"/>
    <p:sldId id="283" r:id="rId26"/>
    <p:sldId id="287" r:id="rId27"/>
    <p:sldId id="289" r:id="rId28"/>
  </p:sldIdLst>
  <p:sldSz cx="12192000" cy="6858000"/>
  <p:notesSz cx="6858000" cy="12192000"/>
  <p:embeddedFontLst>
    <p:embeddedFont>
      <p:font typeface="楷体" panose="02010609060101010101" charset="-122"/>
      <p:regular r:id="rId32"/>
    </p:embeddedFont>
    <p:embeddedFont>
      <p:font typeface="微软雅黑" panose="020B0503020204020204" charset="-122"/>
      <p:regular r:id="rId33"/>
    </p:embeddedFont>
    <p:embeddedFont>
      <p:font typeface="MiSans" pitchFamily="34" charset="-122"/>
      <p:regular r:id="rId34"/>
    </p:embeddedFont>
    <p:embeddedFont>
      <p:font typeface="MiSans" pitchFamily="34" charset="-120"/>
      <p:regular r:id="rId35"/>
    </p:embeddedFont>
    <p:embeddedFont>
      <p:font typeface="黑体" panose="02010609060101010101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  <p:embeddedFont>
      <p:font typeface="等线" panose="02010600030101010101" charset="-122"/>
      <p:regular r:id="rId4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7.pn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10.png"/><Relationship Id="rId22" Type="http://schemas.openxmlformats.org/officeDocument/2006/relationships/notesSlide" Target="../notesSlides/notesSlide13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51.xml"/><Relationship Id="rId2" Type="http://schemas.openxmlformats.org/officeDocument/2006/relationships/tags" Target="../tags/tag37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image" Target="../media/image6.png"/><Relationship Id="rId10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image" Target="../media/image5.png"/><Relationship Id="rId4" Type="http://schemas.openxmlformats.org/officeDocument/2006/relationships/tags" Target="../tags/tag52.xml"/><Relationship Id="rId3" Type="http://schemas.openxmlformats.org/officeDocument/2006/relationships/image" Target="../media/image6.png"/><Relationship Id="rId22" Type="http://schemas.openxmlformats.org/officeDocument/2006/relationships/notesSlide" Target="../notesSlides/notesSlide16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66.xml"/><Relationship Id="rId2" Type="http://schemas.openxmlformats.org/officeDocument/2006/relationships/image" Target="../media/image3.png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7" Type="http://schemas.openxmlformats.org/officeDocument/2006/relationships/notesSlide" Target="../notesSlides/notesSlide19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image" Target="../media/image7.png"/><Relationship Id="rId10" Type="http://schemas.openxmlformats.org/officeDocument/2006/relationships/tags" Target="../tags/tag75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../media/image6.png"/><Relationship Id="rId6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tags" Target="../tags/tag83.xml"/><Relationship Id="rId3" Type="http://schemas.openxmlformats.org/officeDocument/2006/relationships/image" Target="../media/image7.png"/><Relationship Id="rId2" Type="http://schemas.openxmlformats.org/officeDocument/2006/relationships/tags" Target="../tags/tag82.xml"/><Relationship Id="rId13" Type="http://schemas.openxmlformats.org/officeDocument/2006/relationships/notesSlide" Target="../notesSlides/notesSlide2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2" Type="http://schemas.openxmlformats.org/officeDocument/2006/relationships/notesSlide" Target="../notesSlides/notesSlide24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93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tags" Target="../tags/tag6.xml"/><Relationship Id="rId21" Type="http://schemas.openxmlformats.org/officeDocument/2006/relationships/notesSlide" Target="../notesSlides/notesSlide4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image" Target="../media/image7.png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tags" Target="../tags/tag20.xml"/><Relationship Id="rId3" Type="http://schemas.openxmlformats.org/officeDocument/2006/relationships/image" Target="../media/image7.png"/><Relationship Id="rId2" Type="http://schemas.openxmlformats.org/officeDocument/2006/relationships/tags" Target="../tags/tag19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tags" Target="../tags/tag25.xml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image" Target="../media/image7.png"/><Relationship Id="rId10" Type="http://schemas.openxmlformats.org/officeDocument/2006/relationships/tags" Target="../tags/tag29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48-d3jpos0s8jdo4os5e3pg.jpg"/>
          <p:cNvPicPr>
            <a:picLocks noChangeAspect="1"/>
          </p:cNvPicPr>
          <p:nvPr/>
        </p:nvPicPr>
        <p:blipFill>
          <a:blip r:embed="rId2"/>
          <a:srcRect t="2984" b="2984"/>
          <a:stretch>
            <a:fillRect/>
          </a:stretch>
        </p:blipFill>
        <p:spPr>
          <a:xfrm>
            <a:off x="-42545" y="0"/>
            <a:ext cx="1219263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-42545" y="1499235"/>
            <a:ext cx="12255500" cy="117729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>
              <a:lnSpc>
                <a:spcPct val="140000"/>
              </a:lnSpc>
            </a:pPr>
            <a:r>
              <a:rPr lang="en-US" sz="7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让写作“活”起来</a:t>
            </a:r>
            <a:r>
              <a:rPr lang="zh-CN" altLang="en-US" sz="7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endParaRPr lang="en-US" sz="7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体验式作文教学赋能学生的真实表达</a:t>
            </a:r>
            <a:endParaRPr lang="zh-CN" altLang="en-US" sz="5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Image 1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3"/>
          <a:srcRect t="11400" r="14225"/>
          <a:stretch>
            <a:fillRect/>
          </a:stretch>
        </p:blipFill>
        <p:spPr>
          <a:xfrm>
            <a:off x="9344660" y="0"/>
            <a:ext cx="2847340" cy="3348355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9:28:48-d3jpos0s8jdo4os5e3q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425" y="5074285"/>
            <a:ext cx="5420995" cy="974090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1229360" y="5243830"/>
            <a:ext cx="2584450" cy="22098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1" name="文本框 10"/>
          <p:cNvSpPr txBox="1"/>
          <p:nvPr/>
        </p:nvSpPr>
        <p:spPr>
          <a:xfrm>
            <a:off x="6396990" y="5243830"/>
            <a:ext cx="4761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泰兴市东街小学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吴雪美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715" y="387985"/>
            <a:ext cx="700278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泰兴市小学语文何亚涛老师工作室送教到河失小学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5259070"/>
            <a:ext cx="12192000" cy="159893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88290" y="1400810"/>
            <a:ext cx="3148330" cy="1015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4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核心</a:t>
            </a:r>
            <a:r>
              <a:rPr lang="en-US" sz="44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逻辑：</a:t>
            </a:r>
            <a:endParaRPr lang="en-US" sz="44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6" name="Image 3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3">
            <a:alphaModFix amt="89000"/>
          </a:blip>
          <a:srcRect t="11400" r="14225"/>
          <a:stretch>
            <a:fillRect/>
          </a:stretch>
        </p:blipFill>
        <p:spPr>
          <a:xfrm>
            <a:off x="10236200" y="0"/>
            <a:ext cx="1955800" cy="229997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5" y="201295"/>
            <a:ext cx="2490470" cy="545465"/>
          </a:xfrm>
          <a:prstGeom prst="rect">
            <a:avLst/>
          </a:prstGeom>
        </p:spPr>
      </p:pic>
      <p:sp>
        <p:nvSpPr>
          <p:cNvPr id="9" name="Text 2"/>
          <p:cNvSpPr/>
          <p:nvPr/>
        </p:nvSpPr>
        <p:spPr>
          <a:xfrm>
            <a:off x="770890" y="2642235"/>
            <a:ext cx="10583545" cy="15722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体验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—-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感受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—-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表达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：通过引导学生在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中学、在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玩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中悟，使其心中有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感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、胸中有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情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，进而产生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不吐不快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的表达冲动，最终实现文思泉涌、下笔有神的写作状态。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630" y="1090295"/>
            <a:ext cx="2840990" cy="2840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75285" y="4015105"/>
            <a:ext cx="11036300" cy="30416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20000"/>
              </a:lnSpc>
            </a:pPr>
            <a:r>
              <a:rPr lang="en-US" sz="60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  <a:sym typeface="+mn-ea"/>
              </a:rPr>
              <a:t>实践路径：四大策略</a:t>
            </a:r>
            <a:endParaRPr lang="en-US" sz="60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sz="60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  <a:sym typeface="+mn-ea"/>
              </a:rPr>
              <a:t>          赋能写作“生根发芽”</a:t>
            </a:r>
            <a:endParaRPr lang="en-US" sz="60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  <a:p>
            <a:pPr algn="ctr">
              <a:lnSpc>
                <a:spcPct val="100000"/>
              </a:lnSpc>
            </a:pPr>
            <a:endParaRPr lang="en-US" altLang="en-US" sz="6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00000"/>
              </a:lnSpc>
            </a:pPr>
            <a:endParaRPr lang="en-US" sz="60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524337" y="1811655"/>
            <a:ext cx="1618942" cy="1398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8500" b="1" dirty="0">
                <a:solidFill>
                  <a:srgbClr val="4E5132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三</a:t>
            </a:r>
            <a:endParaRPr lang="zh-CN" altLang="en-US" sz="8500" b="1" dirty="0">
              <a:solidFill>
                <a:srgbClr val="4E5132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pic>
        <p:nvPicPr>
          <p:cNvPr id="5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269230"/>
            <a:ext cx="12192000" cy="159893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9844405" y="0"/>
            <a:ext cx="2347595" cy="276098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135" y="1597660"/>
            <a:ext cx="2490470" cy="54546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585" y="2990850"/>
            <a:ext cx="2490470" cy="5454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05" y="850265"/>
            <a:ext cx="2840990" cy="2840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-714375" y="3754120"/>
            <a:ext cx="1257300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策略一：</a:t>
            </a: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文本</a:t>
            </a:r>
            <a:r>
              <a:rPr 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情境化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        </a:t>
            </a: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依托教材载体，深化角色体验</a:t>
            </a:r>
            <a:endParaRPr lang="zh-CN" altLang="en-US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402417" y="1597660"/>
            <a:ext cx="1618942" cy="1398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85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</a:t>
            </a:r>
            <a:endParaRPr lang="zh-CN" altLang="en-US" sz="85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5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269230"/>
            <a:ext cx="12192000" cy="159893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9844405" y="0"/>
            <a:ext cx="2347595" cy="276098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135" y="1597660"/>
            <a:ext cx="2490470" cy="54546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335" y="2889250"/>
            <a:ext cx="2490470" cy="5454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8-d3jpougs8jdo4os5e45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5510" y="3007360"/>
            <a:ext cx="10293985" cy="172021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9:28:58-d3jpougs8jdo4os5e450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5510" y="1260475"/>
            <a:ext cx="10293985" cy="172021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03835" y="182880"/>
            <a:ext cx="10479405" cy="1015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案例：</a:t>
            </a:r>
            <a:r>
              <a:rPr lang="zh-CN" altLang="en-US" sz="44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《</a:t>
            </a:r>
            <a:r>
              <a:rPr lang="en-US" sz="44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竹节人</a:t>
            </a:r>
            <a:r>
              <a:rPr lang="zh-CN" altLang="en-US" sz="44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》</a:t>
            </a:r>
            <a:r>
              <a:rPr lang="en-US" sz="44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三步走</a:t>
            </a:r>
            <a:endParaRPr lang="en-US" sz="44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5" name="Image 2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454" r="454"/>
          <a:stretch>
            <a:fillRect/>
          </a:stretch>
        </p:blipFill>
        <p:spPr>
          <a:xfrm flipH="1">
            <a:off x="1229995" y="1487805"/>
            <a:ext cx="1247775" cy="125857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454" r="454"/>
          <a:stretch>
            <a:fillRect/>
          </a:stretch>
        </p:blipFill>
        <p:spPr>
          <a:xfrm flipH="1">
            <a:off x="9620250" y="3232785"/>
            <a:ext cx="1247775" cy="125857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9:28:58-d3jpougs8jdo4os5e450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5510" y="4754245"/>
            <a:ext cx="10293985" cy="1720215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"/>
          <a:srcRect l="454" r="454"/>
          <a:stretch>
            <a:fillRect/>
          </a:stretch>
        </p:blipFill>
        <p:spPr>
          <a:xfrm flipH="1">
            <a:off x="1229995" y="4981575"/>
            <a:ext cx="1247775" cy="1258570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10">
            <a:alphaModFix amt="89000"/>
          </a:blip>
          <a:srcRect t="11400" r="14225"/>
          <a:stretch>
            <a:fillRect/>
          </a:stretch>
        </p:blipFill>
        <p:spPr>
          <a:xfrm>
            <a:off x="10484485" y="0"/>
            <a:ext cx="1707515" cy="2007870"/>
          </a:xfrm>
          <a:prstGeom prst="rect">
            <a:avLst/>
          </a:prstGeom>
        </p:spPr>
      </p:pic>
      <p:pic>
        <p:nvPicPr>
          <p:cNvPr id="10" name="Image 7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8595" y="534670"/>
            <a:ext cx="2163445" cy="473710"/>
          </a:xfrm>
          <a:prstGeom prst="rect">
            <a:avLst/>
          </a:prstGeom>
        </p:spPr>
      </p:pic>
      <p:sp>
        <p:nvSpPr>
          <p:cNvPr id="11" name="Text 1"/>
          <p:cNvSpPr/>
          <p:nvPr>
            <p:custDataLst>
              <p:tags r:id="rId12"/>
            </p:custDataLst>
          </p:nvPr>
        </p:nvSpPr>
        <p:spPr>
          <a:xfrm>
            <a:off x="1414780" y="183959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2" name="Text 2"/>
          <p:cNvSpPr/>
          <p:nvPr>
            <p:custDataLst>
              <p:tags r:id="rId13"/>
            </p:custDataLst>
          </p:nvPr>
        </p:nvSpPr>
        <p:spPr>
          <a:xfrm>
            <a:off x="2599055" y="1456690"/>
            <a:ext cx="7733665" cy="4400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动手做</a:t>
            </a:r>
            <a:endParaRPr lang="en-US" sz="32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3" name="Text 3"/>
          <p:cNvSpPr/>
          <p:nvPr>
            <p:custDataLst>
              <p:tags r:id="rId14"/>
            </p:custDataLst>
          </p:nvPr>
        </p:nvSpPr>
        <p:spPr>
          <a:xfrm>
            <a:off x="2498725" y="1919605"/>
            <a:ext cx="8700135" cy="11201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40000"/>
              </a:lnSpc>
            </a:pPr>
            <a:r>
              <a:rPr 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  让学生动手制作竹节人，记录制作过程中的困难和解决办法，为写作积累第一手素材</a:t>
            </a:r>
            <a:r>
              <a:rPr lang="en-US" sz="1400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en-US" sz="1600" dirty="0"/>
          </a:p>
        </p:txBody>
      </p:sp>
      <p:sp>
        <p:nvSpPr>
          <p:cNvPr id="14" name="Text 4"/>
          <p:cNvSpPr/>
          <p:nvPr>
            <p:custDataLst>
              <p:tags r:id="rId15"/>
            </p:custDataLst>
          </p:nvPr>
        </p:nvSpPr>
        <p:spPr>
          <a:xfrm>
            <a:off x="9805035" y="358457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5"/>
          <p:cNvSpPr/>
          <p:nvPr>
            <p:custDataLst>
              <p:tags r:id="rId16"/>
            </p:custDataLst>
          </p:nvPr>
        </p:nvSpPr>
        <p:spPr>
          <a:xfrm>
            <a:off x="1651635" y="3232785"/>
            <a:ext cx="7795260" cy="363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lang="en-US" sz="32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  <a:sym typeface="+mn-ea"/>
              </a:rPr>
              <a:t>玩</a:t>
            </a:r>
            <a:r>
              <a:rPr lang="en-US" sz="32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游戏</a:t>
            </a:r>
            <a:endParaRPr lang="en-US" sz="32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6" name="Text 6"/>
          <p:cNvSpPr/>
          <p:nvPr>
            <p:custDataLst>
              <p:tags r:id="rId17"/>
            </p:custDataLst>
          </p:nvPr>
        </p:nvSpPr>
        <p:spPr>
          <a:xfrm>
            <a:off x="905510" y="3761105"/>
            <a:ext cx="8519160" cy="10128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          </a:t>
            </a:r>
            <a:r>
              <a:rPr 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举办竹节人擂台赛，设置多种角色，让学生在游戏过程中体验情感波动，为写作提供丰富的情感素材。</a:t>
            </a:r>
            <a:endParaRPr 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  <p:sp>
        <p:nvSpPr>
          <p:cNvPr id="17" name="Text 7"/>
          <p:cNvSpPr/>
          <p:nvPr>
            <p:custDataLst>
              <p:tags r:id="rId18"/>
            </p:custDataLst>
          </p:nvPr>
        </p:nvSpPr>
        <p:spPr>
          <a:xfrm>
            <a:off x="1414780" y="533336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18" name="Text 8"/>
          <p:cNvSpPr/>
          <p:nvPr>
            <p:custDataLst>
              <p:tags r:id="rId19"/>
            </p:custDataLst>
          </p:nvPr>
        </p:nvSpPr>
        <p:spPr>
          <a:xfrm>
            <a:off x="2599055" y="4950460"/>
            <a:ext cx="7733665" cy="4400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趁热写</a:t>
            </a:r>
            <a:endParaRPr lang="en-US" sz="32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9" name="Text 9"/>
          <p:cNvSpPr/>
          <p:nvPr>
            <p:custDataLst>
              <p:tags r:id="rId20"/>
            </p:custDataLst>
          </p:nvPr>
        </p:nvSpPr>
        <p:spPr>
          <a:xfrm>
            <a:off x="2599055" y="5495290"/>
            <a:ext cx="8369300" cy="11201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  比赛结束后，立即引导学生进行写作，提供分层写作任务，让学生根据自己的体验选择合适的写作内容。</a:t>
            </a:r>
            <a:endParaRPr 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8-d3jpougs8jdo4os5e460.png"/>
          <p:cNvPicPr>
            <a:picLocks noChangeAspect="1"/>
          </p:cNvPicPr>
          <p:nvPr/>
        </p:nvPicPr>
        <p:blipFill>
          <a:blip r:embed="rId2"/>
          <a:srcRect t="12735" b="12735"/>
          <a:stretch>
            <a:fillRect/>
          </a:stretch>
        </p:blipFill>
        <p:spPr>
          <a:xfrm>
            <a:off x="1151255" y="0"/>
            <a:ext cx="361505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770" y="215265"/>
            <a:ext cx="10479405" cy="1015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年级段文本体验</a:t>
            </a:r>
            <a:r>
              <a:rPr lang="zh-CN" altLang="en-US" sz="44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：</a:t>
            </a:r>
            <a:endParaRPr lang="zh-CN" altLang="en-US" sz="44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4" name="Image 1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3"/>
          <a:srcRect l="454" r="454"/>
          <a:stretch>
            <a:fillRect/>
          </a:stretch>
        </p:blipFill>
        <p:spPr>
          <a:xfrm flipH="1">
            <a:off x="1113155" y="1274445"/>
            <a:ext cx="1130935" cy="1141095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3"/>
          <a:srcRect l="454" r="454"/>
          <a:stretch>
            <a:fillRect/>
          </a:stretch>
        </p:blipFill>
        <p:spPr>
          <a:xfrm flipH="1">
            <a:off x="237490" y="3084195"/>
            <a:ext cx="1130935" cy="114109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3"/>
          <a:srcRect l="454" r="454"/>
          <a:stretch>
            <a:fillRect/>
          </a:stretch>
        </p:blipFill>
        <p:spPr>
          <a:xfrm flipH="1">
            <a:off x="927735" y="4870450"/>
            <a:ext cx="1130935" cy="114109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10405110" y="0"/>
            <a:ext cx="1786890" cy="2101215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1280478" y="1528445"/>
            <a:ext cx="796290" cy="6280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2"/>
          <p:cNvSpPr/>
          <p:nvPr/>
        </p:nvSpPr>
        <p:spPr>
          <a:xfrm>
            <a:off x="2433955" y="1419860"/>
            <a:ext cx="6654165" cy="3721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低年级</a:t>
            </a:r>
            <a:r>
              <a:rPr lang="zh-CN" altLang="en-US" sz="28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：《小蝌蚪找妈妈》</a:t>
            </a:r>
            <a:endParaRPr lang="zh-CN" altLang="en-US" sz="28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0" name="Text 3"/>
          <p:cNvSpPr/>
          <p:nvPr/>
        </p:nvSpPr>
        <p:spPr>
          <a:xfrm>
            <a:off x="2282190" y="1917700"/>
            <a:ext cx="8993505" cy="10528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  通过饲养小蝌蚪，观察其成长过程，用图文并茂的方式写观察日记，将生活与写作紧密结合。</a:t>
            </a:r>
            <a:endParaRPr 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  <p:sp>
        <p:nvSpPr>
          <p:cNvPr id="11" name="Text 4"/>
          <p:cNvSpPr/>
          <p:nvPr/>
        </p:nvSpPr>
        <p:spPr>
          <a:xfrm>
            <a:off x="316548" y="3340735"/>
            <a:ext cx="796290" cy="6280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2" name="Text 5"/>
          <p:cNvSpPr/>
          <p:nvPr/>
        </p:nvSpPr>
        <p:spPr>
          <a:xfrm>
            <a:off x="1487170" y="3293110"/>
            <a:ext cx="7706360" cy="3765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中年级</a:t>
            </a:r>
            <a:r>
              <a:rPr lang="zh-CN" altLang="en-US" sz="28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：《爬山虎的脚》</a:t>
            </a:r>
            <a:endParaRPr lang="zh-CN" altLang="en-US" sz="28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3" name="Text 6"/>
          <p:cNvSpPr/>
          <p:nvPr/>
        </p:nvSpPr>
        <p:spPr>
          <a:xfrm>
            <a:off x="2105025" y="3657600"/>
            <a:ext cx="9040495" cy="1123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14" name="Text 7"/>
          <p:cNvSpPr/>
          <p:nvPr/>
        </p:nvSpPr>
        <p:spPr>
          <a:xfrm>
            <a:off x="1112838" y="5135245"/>
            <a:ext cx="796290" cy="6280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2517775" y="4901565"/>
            <a:ext cx="6570345" cy="3340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Text 9"/>
          <p:cNvSpPr/>
          <p:nvPr/>
        </p:nvSpPr>
        <p:spPr>
          <a:xfrm>
            <a:off x="2517775" y="5265420"/>
            <a:ext cx="8757920" cy="11506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17" name="Text 5"/>
          <p:cNvSpPr/>
          <p:nvPr/>
        </p:nvSpPr>
        <p:spPr>
          <a:xfrm>
            <a:off x="2244090" y="5170805"/>
            <a:ext cx="7706360" cy="3765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高</a:t>
            </a:r>
            <a:r>
              <a:rPr lang="en-US" sz="28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年级</a:t>
            </a:r>
            <a:r>
              <a:rPr lang="zh-CN" altLang="en-US" sz="28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：《少年闰土》</a:t>
            </a:r>
            <a:endParaRPr lang="zh-CN" altLang="en-US" sz="28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8" name="Text 3"/>
          <p:cNvSpPr/>
          <p:nvPr/>
        </p:nvSpPr>
        <p:spPr>
          <a:xfrm>
            <a:off x="1368425" y="3817620"/>
            <a:ext cx="9874885" cy="10528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携带尺子、放大镜观察校园内的爬山虎，测量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脚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与墙面的距离，绘制生长示意图，用图文并茂的方式写观察日记，将自然与写作紧密结合</a:t>
            </a:r>
            <a:r>
              <a:rPr 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。</a:t>
            </a:r>
            <a:endParaRPr 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  <p:sp>
        <p:nvSpPr>
          <p:cNvPr id="19" name="Text 3"/>
          <p:cNvSpPr/>
          <p:nvPr/>
        </p:nvSpPr>
        <p:spPr>
          <a:xfrm>
            <a:off x="2058670" y="5631815"/>
            <a:ext cx="8993505" cy="10528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角色扮演：让学生分别扮演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我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和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闰土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，体验初次见面的好奇、崇拜与分别时的隔膜、惋惜，为写作积累情感体验。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960" y="764540"/>
            <a:ext cx="2840990" cy="2840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0380" y="3714750"/>
            <a:ext cx="10686415" cy="236664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策略二：生活</a:t>
            </a: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课程化</a:t>
            </a:r>
            <a:endParaRPr lang="zh-CN" altLang="en-US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强化观察引导，丰富素材储备</a:t>
            </a:r>
            <a:endParaRPr lang="zh-CN" altLang="en-US" sz="5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60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zh-CN" altLang="en-US" sz="60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 1"/>
          <p:cNvSpPr/>
          <p:nvPr/>
        </p:nvSpPr>
        <p:spPr>
          <a:xfrm>
            <a:off x="5116032" y="1597660"/>
            <a:ext cx="1618942" cy="1398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85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</a:t>
            </a:r>
            <a:endParaRPr lang="zh-CN" altLang="en-US" sz="85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5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269230"/>
            <a:ext cx="12192000" cy="159893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9844405" y="0"/>
            <a:ext cx="2347595" cy="276098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135" y="1597660"/>
            <a:ext cx="2490470" cy="54546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080" y="2760980"/>
            <a:ext cx="2490470" cy="5454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2">
            <a:alphaModFix amt="89000"/>
          </a:blip>
          <a:srcRect t="11400" r="14225"/>
          <a:stretch>
            <a:fillRect/>
          </a:stretch>
        </p:blipFill>
        <p:spPr>
          <a:xfrm>
            <a:off x="10405110" y="0"/>
            <a:ext cx="1786890" cy="210121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" y="766445"/>
            <a:ext cx="2163445" cy="47371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9:28:49-d3jpos8s8jdo4os5e3s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alphaModFix amt="45000"/>
          </a:blip>
          <a:srcRect l="63453" t="48645"/>
          <a:stretch>
            <a:fillRect/>
          </a:stretch>
        </p:blipFill>
        <p:spPr>
          <a:xfrm>
            <a:off x="8106410" y="2090420"/>
            <a:ext cx="3316605" cy="433705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9:28:49-d3jpos8s8jdo4os5e3s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alphaModFix amt="45000"/>
          </a:blip>
          <a:srcRect l="63453" t="48645"/>
          <a:stretch>
            <a:fillRect/>
          </a:stretch>
        </p:blipFill>
        <p:spPr>
          <a:xfrm>
            <a:off x="4477385" y="2090420"/>
            <a:ext cx="3316605" cy="433705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9:28:49-d3jpos8s8jdo4os5e3s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>
            <a:alphaModFix amt="45000"/>
          </a:blip>
          <a:srcRect l="63453" t="48645"/>
          <a:stretch>
            <a:fillRect/>
          </a:stretch>
        </p:blipFill>
        <p:spPr>
          <a:xfrm>
            <a:off x="803275" y="2090420"/>
            <a:ext cx="3316605" cy="433705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497523" y="207645"/>
            <a:ext cx="10479405" cy="1015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44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案例：</a:t>
            </a:r>
            <a:r>
              <a:rPr lang="en-US" sz="44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篮球赛日记全流程</a:t>
            </a:r>
            <a:endParaRPr lang="en-US" sz="44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8" name="Image 5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454" r="454"/>
          <a:stretch>
            <a:fillRect/>
          </a:stretch>
        </p:blipFill>
        <p:spPr>
          <a:xfrm flipH="1">
            <a:off x="1837690" y="1530985"/>
            <a:ext cx="1247775" cy="1258570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rcRect l="454" r="454"/>
          <a:stretch>
            <a:fillRect/>
          </a:stretch>
        </p:blipFill>
        <p:spPr>
          <a:xfrm flipH="1">
            <a:off x="5505450" y="1443355"/>
            <a:ext cx="1247775" cy="1258570"/>
          </a:xfrm>
          <a:prstGeom prst="rect">
            <a:avLst/>
          </a:prstGeom>
        </p:spPr>
      </p:pic>
      <p:pic>
        <p:nvPicPr>
          <p:cNvPr id="10" name="Image 7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/>
          <a:srcRect l="454" r="454"/>
          <a:stretch>
            <a:fillRect/>
          </a:stretch>
        </p:blipFill>
        <p:spPr>
          <a:xfrm flipH="1">
            <a:off x="9149715" y="1443355"/>
            <a:ext cx="1247775" cy="1258570"/>
          </a:xfrm>
          <a:prstGeom prst="rect">
            <a:avLst/>
          </a:prstGeom>
        </p:spPr>
      </p:pic>
      <p:sp>
        <p:nvSpPr>
          <p:cNvPr id="11" name="Text 1"/>
          <p:cNvSpPr/>
          <p:nvPr>
            <p:custDataLst>
              <p:tags r:id="rId12"/>
            </p:custDataLst>
          </p:nvPr>
        </p:nvSpPr>
        <p:spPr>
          <a:xfrm>
            <a:off x="2022475" y="188277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2" name="Text 2"/>
          <p:cNvSpPr/>
          <p:nvPr>
            <p:custDataLst>
              <p:tags r:id="rId13"/>
            </p:custDataLst>
          </p:nvPr>
        </p:nvSpPr>
        <p:spPr>
          <a:xfrm>
            <a:off x="1085215" y="2922270"/>
            <a:ext cx="2805430" cy="786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赛前分组观察</a:t>
            </a:r>
            <a:endParaRPr lang="en-US" sz="32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3" name="Text 3"/>
          <p:cNvSpPr/>
          <p:nvPr>
            <p:custDataLst>
              <p:tags r:id="rId14"/>
            </p:custDataLst>
          </p:nvPr>
        </p:nvSpPr>
        <p:spPr>
          <a:xfrm>
            <a:off x="863600" y="3631565"/>
            <a:ext cx="3256915" cy="26473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40000"/>
              </a:lnSpc>
            </a:pPr>
            <a:r>
              <a:rPr lang="en-US" sz="24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  在篮球赛前，将学生分成不同观察小组，明确观察任务，培养学生有目的的观察能力和团队合作精神。</a:t>
            </a:r>
            <a:endParaRPr lang="en-US" sz="2400" b="1" dirty="0">
              <a:solidFill>
                <a:srgbClr val="262626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  <p:sp>
        <p:nvSpPr>
          <p:cNvPr id="14" name="Text 4"/>
          <p:cNvSpPr/>
          <p:nvPr>
            <p:custDataLst>
              <p:tags r:id="rId15"/>
            </p:custDataLst>
          </p:nvPr>
        </p:nvSpPr>
        <p:spPr>
          <a:xfrm>
            <a:off x="5690235" y="179514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5"/>
          <p:cNvSpPr/>
          <p:nvPr>
            <p:custDataLst>
              <p:tags r:id="rId16"/>
            </p:custDataLst>
          </p:nvPr>
        </p:nvSpPr>
        <p:spPr>
          <a:xfrm>
            <a:off x="4720590" y="2922270"/>
            <a:ext cx="2805430" cy="786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赛中沉浸捕捉</a:t>
            </a:r>
            <a:endParaRPr lang="en-US" sz="32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6" name="Text 6"/>
          <p:cNvSpPr/>
          <p:nvPr>
            <p:custDataLst>
              <p:tags r:id="rId17"/>
            </p:custDataLst>
          </p:nvPr>
        </p:nvSpPr>
        <p:spPr>
          <a:xfrm>
            <a:off x="4634230" y="3709035"/>
            <a:ext cx="2958465" cy="26473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比赛过程中，学生以“小记者”的身份沉浸其中，捕捉精彩瞬间和细节，为写作积累生动素材。</a:t>
            </a:r>
            <a:endParaRPr lang="en-US" sz="2400" b="1" dirty="0">
              <a:solidFill>
                <a:srgbClr val="262626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" name="Text 7"/>
          <p:cNvSpPr/>
          <p:nvPr>
            <p:custDataLst>
              <p:tags r:id="rId18"/>
            </p:custDataLst>
          </p:nvPr>
        </p:nvSpPr>
        <p:spPr>
          <a:xfrm>
            <a:off x="9334500" y="179514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18" name="Text 8"/>
          <p:cNvSpPr/>
          <p:nvPr>
            <p:custDataLst>
              <p:tags r:id="rId19"/>
            </p:custDataLst>
          </p:nvPr>
        </p:nvSpPr>
        <p:spPr>
          <a:xfrm>
            <a:off x="8361045" y="2922270"/>
            <a:ext cx="2805430" cy="786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赛后沉淀写作</a:t>
            </a:r>
            <a:endParaRPr lang="en-US" sz="32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9" name="Text 9"/>
          <p:cNvSpPr/>
          <p:nvPr>
            <p:custDataLst>
              <p:tags r:id="rId20"/>
            </p:custDataLst>
          </p:nvPr>
        </p:nvSpPr>
        <p:spPr>
          <a:xfrm>
            <a:off x="8355965" y="3709035"/>
            <a:ext cx="2999105" cy="26473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  比赛结束后，学生及时回顾所见所闻，将观察到的内容转化为文字，完成主题日记的写作。</a:t>
            </a:r>
            <a:endParaRPr 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05" y="899795"/>
            <a:ext cx="2840990" cy="2840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5160" y="3740785"/>
            <a:ext cx="11178540" cy="286766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策略三：</a:t>
            </a: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评价互动化</a:t>
            </a:r>
            <a:endParaRPr lang="zh-CN" altLang="en-US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构建评议平台，促进反思提升</a:t>
            </a:r>
            <a:endParaRPr lang="zh-CN" altLang="en-US" sz="48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60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altLang="en-US" sz="60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 1"/>
          <p:cNvSpPr/>
          <p:nvPr/>
        </p:nvSpPr>
        <p:spPr>
          <a:xfrm>
            <a:off x="5286212" y="1799590"/>
            <a:ext cx="1618942" cy="1398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85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</a:t>
            </a:r>
            <a:endParaRPr lang="zh-CN" altLang="en-US" sz="85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5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269230"/>
            <a:ext cx="12192000" cy="159893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9844405" y="0"/>
            <a:ext cx="2347595" cy="276098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135" y="1597660"/>
            <a:ext cx="2490470" cy="54546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075" y="2889250"/>
            <a:ext cx="2490470" cy="5454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41020" y="532130"/>
            <a:ext cx="10993120" cy="979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构建分享与评议的</a:t>
            </a:r>
            <a:r>
              <a:rPr lang="en-US" altLang="zh-CN" sz="48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“</a:t>
            </a:r>
            <a:r>
              <a:rPr lang="zh-CN" altLang="en-US" sz="48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能量场</a:t>
            </a:r>
            <a:r>
              <a:rPr lang="en-US" altLang="zh-CN" sz="48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”</a:t>
            </a:r>
            <a:r>
              <a:rPr lang="zh-CN" altLang="en-US" sz="48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：</a:t>
            </a:r>
            <a:endParaRPr lang="zh-CN" altLang="en-US" sz="48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作文素材交流会   </a:t>
            </a:r>
            <a:endParaRPr lang="en-US" sz="4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日记沙龙</a:t>
            </a:r>
            <a:endParaRPr lang="zh-CN" altLang="en-US" sz="4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Shape 1"/>
          <p:cNvSpPr/>
          <p:nvPr>
            <p:custDataLst>
              <p:tags r:id="rId2"/>
            </p:custDataLst>
          </p:nvPr>
        </p:nvSpPr>
        <p:spPr>
          <a:xfrm>
            <a:off x="5177791" y="3709209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>
            <p:custDataLst>
              <p:tags r:id="rId3"/>
            </p:custDataLst>
          </p:nvPr>
        </p:nvSpPr>
        <p:spPr>
          <a:xfrm>
            <a:off x="8518526" y="3709209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pic>
        <p:nvPicPr>
          <p:cNvPr id="6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0540"/>
            <a:ext cx="12192000" cy="1277620"/>
          </a:xfrm>
          <a:prstGeom prst="rect">
            <a:avLst/>
          </a:prstGeom>
        </p:spPr>
      </p:pic>
      <p:pic>
        <p:nvPicPr>
          <p:cNvPr id="7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5">
            <a:alphaModFix amt="89000"/>
          </a:blip>
          <a:srcRect t="11400" r="14225"/>
          <a:stretch>
            <a:fillRect/>
          </a:stretch>
        </p:blipFill>
        <p:spPr>
          <a:xfrm>
            <a:off x="10484485" y="0"/>
            <a:ext cx="1707515" cy="2007870"/>
          </a:xfrm>
          <a:prstGeom prst="rect">
            <a:avLst/>
          </a:prstGeom>
        </p:spPr>
      </p:pic>
      <p:pic>
        <p:nvPicPr>
          <p:cNvPr id="8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595" y="534670"/>
            <a:ext cx="2163445" cy="473710"/>
          </a:xfrm>
          <a:prstGeom prst="rect">
            <a:avLst/>
          </a:prstGeom>
        </p:spPr>
      </p:pic>
      <p:sp>
        <p:nvSpPr>
          <p:cNvPr id="10" name="Text 4"/>
          <p:cNvSpPr/>
          <p:nvPr>
            <p:custDataLst>
              <p:tags r:id="rId7"/>
            </p:custDataLst>
          </p:nvPr>
        </p:nvSpPr>
        <p:spPr>
          <a:xfrm>
            <a:off x="541020" y="4053205"/>
            <a:ext cx="10838180" cy="29876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 </a:t>
            </a:r>
            <a:r>
              <a:rPr lang="en-US" sz="32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</a:t>
            </a:r>
            <a:r>
              <a:rPr lang="zh-CN" altLang="en-US" sz="32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将作文修改从教师单方面的</a:t>
            </a:r>
            <a:r>
              <a:rPr lang="en-US" altLang="zh-CN" sz="32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“</a:t>
            </a:r>
            <a:r>
              <a:rPr lang="zh-CN" altLang="en-US" sz="32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挑错</a:t>
            </a:r>
            <a:r>
              <a:rPr lang="en-US" altLang="zh-CN" sz="32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”</a:t>
            </a:r>
            <a:r>
              <a:rPr lang="zh-CN" altLang="en-US" sz="32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转化为师生、生生间的互动</a:t>
            </a:r>
            <a:r>
              <a:rPr lang="en-US" altLang="zh-CN" sz="32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“</a:t>
            </a:r>
            <a:r>
              <a:rPr lang="zh-CN" altLang="en-US" sz="32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优化</a:t>
            </a:r>
            <a:r>
              <a:rPr lang="en-US" altLang="zh-CN" sz="32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”</a:t>
            </a:r>
            <a:r>
              <a:rPr lang="zh-CN" altLang="en-US" sz="32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，成为学生主动反思、欣然提升的过程。</a:t>
            </a:r>
            <a:endParaRPr lang="zh-CN" altLang="en-US" sz="3200" b="1" dirty="0">
              <a:solidFill>
                <a:srgbClr val="262626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76530" y="377825"/>
            <a:ext cx="10993120" cy="979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教师角色的转变：</a:t>
            </a:r>
            <a:endParaRPr lang="zh-CN" altLang="en-US" sz="48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“</a:t>
            </a:r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终极裁判</a:t>
            </a:r>
            <a:r>
              <a:rPr lang="en-US" altLang="zh-CN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转变为</a:t>
            </a:r>
            <a:r>
              <a:rPr lang="en-US" altLang="zh-CN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智慧导游</a:t>
            </a:r>
            <a:r>
              <a:rPr lang="en-US" altLang="zh-CN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点火者</a:t>
            </a:r>
            <a:r>
              <a:rPr lang="en-US" altLang="zh-CN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 sz="4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Shape 1"/>
          <p:cNvSpPr/>
          <p:nvPr>
            <p:custDataLst>
              <p:tags r:id="rId2"/>
            </p:custDataLst>
          </p:nvPr>
        </p:nvSpPr>
        <p:spPr>
          <a:xfrm>
            <a:off x="5177791" y="3709209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>
            <p:custDataLst>
              <p:tags r:id="rId3"/>
            </p:custDataLst>
          </p:nvPr>
        </p:nvSpPr>
        <p:spPr>
          <a:xfrm>
            <a:off x="8518526" y="3709209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pic>
        <p:nvPicPr>
          <p:cNvPr id="6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0540"/>
            <a:ext cx="12192000" cy="1277620"/>
          </a:xfrm>
          <a:prstGeom prst="rect">
            <a:avLst/>
          </a:prstGeom>
        </p:spPr>
      </p:pic>
      <p:pic>
        <p:nvPicPr>
          <p:cNvPr id="7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5">
            <a:alphaModFix amt="89000"/>
          </a:blip>
          <a:srcRect t="11400" r="14225"/>
          <a:stretch>
            <a:fillRect/>
          </a:stretch>
        </p:blipFill>
        <p:spPr>
          <a:xfrm>
            <a:off x="10484485" y="0"/>
            <a:ext cx="1707515" cy="2007870"/>
          </a:xfrm>
          <a:prstGeom prst="rect">
            <a:avLst/>
          </a:prstGeom>
        </p:spPr>
      </p:pic>
      <p:pic>
        <p:nvPicPr>
          <p:cNvPr id="8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595" y="534670"/>
            <a:ext cx="2163445" cy="473710"/>
          </a:xfrm>
          <a:prstGeom prst="rect">
            <a:avLst/>
          </a:prstGeom>
        </p:spPr>
      </p:pic>
      <p:sp>
        <p:nvSpPr>
          <p:cNvPr id="10" name="Text 4"/>
          <p:cNvSpPr/>
          <p:nvPr>
            <p:custDataLst>
              <p:tags r:id="rId7"/>
            </p:custDataLst>
          </p:nvPr>
        </p:nvSpPr>
        <p:spPr>
          <a:xfrm>
            <a:off x="1766570" y="3101975"/>
            <a:ext cx="5182235" cy="6070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</a:t>
            </a:r>
            <a:r>
              <a:rPr lang="en-US" altLang="zh-CN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“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放大镜</a:t>
            </a:r>
            <a:r>
              <a:rPr lang="en-US" altLang="zh-CN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”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式的赏识性表扬</a:t>
            </a:r>
            <a:endParaRPr lang="zh-CN" altLang="en-US" sz="2800" b="1" dirty="0">
              <a:solidFill>
                <a:srgbClr val="262626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  <p:sp>
        <p:nvSpPr>
          <p:cNvPr id="12" name="Text 6"/>
          <p:cNvSpPr/>
          <p:nvPr>
            <p:custDataLst>
              <p:tags r:id="rId8"/>
            </p:custDataLst>
          </p:nvPr>
        </p:nvSpPr>
        <p:spPr>
          <a:xfrm>
            <a:off x="1931670" y="4811395"/>
            <a:ext cx="4851400" cy="6064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20000"/>
              </a:lnSpc>
            </a:pPr>
            <a:r>
              <a:rPr lang="en-US" altLang="zh-CN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脚手架</a:t>
            </a:r>
            <a:r>
              <a:rPr lang="en-US" altLang="zh-CN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式的发展性追问</a:t>
            </a:r>
            <a:endParaRPr lang="zh-CN" altLang="en-US" sz="2800" b="1" dirty="0">
              <a:solidFill>
                <a:srgbClr val="262626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9"/>
            </p:custDataLst>
          </p:nvPr>
        </p:nvGrpSpPr>
        <p:grpSpPr>
          <a:xfrm>
            <a:off x="727710" y="2929255"/>
            <a:ext cx="904875" cy="944245"/>
            <a:chOff x="4189" y="2874"/>
            <a:chExt cx="1964" cy="1982"/>
          </a:xfrm>
        </p:grpSpPr>
        <p:pic>
          <p:nvPicPr>
            <p:cNvPr id="18" name="Image 1" descr="https://kimi-img.moonshot.cn/pub/slides/slides_tmpl/image/25-10-09-19:28:50-d3jposgs8jdo4os5e3vg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 l="454" r="454"/>
            <a:stretch>
              <a:fillRect/>
            </a:stretch>
          </p:blipFill>
          <p:spPr>
            <a:xfrm flipH="1">
              <a:off x="4189" y="2874"/>
              <a:ext cx="1965" cy="1982"/>
            </a:xfrm>
            <a:prstGeom prst="rect">
              <a:avLst/>
            </a:prstGeom>
          </p:spPr>
        </p:pic>
        <p:sp>
          <p:nvSpPr>
            <p:cNvPr id="19" name="Text 1"/>
            <p:cNvSpPr/>
            <p:nvPr>
              <p:custDataLst>
                <p:tags r:id="rId12"/>
              </p:custDataLst>
            </p:nvPr>
          </p:nvSpPr>
          <p:spPr>
            <a:xfrm>
              <a:off x="4480" y="3428"/>
              <a:ext cx="1383" cy="10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ct val="100000"/>
                </a:lnSpc>
              </a:pPr>
              <a:r>
                <a:rPr lang="en-US" sz="4000" dirty="0">
                  <a:solidFill>
                    <a:srgbClr val="4E513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1</a:t>
              </a:r>
              <a:endParaRPr lang="en-US" sz="1600" dirty="0"/>
            </a:p>
          </p:txBody>
        </p:sp>
      </p:grpSp>
      <p:grpSp>
        <p:nvGrpSpPr>
          <p:cNvPr id="16" name="组合 15"/>
          <p:cNvGrpSpPr/>
          <p:nvPr>
            <p:custDataLst>
              <p:tags r:id="rId13"/>
            </p:custDataLst>
          </p:nvPr>
        </p:nvGrpSpPr>
        <p:grpSpPr>
          <a:xfrm>
            <a:off x="727710" y="4662805"/>
            <a:ext cx="894535" cy="900430"/>
            <a:chOff x="4189" y="2874"/>
            <a:chExt cx="1965" cy="1982"/>
          </a:xfrm>
        </p:grpSpPr>
        <p:pic>
          <p:nvPicPr>
            <p:cNvPr id="20" name="Image 1" descr="https://kimi-img.moonshot.cn/pub/slides/slides_tmpl/image/25-10-09-19:28:50-d3jposgs8jdo4os5e3vg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1"/>
            <a:srcRect l="454" r="454"/>
            <a:stretch>
              <a:fillRect/>
            </a:stretch>
          </p:blipFill>
          <p:spPr>
            <a:xfrm flipH="1">
              <a:off x="4189" y="2874"/>
              <a:ext cx="1965" cy="1982"/>
            </a:xfrm>
            <a:prstGeom prst="rect">
              <a:avLst/>
            </a:prstGeom>
          </p:spPr>
        </p:pic>
        <p:sp>
          <p:nvSpPr>
            <p:cNvPr id="21" name="Text 1"/>
            <p:cNvSpPr/>
            <p:nvPr>
              <p:custDataLst>
                <p:tags r:id="rId15"/>
              </p:custDataLst>
            </p:nvPr>
          </p:nvSpPr>
          <p:spPr>
            <a:xfrm>
              <a:off x="4501" y="3119"/>
              <a:ext cx="1383" cy="10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ct val="100000"/>
                </a:lnSpc>
              </a:pPr>
              <a:r>
                <a:rPr lang="en-US" sz="4000" dirty="0">
                  <a:solidFill>
                    <a:srgbClr val="4E513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2</a:t>
              </a:r>
              <a:endParaRPr lang="en-US" sz="1600" dirty="0"/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8205"/>
            <a:ext cx="12192000" cy="217995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3">
            <a:alphaModFix amt="89000"/>
          </a:blip>
          <a:srcRect t="11400" r="14225"/>
          <a:stretch>
            <a:fillRect/>
          </a:stretch>
        </p:blipFill>
        <p:spPr>
          <a:xfrm>
            <a:off x="10067925" y="0"/>
            <a:ext cx="2124075" cy="249809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9:28:48-d3jpos0s8jdo4os5e3q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955" y="3850005"/>
            <a:ext cx="10612120" cy="859790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10-09-19:28:48-d3jpos0s8jdo4os5e3q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27780" y="2643505"/>
            <a:ext cx="8187690" cy="859790"/>
          </a:xfrm>
          <a:prstGeom prst="rect">
            <a:avLst/>
          </a:prstGeom>
        </p:spPr>
      </p:pic>
      <p:sp>
        <p:nvSpPr>
          <p:cNvPr id="9" name="Shape 0"/>
          <p:cNvSpPr/>
          <p:nvPr/>
        </p:nvSpPr>
        <p:spPr>
          <a:xfrm>
            <a:off x="5531485" y="412750"/>
            <a:ext cx="556260" cy="120015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0" name="Text 1"/>
          <p:cNvSpPr/>
          <p:nvPr/>
        </p:nvSpPr>
        <p:spPr>
          <a:xfrm>
            <a:off x="4659630" y="0"/>
            <a:ext cx="1428115" cy="120015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>
              <a:lnSpc>
                <a:spcPct val="130000"/>
              </a:lnSpc>
            </a:pPr>
            <a:r>
              <a:rPr lang="en-US" sz="6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 </a:t>
            </a:r>
            <a:endParaRPr lang="en-US" sz="1600" dirty="0"/>
          </a:p>
        </p:txBody>
      </p:sp>
      <p:sp>
        <p:nvSpPr>
          <p:cNvPr id="12" name="Shape 3"/>
          <p:cNvSpPr/>
          <p:nvPr/>
        </p:nvSpPr>
        <p:spPr>
          <a:xfrm>
            <a:off x="6196330" y="915670"/>
            <a:ext cx="763270" cy="101092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3" name="Text 4"/>
          <p:cNvSpPr/>
          <p:nvPr/>
        </p:nvSpPr>
        <p:spPr>
          <a:xfrm>
            <a:off x="5881370" y="189230"/>
            <a:ext cx="763270" cy="101092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>
              <a:lnSpc>
                <a:spcPct val="130000"/>
              </a:lnSpc>
            </a:pPr>
            <a:r>
              <a:rPr lang="en-US" sz="6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录</a:t>
            </a:r>
            <a:endParaRPr lang="en-US" sz="1600" dirty="0"/>
          </a:p>
        </p:txBody>
      </p:sp>
      <p:pic>
        <p:nvPicPr>
          <p:cNvPr id="14" name="Image 7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250" y="601980"/>
            <a:ext cx="1470025" cy="321945"/>
          </a:xfrm>
          <a:prstGeom prst="rect">
            <a:avLst/>
          </a:prstGeom>
        </p:spPr>
      </p:pic>
      <p:pic>
        <p:nvPicPr>
          <p:cNvPr id="15" name="Image 8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2390" y="681990"/>
            <a:ext cx="1470025" cy="321945"/>
          </a:xfrm>
          <a:prstGeom prst="rect">
            <a:avLst/>
          </a:prstGeom>
        </p:spPr>
      </p:pic>
      <p:pic>
        <p:nvPicPr>
          <p:cNvPr id="16" name="Image 9" descr="https://kimi-img.moonshot.cn/pub/slides/slides_tmpl/image/25-10-09-19:28:48-d3jpos0s8jdo4os5e3q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77060" y="5258435"/>
            <a:ext cx="10132060" cy="85979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67665" y="1369060"/>
            <a:ext cx="8282940" cy="859790"/>
            <a:chOff x="579" y="2156"/>
            <a:chExt cx="11301" cy="1354"/>
          </a:xfrm>
        </p:grpSpPr>
        <p:pic>
          <p:nvPicPr>
            <p:cNvPr id="2" name="Image 0" descr="https://kimi-img.moonshot.cn/pub/slides/slides_tmpl/image/25-10-09-19:28:48-d3jpos0s8jdo4os5e3qg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579" y="2156"/>
              <a:ext cx="11244" cy="1354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57" y="2324"/>
              <a:ext cx="109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latin typeface="宋体" panose="02010600030101010101" pitchFamily="2" charset="-122"/>
                  <a:ea typeface="宋体" panose="02010600030101010101" pitchFamily="2" charset="-122"/>
                </a:rPr>
                <a:t>一、直面现实：现存困境与深层反思</a:t>
              </a:r>
              <a:endParaRPr lang="zh-CN" altLang="en-US" sz="36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970655" y="2766695"/>
            <a:ext cx="79013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二、寻根探源：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理论支撑与方向指引</a:t>
            </a:r>
            <a:endParaRPr lang="zh-CN" altLang="en-US" sz="3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en-US" sz="3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68350" y="3957320"/>
            <a:ext cx="10365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三、实践路径：四大策略赋能写作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生根发芽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278380" y="5473065"/>
            <a:ext cx="9601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四、总结提升：守正创新，让写作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活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起来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06705" y="699135"/>
            <a:ext cx="11160125" cy="979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结构化同伴互评：</a:t>
            </a:r>
            <a:endParaRPr lang="en-US" altLang="zh-CN" sz="4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3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既让学生博采众长，也潜移默化地培养了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读者意识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，让学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生明白写作是为了与读者沟通，需力求表达清晰、生动、有吸引力。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Shape 1"/>
          <p:cNvSpPr/>
          <p:nvPr>
            <p:custDataLst>
              <p:tags r:id="rId2"/>
            </p:custDataLst>
          </p:nvPr>
        </p:nvSpPr>
        <p:spPr>
          <a:xfrm>
            <a:off x="5177791" y="3709209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>
            <p:custDataLst>
              <p:tags r:id="rId3"/>
            </p:custDataLst>
          </p:nvPr>
        </p:nvSpPr>
        <p:spPr>
          <a:xfrm>
            <a:off x="8518526" y="3709209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pic>
        <p:nvPicPr>
          <p:cNvPr id="6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0540"/>
            <a:ext cx="12192000" cy="1277620"/>
          </a:xfrm>
          <a:prstGeom prst="rect">
            <a:avLst/>
          </a:prstGeom>
        </p:spPr>
      </p:pic>
      <p:pic>
        <p:nvPicPr>
          <p:cNvPr id="7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5">
            <a:alphaModFix amt="89000"/>
          </a:blip>
          <a:srcRect t="11400" r="14225"/>
          <a:stretch>
            <a:fillRect/>
          </a:stretch>
        </p:blipFill>
        <p:spPr>
          <a:xfrm>
            <a:off x="10484485" y="0"/>
            <a:ext cx="1707515" cy="2007870"/>
          </a:xfrm>
          <a:prstGeom prst="rect">
            <a:avLst/>
          </a:prstGeom>
        </p:spPr>
      </p:pic>
      <p:pic>
        <p:nvPicPr>
          <p:cNvPr id="8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595" y="534670"/>
            <a:ext cx="2163445" cy="4737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764540"/>
            <a:ext cx="2840990" cy="2840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10945" y="3698875"/>
            <a:ext cx="9626600" cy="219964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策略四：成果</a:t>
            </a: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价值化</a:t>
            </a:r>
            <a:endParaRPr lang="zh-CN" altLang="en-US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深化思想内涵，提升表达层次</a:t>
            </a:r>
            <a:endParaRPr lang="zh-CN" altLang="en-US" sz="48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altLang="zh-CN" sz="54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         </a:t>
            </a:r>
            <a:endParaRPr lang="en-US" sz="54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286212" y="1597660"/>
            <a:ext cx="1618942" cy="1398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85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</a:t>
            </a:r>
            <a:endParaRPr lang="zh-CN" altLang="en-US" sz="85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5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269230"/>
            <a:ext cx="12192000" cy="159893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9844405" y="0"/>
            <a:ext cx="2347595" cy="276098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940" y="764540"/>
            <a:ext cx="2490470" cy="54546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075" y="2760980"/>
            <a:ext cx="2490470" cy="5454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454" r="454"/>
          <a:stretch>
            <a:fillRect/>
          </a:stretch>
        </p:blipFill>
        <p:spPr>
          <a:xfrm flipH="1">
            <a:off x="426720" y="1260475"/>
            <a:ext cx="1077595" cy="1087120"/>
          </a:xfrm>
          <a:prstGeom prst="rect">
            <a:avLst/>
          </a:prstGeom>
        </p:spPr>
      </p:pic>
      <p:pic>
        <p:nvPicPr>
          <p:cNvPr id="4" name="Image 1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454" r="454"/>
          <a:stretch>
            <a:fillRect/>
          </a:stretch>
        </p:blipFill>
        <p:spPr>
          <a:xfrm flipH="1">
            <a:off x="341630" y="3531870"/>
            <a:ext cx="1247775" cy="125857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5">
            <a:alphaModFix amt="89000"/>
          </a:blip>
          <a:srcRect t="11400" r="14225"/>
          <a:stretch>
            <a:fillRect/>
          </a:stretch>
        </p:blipFill>
        <p:spPr>
          <a:xfrm>
            <a:off x="10405110" y="0"/>
            <a:ext cx="1786890" cy="210121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5590540"/>
            <a:ext cx="12192000" cy="127762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235" y="921385"/>
            <a:ext cx="2163445" cy="473710"/>
          </a:xfrm>
          <a:prstGeom prst="rect">
            <a:avLst/>
          </a:prstGeom>
        </p:spPr>
      </p:pic>
      <p:sp>
        <p:nvSpPr>
          <p:cNvPr id="8" name="Text 1"/>
          <p:cNvSpPr/>
          <p:nvPr>
            <p:custDataLst>
              <p:tags r:id="rId8"/>
            </p:custDataLst>
          </p:nvPr>
        </p:nvSpPr>
        <p:spPr>
          <a:xfrm>
            <a:off x="541020" y="140906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2"/>
          <p:cNvSpPr/>
          <p:nvPr>
            <p:custDataLst>
              <p:tags r:id="rId9"/>
            </p:custDataLst>
          </p:nvPr>
        </p:nvSpPr>
        <p:spPr>
          <a:xfrm>
            <a:off x="1756410" y="1409065"/>
            <a:ext cx="7732395" cy="5880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从“事实记录”迈向“思想表达”</a:t>
            </a:r>
            <a:endParaRPr lang="en-US" sz="28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Text 3"/>
          <p:cNvSpPr/>
          <p:nvPr/>
        </p:nvSpPr>
        <p:spPr>
          <a:xfrm>
            <a:off x="1504315" y="2183130"/>
            <a:ext cx="9050655" cy="13849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    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通过引导性问题促使其从感性体验中抽离，进行理性反思，凝练主题内涵。</a:t>
            </a:r>
            <a:endParaRPr lang="zh-CN" altLang="en-US" sz="2800" b="1" dirty="0">
              <a:solidFill>
                <a:srgbClr val="262626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  <p:sp>
        <p:nvSpPr>
          <p:cNvPr id="11" name="Text 4"/>
          <p:cNvSpPr/>
          <p:nvPr>
            <p:custDataLst>
              <p:tags r:id="rId10"/>
            </p:custDataLst>
          </p:nvPr>
        </p:nvSpPr>
        <p:spPr>
          <a:xfrm>
            <a:off x="541020" y="3882390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2" name="Text 5"/>
          <p:cNvSpPr/>
          <p:nvPr>
            <p:custDataLst>
              <p:tags r:id="rId11"/>
            </p:custDataLst>
          </p:nvPr>
        </p:nvSpPr>
        <p:spPr>
          <a:xfrm>
            <a:off x="1756410" y="3754120"/>
            <a:ext cx="7732395" cy="5829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创设多元发表机制</a:t>
            </a:r>
            <a:endParaRPr lang="zh-CN" altLang="en-US" sz="28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Text 6"/>
          <p:cNvSpPr/>
          <p:nvPr/>
        </p:nvSpPr>
        <p:spPr>
          <a:xfrm>
            <a:off x="1589405" y="4523105"/>
            <a:ext cx="9232265" cy="1470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30000"/>
              </a:lnSpc>
            </a:pPr>
            <a:r>
              <a:rPr lang="en-US" altLang="zh-CN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  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通过班级作文墙、班级周报、校刊等平台展示优秀作品；建立班级微信公众号，选取代表性习作，搭配活动照片与朗读音频推送</a:t>
            </a:r>
            <a:r>
              <a:rPr lang="zh-CN" alt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……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拓宽读者范围</a:t>
            </a:r>
            <a:endParaRPr lang="zh-CN" altLang="en-US" sz="2800" b="1" dirty="0">
              <a:solidFill>
                <a:srgbClr val="262626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05" y="1597660"/>
            <a:ext cx="2733040" cy="27330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-346075" y="4330700"/>
            <a:ext cx="10993120" cy="22485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20000"/>
              </a:lnSpc>
              <a:buClrTx/>
              <a:buSzTx/>
              <a:buNone/>
            </a:pPr>
            <a:r>
              <a:rPr lang="en-US" sz="60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总结提升：守正创新</a:t>
            </a:r>
            <a:endParaRPr lang="en-US" sz="60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  <a:p>
            <a:pPr algn="ctr">
              <a:lnSpc>
                <a:spcPct val="120000"/>
              </a:lnSpc>
              <a:buClrTx/>
              <a:buSzTx/>
              <a:buNone/>
            </a:pPr>
            <a:r>
              <a:rPr lang="en-US" sz="60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          让写作“活”起来</a:t>
            </a:r>
            <a:endParaRPr lang="en-US" sz="60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259542" y="2292350"/>
            <a:ext cx="1618942" cy="1398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85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四</a:t>
            </a:r>
            <a:endParaRPr lang="zh-CN" altLang="en-US" sz="85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5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269230"/>
            <a:ext cx="12192000" cy="159893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9844405" y="0"/>
            <a:ext cx="2347595" cy="276098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135" y="1597660"/>
            <a:ext cx="2490470" cy="54546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575" y="3536315"/>
            <a:ext cx="2490470" cy="5454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>
            <p:custDataLst>
              <p:tags r:id="rId2"/>
            </p:custDataLst>
          </p:nvPr>
        </p:nvSpPr>
        <p:spPr>
          <a:xfrm>
            <a:off x="4016845" y="2867000"/>
            <a:ext cx="0" cy="974709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sp>
        <p:nvSpPr>
          <p:cNvPr id="4" name="Shape 2"/>
          <p:cNvSpPr/>
          <p:nvPr>
            <p:custDataLst>
              <p:tags r:id="rId3"/>
            </p:custDataLst>
          </p:nvPr>
        </p:nvSpPr>
        <p:spPr>
          <a:xfrm>
            <a:off x="7854765" y="2867000"/>
            <a:ext cx="0" cy="974709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pic>
        <p:nvPicPr>
          <p:cNvPr id="5" name="Image 0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0540"/>
            <a:ext cx="12192000" cy="1277620"/>
          </a:xfrm>
          <a:prstGeom prst="rect">
            <a:avLst/>
          </a:prstGeom>
        </p:spPr>
      </p:pic>
      <p:pic>
        <p:nvPicPr>
          <p:cNvPr id="6" name="Image 1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5">
            <a:alphaModFix amt="89000"/>
          </a:blip>
          <a:srcRect t="11400" r="14225"/>
          <a:stretch>
            <a:fillRect/>
          </a:stretch>
        </p:blipFill>
        <p:spPr>
          <a:xfrm>
            <a:off x="10405110" y="0"/>
            <a:ext cx="1786890" cy="2101215"/>
          </a:xfrm>
          <a:prstGeom prst="rect">
            <a:avLst/>
          </a:prstGeom>
        </p:spPr>
      </p:pic>
      <p:pic>
        <p:nvPicPr>
          <p:cNvPr id="7" name="Image 2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260" y="924560"/>
            <a:ext cx="2163445" cy="473710"/>
          </a:xfrm>
          <a:prstGeom prst="rect">
            <a:avLst/>
          </a:prstGeom>
        </p:spPr>
      </p:pic>
      <p:sp>
        <p:nvSpPr>
          <p:cNvPr id="8" name="Text 3"/>
          <p:cNvSpPr/>
          <p:nvPr>
            <p:custDataLst>
              <p:tags r:id="rId7"/>
            </p:custDataLst>
          </p:nvPr>
        </p:nvSpPr>
        <p:spPr>
          <a:xfrm>
            <a:off x="723296" y="1697451"/>
            <a:ext cx="2994377" cy="7495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坚守初心</a:t>
            </a:r>
            <a:endParaRPr lang="zh-CN" altLang="en-US" sz="40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9" name="Text 4"/>
          <p:cNvSpPr/>
          <p:nvPr>
            <p:custDataLst>
              <p:tags r:id="rId8"/>
            </p:custDataLst>
          </p:nvPr>
        </p:nvSpPr>
        <p:spPr>
          <a:xfrm>
            <a:off x="722630" y="2833502"/>
            <a:ext cx="2993711" cy="26399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写作源于生活，真情成就佳作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Text 5"/>
          <p:cNvSpPr/>
          <p:nvPr>
            <p:custDataLst>
              <p:tags r:id="rId9"/>
            </p:custDataLst>
          </p:nvPr>
        </p:nvSpPr>
        <p:spPr>
          <a:xfrm>
            <a:off x="6178783" y="1697380"/>
            <a:ext cx="2994377" cy="7495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我手写我心</a:t>
            </a:r>
            <a:endParaRPr lang="zh-CN" altLang="en-US" sz="40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1" name="Text 6"/>
          <p:cNvSpPr/>
          <p:nvPr>
            <p:custDataLst>
              <p:tags r:id="rId10"/>
            </p:custDataLst>
          </p:nvPr>
        </p:nvSpPr>
        <p:spPr>
          <a:xfrm>
            <a:off x="4317348" y="2866818"/>
            <a:ext cx="7078163" cy="26399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20000"/>
              </a:lnSpc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用文字记录成长足迹，用表达传递真情实感，让写作真正成为陪伴学生终身的、有温度、有力量的成长技能。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1563370" y="2030095"/>
            <a:ext cx="9298940" cy="21456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77190" y="1369060"/>
            <a:ext cx="6939280" cy="893445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6" name="Text 3"/>
          <p:cNvSpPr/>
          <p:nvPr/>
        </p:nvSpPr>
        <p:spPr>
          <a:xfrm>
            <a:off x="2695575" y="2262505"/>
            <a:ext cx="7914640" cy="2573655"/>
          </a:xfrm>
          <a:prstGeom prst="rect">
            <a:avLst/>
          </a:prstGeom>
          <a:noFill/>
        </p:spPr>
        <p:txBody>
          <a:bodyPr wrap="square" lIns="45720" tIns="91440" rIns="91440" bIns="45720" rtlCol="0" anchor="b"/>
          <a:lstStyle/>
          <a:p>
            <a:pPr>
              <a:lnSpc>
                <a:spcPct val="130000"/>
              </a:lnSpc>
            </a:pPr>
            <a:r>
              <a:rPr lang="en-US" sz="72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感谢</a:t>
            </a:r>
            <a:r>
              <a:rPr lang="zh-CN" altLang="en-US" sz="72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垂</a:t>
            </a:r>
            <a:r>
              <a:rPr lang="en-US" sz="72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听</a:t>
            </a:r>
            <a:endParaRPr lang="en-US" sz="72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zh-CN" altLang="en-US" sz="72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敬请指正</a:t>
            </a:r>
            <a:endParaRPr lang="zh-CN" altLang="en-US" sz="72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96315" y="5283835"/>
            <a:ext cx="2584450" cy="22098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pic>
        <p:nvPicPr>
          <p:cNvPr id="13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2"/>
          <a:srcRect t="11400" r="14225"/>
          <a:stretch>
            <a:fillRect/>
          </a:stretch>
        </p:blipFill>
        <p:spPr>
          <a:xfrm>
            <a:off x="9103360" y="0"/>
            <a:ext cx="3088640" cy="3632200"/>
          </a:xfrm>
          <a:prstGeom prst="rect">
            <a:avLst/>
          </a:prstGeom>
        </p:spPr>
      </p:pic>
      <p:pic>
        <p:nvPicPr>
          <p:cNvPr id="17" name="Image 6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50" y="975995"/>
            <a:ext cx="2163445" cy="4737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05" y="742950"/>
            <a:ext cx="2840990" cy="2840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7975" y="4195445"/>
            <a:ext cx="1124458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直面现</a:t>
            </a:r>
            <a:r>
              <a:rPr lang="zh-CN" altLang="en-US" sz="60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实：教学困境与深层反思</a:t>
            </a:r>
            <a:endParaRPr lang="zh-CN" altLang="en-US" sz="60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258907" y="1746250"/>
            <a:ext cx="1618942" cy="1398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8500" b="1" dirty="0">
                <a:solidFill>
                  <a:srgbClr val="4E5132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一</a:t>
            </a:r>
            <a:endParaRPr lang="zh-CN" altLang="en-US" sz="8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259070"/>
            <a:ext cx="12192000" cy="159893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9844405" y="0"/>
            <a:ext cx="2347595" cy="276098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135" y="1597660"/>
            <a:ext cx="2490470" cy="54546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085" y="3108325"/>
            <a:ext cx="2490470" cy="5454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6298" y="657860"/>
            <a:ext cx="10479405" cy="1015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4400" b="1" dirty="0">
                <a:solidFill>
                  <a:schemeClr val="tx1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深层困境：</a:t>
            </a:r>
            <a:endParaRPr lang="zh-CN" sz="4400" b="1" dirty="0">
              <a:solidFill>
                <a:schemeClr val="tx1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" name="Shape 1"/>
          <p:cNvSpPr/>
          <p:nvPr>
            <p:custDataLst>
              <p:tags r:id="rId2"/>
            </p:custDataLst>
          </p:nvPr>
        </p:nvSpPr>
        <p:spPr>
          <a:xfrm>
            <a:off x="4267201" y="3391074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sp>
        <p:nvSpPr>
          <p:cNvPr id="4" name="Shape 2"/>
          <p:cNvSpPr/>
          <p:nvPr>
            <p:custDataLst>
              <p:tags r:id="rId3"/>
            </p:custDataLst>
          </p:nvPr>
        </p:nvSpPr>
        <p:spPr>
          <a:xfrm>
            <a:off x="7924801" y="3391074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pic>
        <p:nvPicPr>
          <p:cNvPr id="5" name="Image 0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0540"/>
            <a:ext cx="12192000" cy="1277620"/>
          </a:xfrm>
          <a:prstGeom prst="rect">
            <a:avLst/>
          </a:prstGeom>
        </p:spPr>
      </p:pic>
      <p:pic>
        <p:nvPicPr>
          <p:cNvPr id="6" name="Image 1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5">
            <a:alphaModFix amt="89000"/>
          </a:blip>
          <a:srcRect t="11400" r="14225"/>
          <a:stretch>
            <a:fillRect/>
          </a:stretch>
        </p:blipFill>
        <p:spPr>
          <a:xfrm>
            <a:off x="10405110" y="0"/>
            <a:ext cx="1786890" cy="2101215"/>
          </a:xfrm>
          <a:prstGeom prst="rect">
            <a:avLst/>
          </a:prstGeom>
        </p:spPr>
      </p:pic>
      <p:pic>
        <p:nvPicPr>
          <p:cNvPr id="7" name="Image 2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260" y="924560"/>
            <a:ext cx="2163445" cy="473710"/>
          </a:xfrm>
          <a:prstGeom prst="rect">
            <a:avLst/>
          </a:prstGeom>
        </p:spPr>
      </p:pic>
      <p:sp>
        <p:nvSpPr>
          <p:cNvPr id="8" name="Text 3"/>
          <p:cNvSpPr/>
          <p:nvPr>
            <p:custDataLst>
              <p:tags r:id="rId7"/>
            </p:custDataLst>
          </p:nvPr>
        </p:nvSpPr>
        <p:spPr>
          <a:xfrm>
            <a:off x="190500" y="2969260"/>
            <a:ext cx="3656965" cy="13252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套路化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”</a:t>
            </a: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表达盛行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1" name="Text 6"/>
          <p:cNvSpPr/>
          <p:nvPr>
            <p:custDataLst>
              <p:tags r:id="rId8"/>
            </p:custDataLst>
          </p:nvPr>
        </p:nvSpPr>
        <p:spPr>
          <a:xfrm>
            <a:off x="4387215" y="2714625"/>
            <a:ext cx="3221990" cy="25158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40000"/>
              </a:lnSpc>
            </a:pPr>
            <a:r>
              <a:rPr 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空心化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内容突出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Text 7"/>
          <p:cNvSpPr/>
          <p:nvPr>
            <p:custDataLst>
              <p:tags r:id="rId9"/>
            </p:custDataLst>
          </p:nvPr>
        </p:nvSpPr>
        <p:spPr>
          <a:xfrm>
            <a:off x="8020685" y="2719705"/>
            <a:ext cx="3315335" cy="7162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任务化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”</a:t>
            </a: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认知普遍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grpSp>
        <p:nvGrpSpPr>
          <p:cNvPr id="16" name="组合 15"/>
          <p:cNvGrpSpPr/>
          <p:nvPr>
            <p:custDataLst>
              <p:tags r:id="rId10"/>
            </p:custDataLst>
          </p:nvPr>
        </p:nvGrpSpPr>
        <p:grpSpPr>
          <a:xfrm>
            <a:off x="3853180" y="1711325"/>
            <a:ext cx="969645" cy="965200"/>
            <a:chOff x="13253" y="2874"/>
            <a:chExt cx="1964" cy="1982"/>
          </a:xfrm>
        </p:grpSpPr>
        <p:pic>
          <p:nvPicPr>
            <p:cNvPr id="14" name="Image 2" descr="https://kimi-img.moonshot.cn/pub/slides/slides_tmpl/image/25-10-09-19:28:50-d3jposgs8jdo4os5e3vg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 l="454" r="454"/>
            <a:stretch>
              <a:fillRect/>
            </a:stretch>
          </p:blipFill>
          <p:spPr>
            <a:xfrm flipH="1">
              <a:off x="13253" y="2874"/>
              <a:ext cx="1965" cy="1982"/>
            </a:xfrm>
            <a:prstGeom prst="rect">
              <a:avLst/>
            </a:prstGeom>
          </p:spPr>
        </p:pic>
        <p:sp>
          <p:nvSpPr>
            <p:cNvPr id="15" name="Text 4"/>
            <p:cNvSpPr/>
            <p:nvPr>
              <p:custDataLst>
                <p:tags r:id="rId13"/>
              </p:custDataLst>
            </p:nvPr>
          </p:nvSpPr>
          <p:spPr>
            <a:xfrm>
              <a:off x="13544" y="3428"/>
              <a:ext cx="1383" cy="10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ct val="100000"/>
                </a:lnSpc>
              </a:pPr>
              <a:r>
                <a:rPr lang="en-US" sz="4000" dirty="0">
                  <a:solidFill>
                    <a:srgbClr val="4E513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2</a:t>
              </a:r>
              <a:endParaRPr lang="en-US" sz="1600" dirty="0"/>
            </a:p>
          </p:txBody>
        </p:sp>
      </p:grpSp>
      <p:grpSp>
        <p:nvGrpSpPr>
          <p:cNvPr id="17" name="组合 16"/>
          <p:cNvGrpSpPr/>
          <p:nvPr>
            <p:custDataLst>
              <p:tags r:id="rId14"/>
            </p:custDataLst>
          </p:nvPr>
        </p:nvGrpSpPr>
        <p:grpSpPr>
          <a:xfrm>
            <a:off x="106045" y="1849120"/>
            <a:ext cx="1071245" cy="1031240"/>
            <a:chOff x="4189" y="2874"/>
            <a:chExt cx="1964" cy="1982"/>
          </a:xfrm>
        </p:grpSpPr>
        <p:pic>
          <p:nvPicPr>
            <p:cNvPr id="18" name="Image 1" descr="https://kimi-img.moonshot.cn/pub/slides/slides_tmpl/image/25-10-09-19:28:50-d3jposgs8jdo4os5e3vg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2"/>
            <a:srcRect l="454" r="454"/>
            <a:stretch>
              <a:fillRect/>
            </a:stretch>
          </p:blipFill>
          <p:spPr>
            <a:xfrm flipH="1">
              <a:off x="4189" y="2874"/>
              <a:ext cx="1965" cy="1982"/>
            </a:xfrm>
            <a:prstGeom prst="rect">
              <a:avLst/>
            </a:prstGeom>
          </p:spPr>
        </p:pic>
        <p:sp>
          <p:nvSpPr>
            <p:cNvPr id="19" name="Text 1"/>
            <p:cNvSpPr/>
            <p:nvPr>
              <p:custDataLst>
                <p:tags r:id="rId16"/>
              </p:custDataLst>
            </p:nvPr>
          </p:nvSpPr>
          <p:spPr>
            <a:xfrm>
              <a:off x="4480" y="3428"/>
              <a:ext cx="1383" cy="10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ct val="100000"/>
                </a:lnSpc>
              </a:pPr>
              <a:r>
                <a:rPr lang="en-US" sz="4000" dirty="0">
                  <a:solidFill>
                    <a:srgbClr val="4E513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1</a:t>
              </a:r>
              <a:endParaRPr lang="en-US" sz="1600" dirty="0"/>
            </a:p>
          </p:txBody>
        </p:sp>
      </p:grpSp>
      <p:grpSp>
        <p:nvGrpSpPr>
          <p:cNvPr id="20" name="组合 19"/>
          <p:cNvGrpSpPr/>
          <p:nvPr>
            <p:custDataLst>
              <p:tags r:id="rId17"/>
            </p:custDataLst>
          </p:nvPr>
        </p:nvGrpSpPr>
        <p:grpSpPr>
          <a:xfrm>
            <a:off x="8010525" y="1699260"/>
            <a:ext cx="930910" cy="896620"/>
            <a:chOff x="4189" y="2874"/>
            <a:chExt cx="1964" cy="1982"/>
          </a:xfrm>
        </p:grpSpPr>
        <p:pic>
          <p:nvPicPr>
            <p:cNvPr id="21" name="Image 1" descr="https://kimi-img.moonshot.cn/pub/slides/slides_tmpl/image/25-10-09-19:28:50-d3jposgs8jdo4os5e3vg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2"/>
            <a:srcRect l="454" r="454"/>
            <a:stretch>
              <a:fillRect/>
            </a:stretch>
          </p:blipFill>
          <p:spPr>
            <a:xfrm flipH="1">
              <a:off x="4189" y="2874"/>
              <a:ext cx="1965" cy="1982"/>
            </a:xfrm>
            <a:prstGeom prst="rect">
              <a:avLst/>
            </a:prstGeom>
          </p:spPr>
        </p:pic>
        <p:sp>
          <p:nvSpPr>
            <p:cNvPr id="22" name="Text 1"/>
            <p:cNvSpPr/>
            <p:nvPr>
              <p:custDataLst>
                <p:tags r:id="rId19"/>
              </p:custDataLst>
            </p:nvPr>
          </p:nvSpPr>
          <p:spPr>
            <a:xfrm>
              <a:off x="4480" y="3428"/>
              <a:ext cx="1383" cy="10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ct val="100000"/>
                </a:lnSpc>
              </a:pPr>
              <a:r>
                <a:rPr lang="en-US" sz="4000" dirty="0">
                  <a:solidFill>
                    <a:srgbClr val="4E513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3</a:t>
              </a:r>
              <a:endParaRPr lang="en-US" sz="1600" dirty="0"/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4-d3jpotgs8jdo4os5e43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" y="3127375"/>
            <a:ext cx="11631930" cy="26301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57810" y="1085850"/>
            <a:ext cx="10649585" cy="1015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误区一：重技巧</a:t>
            </a:r>
            <a:r>
              <a:rPr lang="zh-CN" alt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传授，</a:t>
            </a:r>
            <a:r>
              <a:rPr 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轻</a:t>
            </a:r>
            <a:r>
              <a:rPr lang="zh-CN" alt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生活</a:t>
            </a:r>
            <a:r>
              <a:rPr 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体验</a:t>
            </a:r>
            <a:endParaRPr lang="en-US" sz="4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pic>
        <p:nvPicPr>
          <p:cNvPr id="6" name="Image 3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0540"/>
            <a:ext cx="12192000" cy="127762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10405110" y="0"/>
            <a:ext cx="1786890" cy="2101215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10" y="416560"/>
            <a:ext cx="2163445" cy="47371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1410018" y="4656455"/>
            <a:ext cx="10479405" cy="1015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误区三：重</a:t>
            </a:r>
            <a:r>
              <a:rPr lang="zh-CN" alt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最终</a:t>
            </a:r>
            <a:r>
              <a:rPr 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成果</a:t>
            </a:r>
            <a:r>
              <a:rPr lang="zh-CN" alt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，</a:t>
            </a:r>
            <a:r>
              <a:rPr 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轻</a:t>
            </a:r>
            <a:r>
              <a:rPr lang="zh-CN" alt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写作</a:t>
            </a:r>
            <a:r>
              <a:rPr 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过程</a:t>
            </a:r>
            <a:endParaRPr lang="en-US" sz="4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8" name="Text 0"/>
          <p:cNvSpPr/>
          <p:nvPr/>
        </p:nvSpPr>
        <p:spPr>
          <a:xfrm>
            <a:off x="1410335" y="2921635"/>
            <a:ext cx="8552815" cy="1015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误区二：重</a:t>
            </a:r>
            <a:r>
              <a:rPr lang="zh-CN" alt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范文</a:t>
            </a:r>
            <a:r>
              <a:rPr 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模仿</a:t>
            </a:r>
            <a:r>
              <a:rPr lang="zh-CN" alt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，</a:t>
            </a:r>
            <a:r>
              <a:rPr 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轻个性</a:t>
            </a:r>
            <a:r>
              <a:rPr lang="zh-CN" alt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表达</a:t>
            </a:r>
            <a:endParaRPr lang="zh-CN" altLang="en-US" sz="4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50-d3jposgs8jdo4os5e3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630" y="1090295"/>
            <a:ext cx="2840990" cy="2840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7850" y="4443730"/>
            <a:ext cx="11036300" cy="102997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  <a:sym typeface="+mn-ea"/>
              </a:rPr>
              <a:t>寻根探源：理论支撑与方向指引</a:t>
            </a:r>
            <a:endParaRPr lang="zh-CN" altLang="en-US" sz="8500" b="1" dirty="0">
              <a:solidFill>
                <a:srgbClr val="4E5132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  <a:p>
            <a:pPr algn="ctr">
              <a:lnSpc>
                <a:spcPct val="100000"/>
              </a:lnSpc>
            </a:pPr>
            <a:endParaRPr lang="en-US" altLang="en-US" sz="6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00000"/>
              </a:lnSpc>
            </a:pPr>
            <a:endParaRPr lang="en-US" sz="60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524337" y="1811655"/>
            <a:ext cx="1618942" cy="1398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8500" b="1" dirty="0">
                <a:solidFill>
                  <a:srgbClr val="4E5132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二</a:t>
            </a:r>
            <a:endParaRPr lang="zh-CN" altLang="en-US" sz="8500" b="1" dirty="0">
              <a:solidFill>
                <a:srgbClr val="4E5132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pic>
        <p:nvPicPr>
          <p:cNvPr id="5" name="Image 1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269230"/>
            <a:ext cx="12192000" cy="159893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9844405" y="0"/>
            <a:ext cx="2347595" cy="276098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135" y="1597660"/>
            <a:ext cx="2490470" cy="54546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585" y="2990850"/>
            <a:ext cx="2490470" cy="5454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8135" y="566420"/>
            <a:ext cx="10649585" cy="1015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4E5132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itchFamily="34" charset="-120"/>
              </a:rPr>
              <a:t>叶圣陶：生活是泉源</a:t>
            </a:r>
            <a:endParaRPr lang="en-US" sz="4400" b="1" dirty="0">
              <a:solidFill>
                <a:srgbClr val="4E5132"/>
              </a:solidFill>
              <a:latin typeface="宋体" panose="02010600030101010101" pitchFamily="2" charset="-122"/>
              <a:ea typeface="宋体" panose="02010600030101010101" pitchFamily="2" charset="-122"/>
              <a:cs typeface="MiSans" pitchFamily="34" charset="-120"/>
            </a:endParaRPr>
          </a:p>
        </p:txBody>
      </p:sp>
      <p:pic>
        <p:nvPicPr>
          <p:cNvPr id="3" name="Image 0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454" r="454"/>
          <a:stretch>
            <a:fillRect/>
          </a:stretch>
        </p:blipFill>
        <p:spPr>
          <a:xfrm flipH="1">
            <a:off x="1319530" y="2176780"/>
            <a:ext cx="1247775" cy="1258570"/>
          </a:xfrm>
          <a:prstGeom prst="rect">
            <a:avLst/>
          </a:prstGeom>
        </p:spPr>
      </p:pic>
      <p:pic>
        <p:nvPicPr>
          <p:cNvPr id="4" name="Image 1" descr="https://kimi-img.moonshot.cn/pub/slides/slides_tmpl/image/25-10-09-19:28:50-d3jposgs8jdo4os5e3v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454" r="454"/>
          <a:stretch>
            <a:fillRect/>
          </a:stretch>
        </p:blipFill>
        <p:spPr>
          <a:xfrm flipH="1">
            <a:off x="1319530" y="4222750"/>
            <a:ext cx="1247775" cy="125857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5">
            <a:alphaModFix amt="89000"/>
          </a:blip>
          <a:srcRect t="11400" r="14225"/>
          <a:stretch>
            <a:fillRect/>
          </a:stretch>
        </p:blipFill>
        <p:spPr>
          <a:xfrm>
            <a:off x="10405110" y="0"/>
            <a:ext cx="1786890" cy="210121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5590540"/>
            <a:ext cx="12192000" cy="127762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235" y="921385"/>
            <a:ext cx="2163445" cy="473710"/>
          </a:xfrm>
          <a:prstGeom prst="rect">
            <a:avLst/>
          </a:prstGeom>
        </p:spPr>
      </p:pic>
      <p:sp>
        <p:nvSpPr>
          <p:cNvPr id="8" name="Text 1"/>
          <p:cNvSpPr/>
          <p:nvPr>
            <p:custDataLst>
              <p:tags r:id="rId8"/>
            </p:custDataLst>
          </p:nvPr>
        </p:nvSpPr>
        <p:spPr>
          <a:xfrm>
            <a:off x="1504315" y="2528570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3"/>
          <p:cNvSpPr/>
          <p:nvPr>
            <p:custDataLst>
              <p:tags r:id="rId9"/>
            </p:custDataLst>
          </p:nvPr>
        </p:nvSpPr>
        <p:spPr>
          <a:xfrm>
            <a:off x="2567305" y="2176780"/>
            <a:ext cx="9271635" cy="13849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   </a:t>
            </a:r>
            <a:r>
              <a:rPr lang="en-US" altLang="zh-CN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“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生活犹如泉源，文章犹如溪水，泉源丰盈而不枯竭，溪水自然活泼地流个不停。</a:t>
            </a:r>
            <a:r>
              <a:rPr lang="en-US" altLang="zh-CN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”</a:t>
            </a:r>
            <a:endParaRPr lang="en-US" altLang="zh-CN" sz="2800" b="1" dirty="0">
              <a:solidFill>
                <a:srgbClr val="262626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  <p:sp>
        <p:nvSpPr>
          <p:cNvPr id="11" name="Text 4"/>
          <p:cNvSpPr/>
          <p:nvPr>
            <p:custDataLst>
              <p:tags r:id="rId10"/>
            </p:custDataLst>
          </p:nvPr>
        </p:nvSpPr>
        <p:spPr>
          <a:xfrm>
            <a:off x="1504315" y="4574540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3" name="Text 6"/>
          <p:cNvSpPr/>
          <p:nvPr>
            <p:custDataLst>
              <p:tags r:id="rId11"/>
            </p:custDataLst>
          </p:nvPr>
        </p:nvSpPr>
        <p:spPr>
          <a:xfrm>
            <a:off x="2745740" y="4096385"/>
            <a:ext cx="9093200" cy="1470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  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写作与生活的本质关系</a:t>
            </a:r>
            <a:r>
              <a:rPr lang="en-US" altLang="zh-CN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——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生活是写作的</a:t>
            </a:r>
            <a:r>
              <a:rPr lang="en-US" altLang="zh-CN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“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根</a:t>
            </a:r>
            <a:r>
              <a:rPr lang="en-US" altLang="zh-CN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”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，作文是生活的</a:t>
            </a:r>
            <a:r>
              <a:rPr lang="en-US" altLang="zh-CN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“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叶</a:t>
            </a:r>
            <a:r>
              <a:rPr lang="en-US" altLang="zh-CN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”</a:t>
            </a:r>
            <a:r>
              <a:rPr lang="zh-CN" altLang="en-US" sz="2800" b="1" dirty="0">
                <a:solidFill>
                  <a:srgbClr val="262626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，唯有根深才能叶茂。</a:t>
            </a:r>
            <a:endParaRPr lang="zh-CN" altLang="en-US" sz="2800" b="1" dirty="0">
              <a:solidFill>
                <a:srgbClr val="262626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5259070"/>
            <a:ext cx="12192000" cy="159893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9:28:56-d3jpou0s8jdo4os5e44g.png"/>
          <p:cNvPicPr>
            <a:picLocks noChangeAspect="1"/>
          </p:cNvPicPr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461645" y="1828165"/>
            <a:ext cx="11273790" cy="45078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77875" y="646430"/>
            <a:ext cx="10649585" cy="1015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陶行知：教学做合一</a:t>
            </a:r>
            <a:endParaRPr lang="en-US" sz="44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5" name="Image 2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10236200" y="0"/>
            <a:ext cx="1955800" cy="229997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9:28:49-d3jpos8s8jdo4os5e3t0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68625" y="5140960"/>
            <a:ext cx="2164080" cy="473710"/>
          </a:xfrm>
          <a:prstGeom prst="rect">
            <a:avLst/>
          </a:prstGeom>
        </p:spPr>
      </p:pic>
      <p:sp>
        <p:nvSpPr>
          <p:cNvPr id="9" name="Text 2"/>
          <p:cNvSpPr/>
          <p:nvPr>
            <p:custDataLst>
              <p:tags r:id="rId7"/>
            </p:custDataLst>
          </p:nvPr>
        </p:nvSpPr>
        <p:spPr>
          <a:xfrm>
            <a:off x="390757" y="2338374"/>
            <a:ext cx="5293541" cy="15962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生活即教育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社会即学校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教学做合一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我们要以生活为中心的教学做指导，不要以文字为中心的教科书。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Text 4"/>
          <p:cNvSpPr/>
          <p:nvPr>
            <p:custDataLst>
              <p:tags r:id="rId8"/>
            </p:custDataLst>
          </p:nvPr>
        </p:nvSpPr>
        <p:spPr>
          <a:xfrm>
            <a:off x="6191646" y="3842661"/>
            <a:ext cx="5742544" cy="35945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10000"/>
              </a:lnSpc>
            </a:pPr>
            <a:r>
              <a:rPr 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作文教学的起点不应局限于课本范文，而应聚焦学生亲身参与的实践活动。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教学做合一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的核心在于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做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，事怎样做便怎样学，怎样学便怎样教。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  <p:grpSp>
        <p:nvGrpSpPr>
          <p:cNvPr id="15" name="组合 14"/>
          <p:cNvGrpSpPr/>
          <p:nvPr>
            <p:custDataLst>
              <p:tags r:id="rId9"/>
            </p:custDataLst>
          </p:nvPr>
        </p:nvGrpSpPr>
        <p:grpSpPr>
          <a:xfrm>
            <a:off x="77470" y="1665504"/>
            <a:ext cx="986792" cy="916397"/>
            <a:chOff x="4189" y="2874"/>
            <a:chExt cx="1964" cy="1982"/>
          </a:xfrm>
        </p:grpSpPr>
        <p:pic>
          <p:nvPicPr>
            <p:cNvPr id="12" name="Image 1" descr="https://kimi-img.moonshot.cn/pub/slides/slides_tmpl/image/25-10-09-19:28:50-d3jposgs8jdo4os5e3vg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 l="454" r="454"/>
            <a:stretch>
              <a:fillRect/>
            </a:stretch>
          </p:blipFill>
          <p:spPr>
            <a:xfrm flipH="1">
              <a:off x="4189" y="2874"/>
              <a:ext cx="1965" cy="1982"/>
            </a:xfrm>
            <a:prstGeom prst="rect">
              <a:avLst/>
            </a:prstGeom>
          </p:spPr>
        </p:pic>
        <p:sp>
          <p:nvSpPr>
            <p:cNvPr id="13" name="Text 1"/>
            <p:cNvSpPr/>
            <p:nvPr>
              <p:custDataLst>
                <p:tags r:id="rId12"/>
              </p:custDataLst>
            </p:nvPr>
          </p:nvSpPr>
          <p:spPr>
            <a:xfrm>
              <a:off x="4480" y="3428"/>
              <a:ext cx="1383" cy="10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ct val="100000"/>
                </a:lnSpc>
              </a:pPr>
              <a:r>
                <a:rPr lang="en-US" sz="4000" dirty="0">
                  <a:solidFill>
                    <a:srgbClr val="4E513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1</a:t>
              </a:r>
              <a:endParaRPr lang="en-US" sz="1600" dirty="0"/>
            </a:p>
          </p:txBody>
        </p:sp>
      </p:grpSp>
      <p:grpSp>
        <p:nvGrpSpPr>
          <p:cNvPr id="16" name="组合 15"/>
          <p:cNvGrpSpPr/>
          <p:nvPr>
            <p:custDataLst>
              <p:tags r:id="rId13"/>
            </p:custDataLst>
          </p:nvPr>
        </p:nvGrpSpPr>
        <p:grpSpPr>
          <a:xfrm>
            <a:off x="5984732" y="3265035"/>
            <a:ext cx="968400" cy="963961"/>
            <a:chOff x="13253" y="2874"/>
            <a:chExt cx="1964" cy="1982"/>
          </a:xfrm>
        </p:grpSpPr>
        <p:pic>
          <p:nvPicPr>
            <p:cNvPr id="14" name="Image 2" descr="https://kimi-img.moonshot.cn/pub/slides/slides_tmpl/image/25-10-09-19:28:50-d3jposgs8jdo4os5e3vg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1"/>
            <a:srcRect l="454" r="454"/>
            <a:stretch>
              <a:fillRect/>
            </a:stretch>
          </p:blipFill>
          <p:spPr>
            <a:xfrm flipH="1">
              <a:off x="13253" y="2874"/>
              <a:ext cx="1965" cy="1982"/>
            </a:xfrm>
            <a:prstGeom prst="rect">
              <a:avLst/>
            </a:prstGeom>
          </p:spPr>
        </p:pic>
        <p:sp>
          <p:nvSpPr>
            <p:cNvPr id="8" name="Text 4"/>
            <p:cNvSpPr/>
            <p:nvPr>
              <p:custDataLst>
                <p:tags r:id="rId15"/>
              </p:custDataLst>
            </p:nvPr>
          </p:nvSpPr>
          <p:spPr>
            <a:xfrm>
              <a:off x="13544" y="3428"/>
              <a:ext cx="1383" cy="10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ct val="100000"/>
                </a:lnSpc>
              </a:pPr>
              <a:r>
                <a:rPr lang="en-US" sz="4000" dirty="0">
                  <a:solidFill>
                    <a:srgbClr val="4E513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2</a:t>
              </a:r>
              <a:endParaRPr lang="en-US" sz="1600" dirty="0"/>
            </a:p>
          </p:txBody>
        </p:sp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2">
            <a:alphaModFix amt="56000"/>
          </a:blip>
          <a:srcRect l="63453" t="48645"/>
          <a:stretch>
            <a:fillRect/>
          </a:stretch>
        </p:blipFill>
        <p:spPr>
          <a:xfrm>
            <a:off x="343535" y="2397125"/>
            <a:ext cx="11052810" cy="332295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9:28:54-d3jpotgs8jdo4os5e43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890" y="1991360"/>
            <a:ext cx="1704975" cy="36734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32155" y="734695"/>
            <a:ext cx="10649585" cy="1015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4E513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新课标：真实语境实践</a:t>
            </a:r>
            <a:endParaRPr lang="en-US" sz="4400" b="1" dirty="0">
              <a:solidFill>
                <a:srgbClr val="4E5132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6" name="Image 3" descr="https://kimi-img.moonshot.cn/pub/slides/slides_tmpl/image/25-10-09-19:28:49-d3jpos8s8jdo4os5e3s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5259070"/>
            <a:ext cx="12192000" cy="159893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9:28:48-d3jpos0s8jdo4os5e3q0.png"/>
          <p:cNvPicPr>
            <a:picLocks noChangeAspect="1"/>
          </p:cNvPicPr>
          <p:nvPr/>
        </p:nvPicPr>
        <p:blipFill>
          <a:blip r:embed="rId4">
            <a:alphaModFix amt="89000"/>
          </a:blip>
          <a:srcRect t="11400" r="14225"/>
          <a:stretch>
            <a:fillRect/>
          </a:stretch>
        </p:blipFill>
        <p:spPr>
          <a:xfrm>
            <a:off x="10236200" y="0"/>
            <a:ext cx="1955800" cy="2299970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10-09-19:28:49-d3jpos8s8jdo4os5e3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155" y="5849620"/>
            <a:ext cx="2164080" cy="473710"/>
          </a:xfrm>
          <a:prstGeom prst="rect">
            <a:avLst/>
          </a:prstGeom>
        </p:spPr>
      </p:pic>
      <p:sp>
        <p:nvSpPr>
          <p:cNvPr id="9" name="Text 1"/>
          <p:cNvSpPr/>
          <p:nvPr>
            <p:custDataLst>
              <p:tags r:id="rId6"/>
            </p:custDataLst>
          </p:nvPr>
        </p:nvSpPr>
        <p:spPr>
          <a:xfrm>
            <a:off x="732155" y="2668905"/>
            <a:ext cx="426656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Text 2"/>
          <p:cNvSpPr/>
          <p:nvPr>
            <p:custDataLst>
              <p:tags r:id="rId7"/>
            </p:custDataLst>
          </p:nvPr>
        </p:nvSpPr>
        <p:spPr>
          <a:xfrm>
            <a:off x="303530" y="2514600"/>
            <a:ext cx="4485640" cy="22574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《义务教育语文课程标准（2022年版）》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真实的语言运用情境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中引导学生开展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积极的语言实践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，培养学生的语文核心素养。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Text 4"/>
          <p:cNvSpPr/>
          <p:nvPr>
            <p:custDataLst>
              <p:tags r:id="rId8"/>
            </p:custDataLst>
          </p:nvPr>
        </p:nvSpPr>
        <p:spPr>
          <a:xfrm>
            <a:off x="6763385" y="2668905"/>
            <a:ext cx="4481195" cy="22618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写作的本质并非应试，而是解决真实世界的表达需求，实现有效的人际沟通。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DIAGRAM_VIRTUALLY_FRAME" val="{&quot;height&quot;:331.4,&quot;left&quot;:93.95,&quot;top&quot;:137.05,&quot;width&quot;:788.25}"/>
</p:tagLst>
</file>

<file path=ppt/tags/tag10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11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12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13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14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15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16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17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18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19.xml><?xml version="1.0" encoding="utf-8"?>
<p:tagLst xmlns:p="http://schemas.openxmlformats.org/presentationml/2006/main">
  <p:tag name="KSO_WM_DIAGRAM_VIRTUALLY_FRAME" val="{&quot;height&quot;:286.4,&quot;left&quot;:103.9,&quot;top&quot;:171.4,&quot;width&quot;:828.3}"/>
</p:tagLst>
</file>

<file path=ppt/tags/tag2.xml><?xml version="1.0" encoding="utf-8"?>
<p:tagLst xmlns:p="http://schemas.openxmlformats.org/presentationml/2006/main">
  <p:tag name="KSO_WM_DIAGRAM_VIRTUALLY_FRAME" val="{&quot;height&quot;:331.4,&quot;left&quot;:93.95,&quot;top&quot;:137.05,&quot;width&quot;:788.25}"/>
</p:tagLst>
</file>

<file path=ppt/tags/tag20.xml><?xml version="1.0" encoding="utf-8"?>
<p:tagLst xmlns:p="http://schemas.openxmlformats.org/presentationml/2006/main">
  <p:tag name="KSO_WM_DIAGRAM_VIRTUALLY_FRAME" val="{&quot;height&quot;:286.4,&quot;left&quot;:103.9,&quot;top&quot;:171.4,&quot;width&quot;:828.3}"/>
</p:tagLst>
</file>

<file path=ppt/tags/tag21.xml><?xml version="1.0" encoding="utf-8"?>
<p:tagLst xmlns:p="http://schemas.openxmlformats.org/presentationml/2006/main">
  <p:tag name="KSO_WM_DIAGRAM_VIRTUALLY_FRAME" val="{&quot;height&quot;:286.4,&quot;left&quot;:103.9,&quot;top&quot;:171.4,&quot;width&quot;:828.3}"/>
</p:tagLst>
</file>

<file path=ppt/tags/tag22.xml><?xml version="1.0" encoding="utf-8"?>
<p:tagLst xmlns:p="http://schemas.openxmlformats.org/presentationml/2006/main">
  <p:tag name="KSO_WM_DIAGRAM_VIRTUALLY_FRAME" val="{&quot;height&quot;:286.4,&quot;left&quot;:103.9,&quot;top&quot;:171.4,&quot;width&quot;:828.3}"/>
</p:tagLst>
</file>

<file path=ppt/tags/tag23.xml><?xml version="1.0" encoding="utf-8"?>
<p:tagLst xmlns:p="http://schemas.openxmlformats.org/presentationml/2006/main">
  <p:tag name="KSO_WM_DIAGRAM_VIRTUALLY_FRAME" val="{&quot;height&quot;:286.4,&quot;left&quot;:103.9,&quot;top&quot;:171.4,&quot;width&quot;:828.3}"/>
</p:tagLst>
</file>

<file path=ppt/tags/tag24.xml><?xml version="1.0" encoding="utf-8"?>
<p:tagLst xmlns:p="http://schemas.openxmlformats.org/presentationml/2006/main">
  <p:tag name="KSO_WM_DIAGRAM_VIRTUALLY_FRAME" val="{&quot;height&quot;:286.4,&quot;left&quot;:103.9,&quot;top&quot;:171.4,&quot;width&quot;:828.3}"/>
</p:tagLst>
</file>

<file path=ppt/tags/tag25.xml><?xml version="1.0" encoding="utf-8"?>
<p:tagLst xmlns:p="http://schemas.openxmlformats.org/presentationml/2006/main">
  <p:tag name="KSO_WM_DIAGRAM_VIRTUALLY_FRAME" val="{&quot;height&quot;:391.35,&quot;left&quot;:36.35,&quot;top&quot;:97.1,&quot;width&quot;:865.7}"/>
</p:tagLst>
</file>

<file path=ppt/tags/tag26.xml><?xml version="1.0" encoding="utf-8"?>
<p:tagLst xmlns:p="http://schemas.openxmlformats.org/presentationml/2006/main">
  <p:tag name="KSO_WM_DIAGRAM_VIRTUALLY_FRAME" val="{&quot;height&quot;:479.25,&quot;left&quot;:6.1,&quot;top&quot;:113.9,&quot;width&quot;:933.6}"/>
</p:tagLst>
</file>

<file path=ppt/tags/tag27.xml><?xml version="1.0" encoding="utf-8"?>
<p:tagLst xmlns:p="http://schemas.openxmlformats.org/presentationml/2006/main">
  <p:tag name="KSO_WM_DIAGRAM_VIRTUALLY_FRAME" val="{&quot;height&quot;:479.25,&quot;left&quot;:6.1,&quot;top&quot;:113.9,&quot;width&quot;:933.6}"/>
</p:tagLst>
</file>

<file path=ppt/tags/tag28.xml><?xml version="1.0" encoding="utf-8"?>
<p:tagLst xmlns:p="http://schemas.openxmlformats.org/presentationml/2006/main">
  <p:tag name="KSO_WM_DIAGRAM_VIRTUALLY_FRAME" val="{&quot;height&quot;:479.25,&quot;left&quot;:6.1,&quot;top&quot;:113.9,&quot;width&quot;:933.6}"/>
</p:tagLst>
</file>

<file path=ppt/tags/tag29.xml><?xml version="1.0" encoding="utf-8"?>
<p:tagLst xmlns:p="http://schemas.openxmlformats.org/presentationml/2006/main">
  <p:tag name="KSO_WM_DIAGRAM_VIRTUALLY_FRAME" val="{&quot;height&quot;:479.25,&quot;left&quot;:6.1,&quot;top&quot;:113.9,&quot;width&quot;:933.6}"/>
</p:tagLst>
</file>

<file path=ppt/tags/tag3.xml><?xml version="1.0" encoding="utf-8"?>
<p:tagLst xmlns:p="http://schemas.openxmlformats.org/presentationml/2006/main">
  <p:tag name="KSO_WM_DIAGRAM_VIRTUALLY_FRAME" val="{&quot;height&quot;:331.4,&quot;left&quot;:93.95,&quot;top&quot;:137.05,&quot;width&quot;:788.25}"/>
</p:tagLst>
</file>

<file path=ppt/tags/tag30.xml><?xml version="1.0" encoding="utf-8"?>
<p:tagLst xmlns:p="http://schemas.openxmlformats.org/presentationml/2006/main">
  <p:tag name="KSO_WM_DIAGRAM_VIRTUALLY_FRAME" val="{&quot;height&quot;:479.25,&quot;left&quot;:6.1,&quot;top&quot;:113.9,&quot;width&quot;:933.6}"/>
</p:tagLst>
</file>

<file path=ppt/tags/tag31.xml><?xml version="1.0" encoding="utf-8"?>
<p:tagLst xmlns:p="http://schemas.openxmlformats.org/presentationml/2006/main">
  <p:tag name="KSO_WM_DIAGRAM_VIRTUALLY_FRAME" val="{&quot;height&quot;:479.25,&quot;left&quot;:6.1,&quot;top&quot;:113.9,&quot;width&quot;:933.6}"/>
</p:tagLst>
</file>

<file path=ppt/tags/tag32.xml><?xml version="1.0" encoding="utf-8"?>
<p:tagLst xmlns:p="http://schemas.openxmlformats.org/presentationml/2006/main">
  <p:tag name="KSO_WM_DIAGRAM_VIRTUALLY_FRAME" val="{&quot;height&quot;:479.25,&quot;left&quot;:6.1,&quot;top&quot;:113.9,&quot;width&quot;:933.6}"/>
</p:tagLst>
</file>

<file path=ppt/tags/tag33.xml><?xml version="1.0" encoding="utf-8"?>
<p:tagLst xmlns:p="http://schemas.openxmlformats.org/presentationml/2006/main">
  <p:tag name="KSO_WM_DIAGRAM_VIRTUALLY_FRAME" val="{&quot;height&quot;:479.25,&quot;left&quot;:6.1,&quot;top&quot;:113.9,&quot;width&quot;:933.6}"/>
</p:tagLst>
</file>

<file path=ppt/tags/tag34.xml><?xml version="1.0" encoding="utf-8"?>
<p:tagLst xmlns:p="http://schemas.openxmlformats.org/presentationml/2006/main">
  <p:tag name="KSO_WM_DIAGRAM_VIRTUALLY_FRAME" val="{&quot;height&quot;:229.5,&quot;left&quot;:13.9,&quot;top&quot;:188.75,&quot;width&quot;:931.65}"/>
</p:tagLst>
</file>

<file path=ppt/tags/tag35.xml><?xml version="1.0" encoding="utf-8"?>
<p:tagLst xmlns:p="http://schemas.openxmlformats.org/presentationml/2006/main">
  <p:tag name="KSO_WM_DIAGRAM_VIRTUALLY_FRAME" val="{&quot;height&quot;:229.5,&quot;left&quot;:13.9,&quot;top&quot;:188.75,&quot;width&quot;:931.65}"/>
</p:tagLst>
</file>

<file path=ppt/tags/tag36.xml><?xml version="1.0" encoding="utf-8"?>
<p:tagLst xmlns:p="http://schemas.openxmlformats.org/presentationml/2006/main">
  <p:tag name="KSO_WM_DIAGRAM_VIRTUALLY_FRAME" val="{&quot;height&quot;:229.5,&quot;left&quot;:13.9,&quot;top&quot;:188.75,&quot;width&quot;:931.65}"/>
</p:tagLst>
</file>

<file path=ppt/tags/tag37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38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39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4.xml><?xml version="1.0" encoding="utf-8"?>
<p:tagLst xmlns:p="http://schemas.openxmlformats.org/presentationml/2006/main">
  <p:tag name="KSO_WM_DIAGRAM_VIRTUALLY_FRAME" val="{&quot;height&quot;:331.4,&quot;left&quot;:93.95,&quot;top&quot;:137.05,&quot;width&quot;:788.25}"/>
</p:tagLst>
</file>

<file path=ppt/tags/tag40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41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42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43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44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45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46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47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48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49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5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50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51.xml><?xml version="1.0" encoding="utf-8"?>
<p:tagLst xmlns:p="http://schemas.openxmlformats.org/presentationml/2006/main">
  <p:tag name="KSO_WM_DIAGRAM_VIRTUALLY_FRAME" val="{&quot;height&quot;:421.65,&quot;left&quot;:71.3,&quot;top&quot;:99.25,&quot;width&quot;:810.55}"/>
</p:tagLst>
</file>

<file path=ppt/tags/tag52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53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54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55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56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57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58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59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6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60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61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62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63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64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65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66.xml><?xml version="1.0" encoding="utf-8"?>
<p:tagLst xmlns:p="http://schemas.openxmlformats.org/presentationml/2006/main">
  <p:tag name="KSO_WM_DIAGRAM_VIRTUALLY_FRAME" val="{&quot;height&quot;:392.45,&quot;left&quot;:63.25,&quot;top&quot;:113.65,&quot;width&quot;:836.2}"/>
</p:tagLst>
</file>

<file path=ppt/tags/tag67.xml><?xml version="1.0" encoding="utf-8"?>
<p:tagLst xmlns:p="http://schemas.openxmlformats.org/presentationml/2006/main">
  <p:tag name="KSO_WM_DIAGRAM_VIRTUALLY_FRAME" val="{&quot;height&quot;:302.2,&quot;left&quot;:75.8,&quot;top&quot;:167.2,&quot;width&quot;:835.05}"/>
</p:tagLst>
</file>

<file path=ppt/tags/tag68.xml><?xml version="1.0" encoding="utf-8"?>
<p:tagLst xmlns:p="http://schemas.openxmlformats.org/presentationml/2006/main">
  <p:tag name="KSO_WM_DIAGRAM_VIRTUALLY_FRAME" val="{&quot;height&quot;:302.2,&quot;left&quot;:75.8,&quot;top&quot;:167.2,&quot;width&quot;:835.05}"/>
</p:tagLst>
</file>

<file path=ppt/tags/tag69.xml><?xml version="1.0" encoding="utf-8"?>
<p:tagLst xmlns:p="http://schemas.openxmlformats.org/presentationml/2006/main">
  <p:tag name="KSO_WM_DIAGRAM_VIRTUALLY_FRAME" val="{&quot;height&quot;:302.2,&quot;left&quot;:75.8,&quot;top&quot;:167.2,&quot;width&quot;:835.05}"/>
</p:tagLst>
</file>

<file path=ppt/tags/tag7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70.xml><?xml version="1.0" encoding="utf-8"?>
<p:tagLst xmlns:p="http://schemas.openxmlformats.org/presentationml/2006/main">
  <p:tag name="KSO_WM_DIAGRAM_VIRTUALLY_FRAME" val="{&quot;height&quot;:319.4,&quot;left&quot;:75.8,&quot;top&quot;:167.2,&quot;width&quot;:835.05}"/>
</p:tagLst>
</file>

<file path=ppt/tags/tag71.xml><?xml version="1.0" encoding="utf-8"?>
<p:tagLst xmlns:p="http://schemas.openxmlformats.org/presentationml/2006/main">
  <p:tag name="KSO_WM_DIAGRAM_VIRTUALLY_FRAME" val="{&quot;height&quot;:319.4,&quot;left&quot;:75.8,&quot;top&quot;:167.2,&quot;width&quot;:835.05}"/>
</p:tagLst>
</file>

<file path=ppt/tags/tag72.xml><?xml version="1.0" encoding="utf-8"?>
<p:tagLst xmlns:p="http://schemas.openxmlformats.org/presentationml/2006/main">
  <p:tag name="KSO_WM_DIAGRAM_VIRTUALLY_FRAME" val="{&quot;height&quot;:319.4,&quot;left&quot;:75.8,&quot;top&quot;:167.2,&quot;width&quot;:835.05}"/>
</p:tagLst>
</file>

<file path=ppt/tags/tag73.xml><?xml version="1.0" encoding="utf-8"?>
<p:tagLst xmlns:p="http://schemas.openxmlformats.org/presentationml/2006/main">
  <p:tag name="KSO_WM_DIAGRAM_VIRTUALLY_FRAME" val="{&quot;height&quot;:319.4,&quot;left&quot;:75.8,&quot;top&quot;:167.2,&quot;width&quot;:835.05}"/>
</p:tagLst>
</file>

<file path=ppt/tags/tag74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75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76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77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78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79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8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80.xml><?xml version="1.0" encoding="utf-8"?>
<p:tagLst xmlns:p="http://schemas.openxmlformats.org/presentationml/2006/main">
  <p:tag name="KSO_WM_DIAGRAM_VIRTUALLY_FRAME" val="{&quot;height&quot;:319.4,&quot;left&quot;:75.8,&quot;top&quot;:167.2,&quot;width&quot;:835.05}"/>
</p:tagLst>
</file>

<file path=ppt/tags/tag81.xml><?xml version="1.0" encoding="utf-8"?>
<p:tagLst xmlns:p="http://schemas.openxmlformats.org/presentationml/2006/main">
  <p:tag name="KSO_WM_DIAGRAM_VIRTUALLY_FRAME" val="{&quot;height&quot;:319.4,&quot;left&quot;:75.8,&quot;top&quot;:167.2,&quot;width&quot;:835.05}"/>
</p:tagLst>
</file>

<file path=ppt/tags/tag82.xml><?xml version="1.0" encoding="utf-8"?>
<p:tagLst xmlns:p="http://schemas.openxmlformats.org/presentationml/2006/main">
  <p:tag name="KSO_WM_DIAGRAM_VIRTUALLY_FRAME" val="{&quot;height&quot;:332.35,&quot;left&quot;:26.9,&quot;top&quot;:99.25,&quot;width&quot;:800.1}"/>
</p:tagLst>
</file>

<file path=ppt/tags/tag83.xml><?xml version="1.0" encoding="utf-8"?>
<p:tagLst xmlns:p="http://schemas.openxmlformats.org/presentationml/2006/main">
  <p:tag name="KSO_WM_DIAGRAM_VIRTUALLY_FRAME" val="{&quot;height&quot;:332.35,&quot;left&quot;:26.9,&quot;top&quot;:99.25,&quot;width&quot;:800.1}"/>
</p:tagLst>
</file>

<file path=ppt/tags/tag84.xml><?xml version="1.0" encoding="utf-8"?>
<p:tagLst xmlns:p="http://schemas.openxmlformats.org/presentationml/2006/main">
  <p:tag name="KSO_WM_DIAGRAM_VIRTUALLY_FRAME" val="{&quot;height&quot;:332.35,&quot;left&quot;:26.9,&quot;top&quot;:99.25,&quot;width&quot;:800.1}"/>
</p:tagLst>
</file>

<file path=ppt/tags/tag85.xml><?xml version="1.0" encoding="utf-8"?>
<p:tagLst xmlns:p="http://schemas.openxmlformats.org/presentationml/2006/main">
  <p:tag name="KSO_WM_DIAGRAM_VIRTUALLY_FRAME" val="{&quot;height&quot;:332.35,&quot;left&quot;:26.9,&quot;top&quot;:99.25,&quot;width&quot;:800.1}"/>
</p:tagLst>
</file>

<file path=ppt/tags/tag86.xml><?xml version="1.0" encoding="utf-8"?>
<p:tagLst xmlns:p="http://schemas.openxmlformats.org/presentationml/2006/main">
  <p:tag name="KSO_WM_DIAGRAM_VIRTUALLY_FRAME" val="{&quot;height&quot;:332.35,&quot;left&quot;:26.9,&quot;top&quot;:99.25,&quot;width&quot;:800.1}"/>
</p:tagLst>
</file>

<file path=ppt/tags/tag87.xml><?xml version="1.0" encoding="utf-8"?>
<p:tagLst xmlns:p="http://schemas.openxmlformats.org/presentationml/2006/main">
  <p:tag name="KSO_WM_DIAGRAM_VIRTUALLY_FRAME" val="{&quot;height&quot;:332.35,&quot;left&quot;:26.9,&quot;top&quot;:99.25,&quot;width&quot;:800.1}"/>
</p:tagLst>
</file>

<file path=ppt/tags/tag88.xml><?xml version="1.0" encoding="utf-8"?>
<p:tagLst xmlns:p="http://schemas.openxmlformats.org/presentationml/2006/main">
  <p:tag name="KSO_WM_DIAGRAM_VIRTUALLY_FRAME" val="{&quot;height&quot;:308.75,&quot;left&quot;:56.9,&quot;top&quot;:124.85,&quot;width&quot;:865.6000000000001}"/>
</p:tagLst>
</file>

<file path=ppt/tags/tag89.xml><?xml version="1.0" encoding="utf-8"?>
<p:tagLst xmlns:p="http://schemas.openxmlformats.org/presentationml/2006/main">
  <p:tag name="KSO_WM_DIAGRAM_VIRTUALLY_FRAME" val="{&quot;height&quot;:308.75,&quot;left&quot;:56.9,&quot;top&quot;:124.85,&quot;width&quot;:865.6000000000001}"/>
</p:tagLst>
</file>

<file path=ppt/tags/tag9.xml><?xml version="1.0" encoding="utf-8"?>
<p:tagLst xmlns:p="http://schemas.openxmlformats.org/presentationml/2006/main">
  <p:tag name="KSO_WM_DIAGRAM_VIRTUALLY_FRAME" val="{&quot;height&quot;:297.95,&quot;left&quot;:8.35,&quot;top&quot;:113.9,&quot;width&quot;:927.1}"/>
</p:tagLst>
</file>

<file path=ppt/tags/tag90.xml><?xml version="1.0" encoding="utf-8"?>
<p:tagLst xmlns:p="http://schemas.openxmlformats.org/presentationml/2006/main">
  <p:tag name="KSO_WM_DIAGRAM_VIRTUALLY_FRAME" val="{&quot;height&quot;:308.75,&quot;left&quot;:56.9,&quot;top&quot;:124.85,&quot;width&quot;:865.6000000000001}"/>
</p:tagLst>
</file>

<file path=ppt/tags/tag91.xml><?xml version="1.0" encoding="utf-8"?>
<p:tagLst xmlns:p="http://schemas.openxmlformats.org/presentationml/2006/main">
  <p:tag name="KSO_WM_DIAGRAM_VIRTUALLY_FRAME" val="{&quot;height&quot;:308.75,&quot;left&quot;:56.9,&quot;top&quot;:124.85,&quot;width&quot;:865.6000000000001}"/>
</p:tagLst>
</file>

<file path=ppt/tags/tag92.xml><?xml version="1.0" encoding="utf-8"?>
<p:tagLst xmlns:p="http://schemas.openxmlformats.org/presentationml/2006/main">
  <p:tag name="KSO_WM_DIAGRAM_VIRTUALLY_FRAME" val="{&quot;height&quot;:308.75,&quot;left&quot;:56.9,&quot;top&quot;:124.85,&quot;width&quot;:865.6000000000001}"/>
</p:tagLst>
</file>

<file path=ppt/tags/tag93.xml><?xml version="1.0" encoding="utf-8"?>
<p:tagLst xmlns:p="http://schemas.openxmlformats.org/presentationml/2006/main">
  <p:tag name="KSO_WM_DIAGRAM_VIRTUALLY_FRAME" val="{&quot;height&quot;:308.75,&quot;left&quot;:56.9,&quot;top&quot;:124.85,&quot;width&quot;:865.6000000000001}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WPS 演示</Application>
  <PresentationFormat>On-screen Show (16:9)</PresentationFormat>
  <Paragraphs>224</Paragraphs>
  <Slides>25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楷体</vt:lpstr>
      <vt:lpstr>微软雅黑</vt:lpstr>
      <vt:lpstr>MiSans</vt:lpstr>
      <vt:lpstr>MiSans</vt:lpstr>
      <vt:lpstr>黑体</vt:lpstr>
      <vt:lpstr>Arial Unicode MS</vt:lpstr>
      <vt:lpstr>Calibri</vt:lpstr>
      <vt:lpstr>等线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让写作“活”起来</dc:title>
  <dc:creator>Kimi</dc:creator>
  <dc:subject>让写作“活”起来</dc:subject>
  <cp:lastModifiedBy>何亚涛</cp:lastModifiedBy>
  <cp:revision>15</cp:revision>
  <dcterms:created xsi:type="dcterms:W3CDTF">2025-11-23T14:09:00Z</dcterms:created>
  <dcterms:modified xsi:type="dcterms:W3CDTF">2025-12-01T01:48:14Z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{"Label":"让写作“活”起来","ContentProducer":"001191110108MACG2KBH8F10000","ProduceID":"d4hhabn2ekfr69q96q20","ReservedCode1":"","ContentPropagator":"001191110108MACG2KBH8F20000","PropagateID":"d4hhabn2ekfr69q96q20","ReservedCode2":""}</vt:lpwstr>
  </property>
  <property fmtid="{D5CDD505-2E9C-101B-9397-08002B2CF9AE}" pid="3" name="ICV">
    <vt:lpwstr>D99E6AF2DB3340E59B7D039B8B998B27_13</vt:lpwstr>
  </property>
  <property fmtid="{D5CDD505-2E9C-101B-9397-08002B2CF9AE}" pid="4" name="KSOProductBuildVer">
    <vt:lpwstr>2052-12.1.0.23542</vt:lpwstr>
  </property>
</Properties>
</file>