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5" r:id="rId1"/>
    <p:sldMasterId id="2147483682" r:id="rId2"/>
  </p:sldMasterIdLst>
  <p:notesMasterIdLst>
    <p:notesMasterId r:id="rId28"/>
  </p:notesMasterIdLst>
  <p:sldIdLst>
    <p:sldId id="4793" r:id="rId3"/>
    <p:sldId id="4816" r:id="rId4"/>
    <p:sldId id="4836" r:id="rId5"/>
    <p:sldId id="4817" r:id="rId6"/>
    <p:sldId id="4809" r:id="rId7"/>
    <p:sldId id="4810" r:id="rId8"/>
    <p:sldId id="4834" r:id="rId9"/>
    <p:sldId id="4835" r:id="rId10"/>
    <p:sldId id="4838" r:id="rId11"/>
    <p:sldId id="4837" r:id="rId12"/>
    <p:sldId id="4814" r:id="rId13"/>
    <p:sldId id="4839" r:id="rId14"/>
    <p:sldId id="4822" r:id="rId15"/>
    <p:sldId id="4823" r:id="rId16"/>
    <p:sldId id="4824" r:id="rId17"/>
    <p:sldId id="4825" r:id="rId18"/>
    <p:sldId id="4804" r:id="rId19"/>
    <p:sldId id="4826" r:id="rId20"/>
    <p:sldId id="4827" r:id="rId21"/>
    <p:sldId id="4828" r:id="rId22"/>
    <p:sldId id="4829" r:id="rId23"/>
    <p:sldId id="4830" r:id="rId24"/>
    <p:sldId id="4806" r:id="rId25"/>
    <p:sldId id="4812" r:id="rId26"/>
    <p:sldId id="272" r:id="rId27"/>
  </p:sldIdLst>
  <p:sldSz cx="12192000" cy="6858000"/>
  <p:notesSz cx="6858000" cy="9144000"/>
  <p:embeddedFontLs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华文楷体" panose="02010600040101010101" pitchFamily="2" charset="-122"/>
      <p:regular r:id="rId33"/>
    </p:embeddedFont>
    <p:embeddedFont>
      <p:font typeface="幼圆" panose="02010509060101010101" pitchFamily="49" charset="-122"/>
      <p:regular r:id="rId3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OUNDER" initials="F" lastIdx="0" clrIdx="0"/>
  <p:cmAuthor id="2" name="侯来娣" initials="侯" lastIdx="1" clrIdx="1"/>
  <p:cmAuthor id="3" name="丁 锋" initials="丁" lastIdx="1" clrIdx="2">
    <p:extLst>
      <p:ext uri="{19B8F6BF-5375-455C-9EA6-DF929625EA0E}">
        <p15:presenceInfo xmlns:p15="http://schemas.microsoft.com/office/powerpoint/2012/main" userId="0fff8fe729c221c2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3C33"/>
    <a:srgbClr val="8B6A66"/>
    <a:srgbClr val="D6E49C"/>
    <a:srgbClr val="D97828"/>
    <a:srgbClr val="AFC6DD"/>
    <a:srgbClr val="C00000"/>
    <a:srgbClr val="C7E5F0"/>
    <a:srgbClr val="77B4E2"/>
    <a:srgbClr val="F9F9F9"/>
    <a:srgbClr val="DAAB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76" autoAdjust="0"/>
  </p:normalViewPr>
  <p:slideViewPr>
    <p:cSldViewPr snapToGrid="0">
      <p:cViewPr varScale="1">
        <p:scale>
          <a:sx n="82" d="100"/>
          <a:sy n="82" d="100"/>
        </p:scale>
        <p:origin x="102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bleStyles" Target="tableStyles.xml"/><Relationship Id="rId21" Type="http://schemas.openxmlformats.org/officeDocument/2006/relationships/slide" Target="slides/slide19.xml"/><Relationship Id="rId34" Type="http://schemas.openxmlformats.org/officeDocument/2006/relationships/font" Target="fonts/font6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5.fntdata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4.fntdata"/><Relationship Id="rId37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2.fntdata"/><Relationship Id="rId35" Type="http://schemas.openxmlformats.org/officeDocument/2006/relationships/commentAuthors" Target="commentAuthor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6B3C13E-6E27-479E-A589-197176C6CD71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zh-CN" altLang="en-US"/>
        </a:p>
      </dgm:t>
    </dgm:pt>
    <dgm:pt modelId="{15394766-5760-4C45-8526-CC359BE2666A}">
      <dgm:prSet phldrT="[文本]"/>
      <dgm:spPr/>
      <dgm:t>
        <a:bodyPr/>
        <a:lstStyle/>
        <a:p>
          <a:r>
            <a:rPr lang="zh-CN" altLang="en-US" dirty="0"/>
            <a:t>有助于学生掌握、理解化学学科知识</a:t>
          </a:r>
        </a:p>
      </dgm:t>
    </dgm:pt>
    <dgm:pt modelId="{F3218389-EA12-401A-8798-147E15F1CA6D}" type="parTrans" cxnId="{A860C230-B06F-4F0B-BE99-BE987FB83B7B}">
      <dgm:prSet/>
      <dgm:spPr/>
      <dgm:t>
        <a:bodyPr/>
        <a:lstStyle/>
        <a:p>
          <a:endParaRPr lang="zh-CN" altLang="en-US"/>
        </a:p>
      </dgm:t>
    </dgm:pt>
    <dgm:pt modelId="{6EBF09D0-3A60-4433-ADA3-161CED7471CA}" type="sibTrans" cxnId="{A860C230-B06F-4F0B-BE99-BE987FB83B7B}">
      <dgm:prSet/>
      <dgm:spPr/>
      <dgm:t>
        <a:bodyPr/>
        <a:lstStyle/>
        <a:p>
          <a:endParaRPr lang="zh-CN" altLang="en-US"/>
        </a:p>
      </dgm:t>
    </dgm:pt>
    <dgm:pt modelId="{BC723D3A-3E52-4686-BCA7-5F333B6C1466}">
      <dgm:prSet phldrT="[文本]"/>
      <dgm:spPr/>
      <dgm:t>
        <a:bodyPr/>
        <a:lstStyle/>
        <a:p>
          <a:r>
            <a:rPr lang="zh-CN" altLang="en-US" dirty="0"/>
            <a:t>有助于学生掌握研究方法</a:t>
          </a:r>
        </a:p>
      </dgm:t>
    </dgm:pt>
    <dgm:pt modelId="{FF0B3283-39BB-4F84-A557-38B23293D74A}" type="parTrans" cxnId="{C16F1C95-CBF3-4D6B-8FD2-66E0A3A0514C}">
      <dgm:prSet/>
      <dgm:spPr/>
      <dgm:t>
        <a:bodyPr/>
        <a:lstStyle/>
        <a:p>
          <a:endParaRPr lang="zh-CN" altLang="en-US"/>
        </a:p>
      </dgm:t>
    </dgm:pt>
    <dgm:pt modelId="{1C760414-75F5-4271-ABE3-2868A1886E34}" type="sibTrans" cxnId="{C16F1C95-CBF3-4D6B-8FD2-66E0A3A0514C}">
      <dgm:prSet/>
      <dgm:spPr/>
      <dgm:t>
        <a:bodyPr/>
        <a:lstStyle/>
        <a:p>
          <a:endParaRPr lang="zh-CN" altLang="en-US"/>
        </a:p>
      </dgm:t>
    </dgm:pt>
    <dgm:pt modelId="{6D1AF6D8-5354-4422-B879-A67447DF00FF}">
      <dgm:prSet phldrT="[文本]"/>
      <dgm:spPr/>
      <dgm:t>
        <a:bodyPr/>
        <a:lstStyle/>
        <a:p>
          <a:r>
            <a:rPr lang="zh-CN" altLang="en-US" dirty="0"/>
            <a:t>有助于发展学生的核心素养</a:t>
          </a:r>
        </a:p>
      </dgm:t>
    </dgm:pt>
    <dgm:pt modelId="{87E8B162-5C58-4BDB-8022-710AFEF29DC2}" type="parTrans" cxnId="{398F2708-7781-484C-8BFF-41B1164C43B6}">
      <dgm:prSet/>
      <dgm:spPr/>
      <dgm:t>
        <a:bodyPr/>
        <a:lstStyle/>
        <a:p>
          <a:endParaRPr lang="zh-CN" altLang="en-US"/>
        </a:p>
      </dgm:t>
    </dgm:pt>
    <dgm:pt modelId="{E7C5E570-F324-4D82-BAC9-EC5EAEA6F405}" type="sibTrans" cxnId="{398F2708-7781-484C-8BFF-41B1164C43B6}">
      <dgm:prSet/>
      <dgm:spPr/>
      <dgm:t>
        <a:bodyPr/>
        <a:lstStyle/>
        <a:p>
          <a:endParaRPr lang="zh-CN" altLang="en-US"/>
        </a:p>
      </dgm:t>
    </dgm:pt>
    <dgm:pt modelId="{0F30D2C0-BCAA-487B-B8F2-D591F2A9EE27}" type="pres">
      <dgm:prSet presAssocID="{96B3C13E-6E27-479E-A589-197176C6CD71}" presName="linear" presStyleCnt="0">
        <dgm:presLayoutVars>
          <dgm:dir/>
          <dgm:animLvl val="lvl"/>
          <dgm:resizeHandles val="exact"/>
        </dgm:presLayoutVars>
      </dgm:prSet>
      <dgm:spPr/>
    </dgm:pt>
    <dgm:pt modelId="{8FA5BA92-4394-463F-805A-2E52E02BDC1A}" type="pres">
      <dgm:prSet presAssocID="{15394766-5760-4C45-8526-CC359BE2666A}" presName="parentLin" presStyleCnt="0"/>
      <dgm:spPr/>
    </dgm:pt>
    <dgm:pt modelId="{31BA454E-D50B-46E1-A5F1-9CDBD42E27C3}" type="pres">
      <dgm:prSet presAssocID="{15394766-5760-4C45-8526-CC359BE2666A}" presName="parentLeftMargin" presStyleLbl="node1" presStyleIdx="0" presStyleCnt="3"/>
      <dgm:spPr/>
    </dgm:pt>
    <dgm:pt modelId="{E57DB4DF-58B4-4DF7-8E6D-1A19B2193470}" type="pres">
      <dgm:prSet presAssocID="{15394766-5760-4C45-8526-CC359BE2666A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AB8AF5E-F81F-4254-8B3C-36FC5AE1B12D}" type="pres">
      <dgm:prSet presAssocID="{15394766-5760-4C45-8526-CC359BE2666A}" presName="negativeSpace" presStyleCnt="0"/>
      <dgm:spPr/>
    </dgm:pt>
    <dgm:pt modelId="{D2B9C389-EAB8-4CEE-A0A8-C60EBBAEC381}" type="pres">
      <dgm:prSet presAssocID="{15394766-5760-4C45-8526-CC359BE2666A}" presName="childText" presStyleLbl="conFgAcc1" presStyleIdx="0" presStyleCnt="3">
        <dgm:presLayoutVars>
          <dgm:bulletEnabled val="1"/>
        </dgm:presLayoutVars>
      </dgm:prSet>
      <dgm:spPr/>
    </dgm:pt>
    <dgm:pt modelId="{23FDD914-8BF8-41A0-B3E2-4C013C9B3826}" type="pres">
      <dgm:prSet presAssocID="{6EBF09D0-3A60-4433-ADA3-161CED7471CA}" presName="spaceBetweenRectangles" presStyleCnt="0"/>
      <dgm:spPr/>
    </dgm:pt>
    <dgm:pt modelId="{D641D93F-B756-40C3-ACE9-8FFD531D22F8}" type="pres">
      <dgm:prSet presAssocID="{BC723D3A-3E52-4686-BCA7-5F333B6C1466}" presName="parentLin" presStyleCnt="0"/>
      <dgm:spPr/>
    </dgm:pt>
    <dgm:pt modelId="{F90F36DE-1602-4C57-8D4A-9C6ED7324E44}" type="pres">
      <dgm:prSet presAssocID="{BC723D3A-3E52-4686-BCA7-5F333B6C1466}" presName="parentLeftMargin" presStyleLbl="node1" presStyleIdx="0" presStyleCnt="3"/>
      <dgm:spPr/>
    </dgm:pt>
    <dgm:pt modelId="{9E6819F7-2152-422C-A7D7-D65E56DB1DDD}" type="pres">
      <dgm:prSet presAssocID="{BC723D3A-3E52-4686-BCA7-5F333B6C1466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B548352-8B1F-4CB4-AC97-55EE3A48EA77}" type="pres">
      <dgm:prSet presAssocID="{BC723D3A-3E52-4686-BCA7-5F333B6C1466}" presName="negativeSpace" presStyleCnt="0"/>
      <dgm:spPr/>
    </dgm:pt>
    <dgm:pt modelId="{09FA9DBA-8E7D-40FD-A126-C3A19D04FE72}" type="pres">
      <dgm:prSet presAssocID="{BC723D3A-3E52-4686-BCA7-5F333B6C1466}" presName="childText" presStyleLbl="conFgAcc1" presStyleIdx="1" presStyleCnt="3">
        <dgm:presLayoutVars>
          <dgm:bulletEnabled val="1"/>
        </dgm:presLayoutVars>
      </dgm:prSet>
      <dgm:spPr/>
    </dgm:pt>
    <dgm:pt modelId="{67A881B1-9DD4-4679-88A4-51C88E89B91F}" type="pres">
      <dgm:prSet presAssocID="{1C760414-75F5-4271-ABE3-2868A1886E34}" presName="spaceBetweenRectangles" presStyleCnt="0"/>
      <dgm:spPr/>
    </dgm:pt>
    <dgm:pt modelId="{CBCF5E35-4F63-42D0-9D73-73B76FACD4BB}" type="pres">
      <dgm:prSet presAssocID="{6D1AF6D8-5354-4422-B879-A67447DF00FF}" presName="parentLin" presStyleCnt="0"/>
      <dgm:spPr/>
    </dgm:pt>
    <dgm:pt modelId="{75A1EC61-F87B-4A3C-9A90-A633DF85469C}" type="pres">
      <dgm:prSet presAssocID="{6D1AF6D8-5354-4422-B879-A67447DF00FF}" presName="parentLeftMargin" presStyleLbl="node1" presStyleIdx="1" presStyleCnt="3"/>
      <dgm:spPr/>
    </dgm:pt>
    <dgm:pt modelId="{AF7396F4-BDB0-4F13-A9E2-D1DA167CD213}" type="pres">
      <dgm:prSet presAssocID="{6D1AF6D8-5354-4422-B879-A67447DF00FF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48EAC171-C60D-4A82-BA1C-126AF6586C15}" type="pres">
      <dgm:prSet presAssocID="{6D1AF6D8-5354-4422-B879-A67447DF00FF}" presName="negativeSpace" presStyleCnt="0"/>
      <dgm:spPr/>
    </dgm:pt>
    <dgm:pt modelId="{8D79AF8F-84CB-4407-BB1D-16ED287C3A9A}" type="pres">
      <dgm:prSet presAssocID="{6D1AF6D8-5354-4422-B879-A67447DF00FF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398F2708-7781-484C-8BFF-41B1164C43B6}" srcId="{96B3C13E-6E27-479E-A589-197176C6CD71}" destId="{6D1AF6D8-5354-4422-B879-A67447DF00FF}" srcOrd="2" destOrd="0" parTransId="{87E8B162-5C58-4BDB-8022-710AFEF29DC2}" sibTransId="{E7C5E570-F324-4D82-BAC9-EC5EAEA6F405}"/>
    <dgm:cxn modelId="{EEDA061D-8C40-4D44-A43A-3910E9829EC1}" type="presOf" srcId="{96B3C13E-6E27-479E-A589-197176C6CD71}" destId="{0F30D2C0-BCAA-487B-B8F2-D591F2A9EE27}" srcOrd="0" destOrd="0" presId="urn:microsoft.com/office/officeart/2005/8/layout/list1"/>
    <dgm:cxn modelId="{A860C230-B06F-4F0B-BE99-BE987FB83B7B}" srcId="{96B3C13E-6E27-479E-A589-197176C6CD71}" destId="{15394766-5760-4C45-8526-CC359BE2666A}" srcOrd="0" destOrd="0" parTransId="{F3218389-EA12-401A-8798-147E15F1CA6D}" sibTransId="{6EBF09D0-3A60-4433-ADA3-161CED7471CA}"/>
    <dgm:cxn modelId="{06F95D45-34C1-413C-A842-F8DDD59495B8}" type="presOf" srcId="{15394766-5760-4C45-8526-CC359BE2666A}" destId="{31BA454E-D50B-46E1-A5F1-9CDBD42E27C3}" srcOrd="0" destOrd="0" presId="urn:microsoft.com/office/officeart/2005/8/layout/list1"/>
    <dgm:cxn modelId="{BA4AC446-89B5-48CE-BA79-1277F0E059EB}" type="presOf" srcId="{15394766-5760-4C45-8526-CC359BE2666A}" destId="{E57DB4DF-58B4-4DF7-8E6D-1A19B2193470}" srcOrd="1" destOrd="0" presId="urn:microsoft.com/office/officeart/2005/8/layout/list1"/>
    <dgm:cxn modelId="{9145CF6E-D1CF-48EC-A03D-1EA0404D3026}" type="presOf" srcId="{BC723D3A-3E52-4686-BCA7-5F333B6C1466}" destId="{9E6819F7-2152-422C-A7D7-D65E56DB1DDD}" srcOrd="1" destOrd="0" presId="urn:microsoft.com/office/officeart/2005/8/layout/list1"/>
    <dgm:cxn modelId="{C16F1C95-CBF3-4D6B-8FD2-66E0A3A0514C}" srcId="{96B3C13E-6E27-479E-A589-197176C6CD71}" destId="{BC723D3A-3E52-4686-BCA7-5F333B6C1466}" srcOrd="1" destOrd="0" parTransId="{FF0B3283-39BB-4F84-A557-38B23293D74A}" sibTransId="{1C760414-75F5-4271-ABE3-2868A1886E34}"/>
    <dgm:cxn modelId="{B9378099-DC94-4FCB-99DD-D4D2042CAD27}" type="presOf" srcId="{6D1AF6D8-5354-4422-B879-A67447DF00FF}" destId="{75A1EC61-F87B-4A3C-9A90-A633DF85469C}" srcOrd="0" destOrd="0" presId="urn:microsoft.com/office/officeart/2005/8/layout/list1"/>
    <dgm:cxn modelId="{BEFE5F9A-D354-4EF5-B303-E6097B763C7E}" type="presOf" srcId="{BC723D3A-3E52-4686-BCA7-5F333B6C1466}" destId="{F90F36DE-1602-4C57-8D4A-9C6ED7324E44}" srcOrd="0" destOrd="0" presId="urn:microsoft.com/office/officeart/2005/8/layout/list1"/>
    <dgm:cxn modelId="{6C5723CE-3903-45A9-977B-53486D966874}" type="presOf" srcId="{6D1AF6D8-5354-4422-B879-A67447DF00FF}" destId="{AF7396F4-BDB0-4F13-A9E2-D1DA167CD213}" srcOrd="1" destOrd="0" presId="urn:microsoft.com/office/officeart/2005/8/layout/list1"/>
    <dgm:cxn modelId="{E20D47E4-C9C7-4966-BDD1-32B9337F416B}" type="presParOf" srcId="{0F30D2C0-BCAA-487B-B8F2-D591F2A9EE27}" destId="{8FA5BA92-4394-463F-805A-2E52E02BDC1A}" srcOrd="0" destOrd="0" presId="urn:microsoft.com/office/officeart/2005/8/layout/list1"/>
    <dgm:cxn modelId="{4BE472C8-FF7B-4B0F-9A5D-E4B159C2CD40}" type="presParOf" srcId="{8FA5BA92-4394-463F-805A-2E52E02BDC1A}" destId="{31BA454E-D50B-46E1-A5F1-9CDBD42E27C3}" srcOrd="0" destOrd="0" presId="urn:microsoft.com/office/officeart/2005/8/layout/list1"/>
    <dgm:cxn modelId="{AFF084A8-7CFE-404F-9098-B5D213D186C0}" type="presParOf" srcId="{8FA5BA92-4394-463F-805A-2E52E02BDC1A}" destId="{E57DB4DF-58B4-4DF7-8E6D-1A19B2193470}" srcOrd="1" destOrd="0" presId="urn:microsoft.com/office/officeart/2005/8/layout/list1"/>
    <dgm:cxn modelId="{47585DD2-F1D2-45F4-B33F-6E3A8CAEB178}" type="presParOf" srcId="{0F30D2C0-BCAA-487B-B8F2-D591F2A9EE27}" destId="{7AB8AF5E-F81F-4254-8B3C-36FC5AE1B12D}" srcOrd="1" destOrd="0" presId="urn:microsoft.com/office/officeart/2005/8/layout/list1"/>
    <dgm:cxn modelId="{EAA65384-7B77-44D2-8CB8-F55C48BBE90F}" type="presParOf" srcId="{0F30D2C0-BCAA-487B-B8F2-D591F2A9EE27}" destId="{D2B9C389-EAB8-4CEE-A0A8-C60EBBAEC381}" srcOrd="2" destOrd="0" presId="urn:microsoft.com/office/officeart/2005/8/layout/list1"/>
    <dgm:cxn modelId="{0AA7C4BF-30DC-4CC7-8494-EC035F15FB83}" type="presParOf" srcId="{0F30D2C0-BCAA-487B-B8F2-D591F2A9EE27}" destId="{23FDD914-8BF8-41A0-B3E2-4C013C9B3826}" srcOrd="3" destOrd="0" presId="urn:microsoft.com/office/officeart/2005/8/layout/list1"/>
    <dgm:cxn modelId="{35CBD1CF-BE4A-4FD4-AD16-D3D8EA8C8ADC}" type="presParOf" srcId="{0F30D2C0-BCAA-487B-B8F2-D591F2A9EE27}" destId="{D641D93F-B756-40C3-ACE9-8FFD531D22F8}" srcOrd="4" destOrd="0" presId="urn:microsoft.com/office/officeart/2005/8/layout/list1"/>
    <dgm:cxn modelId="{ED25CC77-C4F8-42BD-94FF-F613843CAE87}" type="presParOf" srcId="{D641D93F-B756-40C3-ACE9-8FFD531D22F8}" destId="{F90F36DE-1602-4C57-8D4A-9C6ED7324E44}" srcOrd="0" destOrd="0" presId="urn:microsoft.com/office/officeart/2005/8/layout/list1"/>
    <dgm:cxn modelId="{92E2BDE5-39F5-400D-BEE1-C9D1074DB275}" type="presParOf" srcId="{D641D93F-B756-40C3-ACE9-8FFD531D22F8}" destId="{9E6819F7-2152-422C-A7D7-D65E56DB1DDD}" srcOrd="1" destOrd="0" presId="urn:microsoft.com/office/officeart/2005/8/layout/list1"/>
    <dgm:cxn modelId="{31E1BA08-9AAE-4BC4-A3E0-23B68279D1B5}" type="presParOf" srcId="{0F30D2C0-BCAA-487B-B8F2-D591F2A9EE27}" destId="{4B548352-8B1F-4CB4-AC97-55EE3A48EA77}" srcOrd="5" destOrd="0" presId="urn:microsoft.com/office/officeart/2005/8/layout/list1"/>
    <dgm:cxn modelId="{C670ED85-E9F4-471D-8723-396DF7AF9D93}" type="presParOf" srcId="{0F30D2C0-BCAA-487B-B8F2-D591F2A9EE27}" destId="{09FA9DBA-8E7D-40FD-A126-C3A19D04FE72}" srcOrd="6" destOrd="0" presId="urn:microsoft.com/office/officeart/2005/8/layout/list1"/>
    <dgm:cxn modelId="{EA4910C8-05B7-47A6-BA4F-0BD54E6BD026}" type="presParOf" srcId="{0F30D2C0-BCAA-487B-B8F2-D591F2A9EE27}" destId="{67A881B1-9DD4-4679-88A4-51C88E89B91F}" srcOrd="7" destOrd="0" presId="urn:microsoft.com/office/officeart/2005/8/layout/list1"/>
    <dgm:cxn modelId="{87C9B760-E823-44BB-96E8-433A7582FDF4}" type="presParOf" srcId="{0F30D2C0-BCAA-487B-B8F2-D591F2A9EE27}" destId="{CBCF5E35-4F63-42D0-9D73-73B76FACD4BB}" srcOrd="8" destOrd="0" presId="urn:microsoft.com/office/officeart/2005/8/layout/list1"/>
    <dgm:cxn modelId="{0FF63A2F-70CC-4C10-A65C-477C3041D117}" type="presParOf" srcId="{CBCF5E35-4F63-42D0-9D73-73B76FACD4BB}" destId="{75A1EC61-F87B-4A3C-9A90-A633DF85469C}" srcOrd="0" destOrd="0" presId="urn:microsoft.com/office/officeart/2005/8/layout/list1"/>
    <dgm:cxn modelId="{CDBB6DD4-72C2-4D0C-99AA-125497D22984}" type="presParOf" srcId="{CBCF5E35-4F63-42D0-9D73-73B76FACD4BB}" destId="{AF7396F4-BDB0-4F13-A9E2-D1DA167CD213}" srcOrd="1" destOrd="0" presId="urn:microsoft.com/office/officeart/2005/8/layout/list1"/>
    <dgm:cxn modelId="{4B9D7526-E645-414D-9823-785602164CE4}" type="presParOf" srcId="{0F30D2C0-BCAA-487B-B8F2-D591F2A9EE27}" destId="{48EAC171-C60D-4A82-BA1C-126AF6586C15}" srcOrd="9" destOrd="0" presId="urn:microsoft.com/office/officeart/2005/8/layout/list1"/>
    <dgm:cxn modelId="{9175272C-3036-4014-9B7A-66276D04CB3B}" type="presParOf" srcId="{0F30D2C0-BCAA-487B-B8F2-D591F2A9EE27}" destId="{8D79AF8F-84CB-4407-BB1D-16ED287C3A9A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9C389-EAB8-4CEE-A0A8-C60EBBAEC381}">
      <dsp:nvSpPr>
        <dsp:cNvPr id="0" name=""/>
        <dsp:cNvSpPr/>
      </dsp:nvSpPr>
      <dsp:spPr>
        <a:xfrm>
          <a:off x="0" y="69460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7DB4DF-58B4-4DF7-8E6D-1A19B2193470}">
      <dsp:nvSpPr>
        <dsp:cNvPr id="0" name=""/>
        <dsp:cNvSpPr/>
      </dsp:nvSpPr>
      <dsp:spPr>
        <a:xfrm>
          <a:off x="406400" y="325603"/>
          <a:ext cx="5689600" cy="7380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有助于学生掌握、理解化学学科知识</a:t>
          </a:r>
        </a:p>
      </dsp:txBody>
      <dsp:txXfrm>
        <a:off x="442426" y="361629"/>
        <a:ext cx="5617548" cy="665948"/>
      </dsp:txXfrm>
    </dsp:sp>
    <dsp:sp modelId="{09FA9DBA-8E7D-40FD-A126-C3A19D04FE72}">
      <dsp:nvSpPr>
        <dsp:cNvPr id="0" name=""/>
        <dsp:cNvSpPr/>
      </dsp:nvSpPr>
      <dsp:spPr>
        <a:xfrm>
          <a:off x="0" y="182860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6819F7-2152-422C-A7D7-D65E56DB1DDD}">
      <dsp:nvSpPr>
        <dsp:cNvPr id="0" name=""/>
        <dsp:cNvSpPr/>
      </dsp:nvSpPr>
      <dsp:spPr>
        <a:xfrm>
          <a:off x="406400" y="1459603"/>
          <a:ext cx="5689600" cy="7380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有助于学生掌握研究方法</a:t>
          </a:r>
        </a:p>
      </dsp:txBody>
      <dsp:txXfrm>
        <a:off x="442426" y="1495629"/>
        <a:ext cx="5617548" cy="665948"/>
      </dsp:txXfrm>
    </dsp:sp>
    <dsp:sp modelId="{8D79AF8F-84CB-4407-BB1D-16ED287C3A9A}">
      <dsp:nvSpPr>
        <dsp:cNvPr id="0" name=""/>
        <dsp:cNvSpPr/>
      </dsp:nvSpPr>
      <dsp:spPr>
        <a:xfrm>
          <a:off x="0" y="2962603"/>
          <a:ext cx="8128000" cy="630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7396F4-BDB0-4F13-A9E2-D1DA167CD213}">
      <dsp:nvSpPr>
        <dsp:cNvPr id="0" name=""/>
        <dsp:cNvSpPr/>
      </dsp:nvSpPr>
      <dsp:spPr>
        <a:xfrm>
          <a:off x="406400" y="2593603"/>
          <a:ext cx="5689600" cy="7380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CN" altLang="en-US" sz="2500" kern="1200" dirty="0"/>
            <a:t>有助于发展学生的核心素养</a:t>
          </a:r>
        </a:p>
      </dsp:txBody>
      <dsp:txXfrm>
        <a:off x="442426" y="2629629"/>
        <a:ext cx="5617548" cy="6659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tags" Target="../tags/tag6.xml"/><Relationship Id="rId2" Type="http://schemas.openxmlformats.org/officeDocument/2006/relationships/tags" Target="../tags/tag1.xml"/><Relationship Id="rId1" Type="http://schemas.openxmlformats.org/officeDocument/2006/relationships/theme" Target="../theme/theme3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  <p:custDataLst>
              <p:tags r:id="rId2"/>
            </p:custDataLst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  <p:custDataLst>
              <p:tags r:id="rId3"/>
            </p:custDataLst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DFD3E-2A80-400B-A616-703D0A38CCDC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  <p:custDataLst>
              <p:tags r:id="rId4"/>
            </p:custDataLst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  <p:custDataLst>
              <p:tags r:id="rId5"/>
            </p:custDataLst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  <p:custDataLst>
              <p:tags r:id="rId6"/>
            </p:custDataLst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  <p:custDataLst>
              <p:tags r:id="rId7"/>
            </p:custDataLst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8DA7E0-986A-40B7-8ABB-C013F53351D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10">
            <a:extLst>
              <a:ext uri="{FF2B5EF4-FFF2-40B4-BE49-F238E27FC236}">
                <a16:creationId xmlns:a16="http://schemas.microsoft.com/office/drawing/2014/main" id="{3BF5A222-051F-4616-AF3C-4ADBC9AD1661}"/>
              </a:ext>
            </a:extLst>
          </p:cNvPr>
          <p:cNvSpPr/>
          <p:nvPr userDrawn="1"/>
        </p:nvSpPr>
        <p:spPr>
          <a:xfrm rot="10800000">
            <a:off x="119744" y="3291349"/>
            <a:ext cx="8024513" cy="3431779"/>
          </a:xfrm>
          <a:custGeom>
            <a:avLst/>
            <a:gdLst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0 w 8875986"/>
              <a:gd name="connsiteY3" fmla="*/ 2808545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092505 w 8875986"/>
              <a:gd name="connsiteY3" fmla="*/ 1345505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7173795"/>
              <a:gd name="connsiteY0" fmla="*/ 42203 h 2808545"/>
              <a:gd name="connsiteX1" fmla="*/ 7173795 w 7173795"/>
              <a:gd name="connsiteY1" fmla="*/ 0 h 2808545"/>
              <a:gd name="connsiteX2" fmla="*/ 7173795 w 7173795"/>
              <a:gd name="connsiteY2" fmla="*/ 2808545 h 2808545"/>
              <a:gd name="connsiteX3" fmla="*/ 3784210 w 7173795"/>
              <a:gd name="connsiteY3" fmla="*/ 1120422 h 2808545"/>
              <a:gd name="connsiteX4" fmla="*/ 0 w 7173795"/>
              <a:gd name="connsiteY4" fmla="*/ 42203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3146170"/>
              <a:gd name="connsiteX1" fmla="*/ 7356675 w 7356675"/>
              <a:gd name="connsiteY1" fmla="*/ 0 h 3146170"/>
              <a:gd name="connsiteX2" fmla="*/ 7356675 w 7356675"/>
              <a:gd name="connsiteY2" fmla="*/ 3146170 h 3146170"/>
              <a:gd name="connsiteX3" fmla="*/ 3967090 w 7356675"/>
              <a:gd name="connsiteY3" fmla="*/ 1120422 h 3146170"/>
              <a:gd name="connsiteX4" fmla="*/ 0 w 7356675"/>
              <a:gd name="connsiteY4" fmla="*/ 0 h 3146170"/>
              <a:gd name="connsiteX0" fmla="*/ 0 w 7356675"/>
              <a:gd name="connsiteY0" fmla="*/ 0 h 3146170"/>
              <a:gd name="connsiteX1" fmla="*/ 7356675 w 7356675"/>
              <a:gd name="connsiteY1" fmla="*/ 0 h 3146170"/>
              <a:gd name="connsiteX2" fmla="*/ 7356675 w 7356675"/>
              <a:gd name="connsiteY2" fmla="*/ 3146170 h 3146170"/>
              <a:gd name="connsiteX3" fmla="*/ 3967090 w 7356675"/>
              <a:gd name="connsiteY3" fmla="*/ 1120422 h 3146170"/>
              <a:gd name="connsiteX4" fmla="*/ 0 w 7356675"/>
              <a:gd name="connsiteY4" fmla="*/ 0 h 31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675" h="3146170">
                <a:moveTo>
                  <a:pt x="0" y="0"/>
                </a:moveTo>
                <a:lnTo>
                  <a:pt x="7356675" y="0"/>
                </a:lnTo>
                <a:lnTo>
                  <a:pt x="7356675" y="3146170"/>
                </a:lnTo>
                <a:cubicBezTo>
                  <a:pt x="6423761" y="1523696"/>
                  <a:pt x="5096952" y="3516618"/>
                  <a:pt x="3967090" y="1120422"/>
                </a:cubicBezTo>
                <a:cubicBezTo>
                  <a:pt x="3362178" y="-106491"/>
                  <a:pt x="1617785" y="298446"/>
                  <a:pt x="0" y="0"/>
                </a:cubicBezTo>
                <a:close/>
              </a:path>
            </a:pathLst>
          </a:cu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7" name="矩形 10">
            <a:extLst>
              <a:ext uri="{FF2B5EF4-FFF2-40B4-BE49-F238E27FC236}">
                <a16:creationId xmlns:a16="http://schemas.microsoft.com/office/drawing/2014/main" id="{97C35488-EE8C-474F-8B4A-E4E56DD2BAD1}"/>
              </a:ext>
            </a:extLst>
          </p:cNvPr>
          <p:cNvSpPr/>
          <p:nvPr userDrawn="1"/>
        </p:nvSpPr>
        <p:spPr>
          <a:xfrm>
            <a:off x="4053327" y="133942"/>
            <a:ext cx="8024513" cy="3431779"/>
          </a:xfrm>
          <a:custGeom>
            <a:avLst/>
            <a:gdLst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0 w 8875986"/>
              <a:gd name="connsiteY3" fmla="*/ 2808545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4853354 w 8875986"/>
              <a:gd name="connsiteY3" fmla="*/ 895339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092505 w 8875986"/>
              <a:gd name="connsiteY3" fmla="*/ 1345505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8875986"/>
              <a:gd name="connsiteY0" fmla="*/ 0 h 2808545"/>
              <a:gd name="connsiteX1" fmla="*/ 8875986 w 8875986"/>
              <a:gd name="connsiteY1" fmla="*/ 0 h 2808545"/>
              <a:gd name="connsiteX2" fmla="*/ 8875986 w 8875986"/>
              <a:gd name="connsiteY2" fmla="*/ 2808545 h 2808545"/>
              <a:gd name="connsiteX3" fmla="*/ 5486401 w 8875986"/>
              <a:gd name="connsiteY3" fmla="*/ 1120422 h 2808545"/>
              <a:gd name="connsiteX4" fmla="*/ 0 w 8875986"/>
              <a:gd name="connsiteY4" fmla="*/ 0 h 2808545"/>
              <a:gd name="connsiteX0" fmla="*/ 0 w 7173795"/>
              <a:gd name="connsiteY0" fmla="*/ 42203 h 2808545"/>
              <a:gd name="connsiteX1" fmla="*/ 7173795 w 7173795"/>
              <a:gd name="connsiteY1" fmla="*/ 0 h 2808545"/>
              <a:gd name="connsiteX2" fmla="*/ 7173795 w 7173795"/>
              <a:gd name="connsiteY2" fmla="*/ 2808545 h 2808545"/>
              <a:gd name="connsiteX3" fmla="*/ 3784210 w 7173795"/>
              <a:gd name="connsiteY3" fmla="*/ 1120422 h 2808545"/>
              <a:gd name="connsiteX4" fmla="*/ 0 w 7173795"/>
              <a:gd name="connsiteY4" fmla="*/ 42203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2808545"/>
              <a:gd name="connsiteX1" fmla="*/ 7356675 w 7356675"/>
              <a:gd name="connsiteY1" fmla="*/ 0 h 2808545"/>
              <a:gd name="connsiteX2" fmla="*/ 7356675 w 7356675"/>
              <a:gd name="connsiteY2" fmla="*/ 2808545 h 2808545"/>
              <a:gd name="connsiteX3" fmla="*/ 3967090 w 7356675"/>
              <a:gd name="connsiteY3" fmla="*/ 1120422 h 2808545"/>
              <a:gd name="connsiteX4" fmla="*/ 0 w 7356675"/>
              <a:gd name="connsiteY4" fmla="*/ 0 h 2808545"/>
              <a:gd name="connsiteX0" fmla="*/ 0 w 7356675"/>
              <a:gd name="connsiteY0" fmla="*/ 0 h 3146170"/>
              <a:gd name="connsiteX1" fmla="*/ 7356675 w 7356675"/>
              <a:gd name="connsiteY1" fmla="*/ 0 h 3146170"/>
              <a:gd name="connsiteX2" fmla="*/ 7356675 w 7356675"/>
              <a:gd name="connsiteY2" fmla="*/ 3146170 h 3146170"/>
              <a:gd name="connsiteX3" fmla="*/ 3967090 w 7356675"/>
              <a:gd name="connsiteY3" fmla="*/ 1120422 h 3146170"/>
              <a:gd name="connsiteX4" fmla="*/ 0 w 7356675"/>
              <a:gd name="connsiteY4" fmla="*/ 0 h 3146170"/>
              <a:gd name="connsiteX0" fmla="*/ 0 w 7356675"/>
              <a:gd name="connsiteY0" fmla="*/ 0 h 3146170"/>
              <a:gd name="connsiteX1" fmla="*/ 7356675 w 7356675"/>
              <a:gd name="connsiteY1" fmla="*/ 0 h 3146170"/>
              <a:gd name="connsiteX2" fmla="*/ 7356675 w 7356675"/>
              <a:gd name="connsiteY2" fmla="*/ 3146170 h 3146170"/>
              <a:gd name="connsiteX3" fmla="*/ 3967090 w 7356675"/>
              <a:gd name="connsiteY3" fmla="*/ 1120422 h 3146170"/>
              <a:gd name="connsiteX4" fmla="*/ 0 w 7356675"/>
              <a:gd name="connsiteY4" fmla="*/ 0 h 3146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56675" h="3146170">
                <a:moveTo>
                  <a:pt x="0" y="0"/>
                </a:moveTo>
                <a:lnTo>
                  <a:pt x="7356675" y="0"/>
                </a:lnTo>
                <a:lnTo>
                  <a:pt x="7356675" y="3146170"/>
                </a:lnTo>
                <a:cubicBezTo>
                  <a:pt x="6423761" y="1523696"/>
                  <a:pt x="5096952" y="3516618"/>
                  <a:pt x="3967090" y="1120422"/>
                </a:cubicBezTo>
                <a:cubicBezTo>
                  <a:pt x="3362178" y="-106491"/>
                  <a:pt x="1617785" y="298446"/>
                  <a:pt x="0" y="0"/>
                </a:cubicBezTo>
                <a:close/>
              </a:path>
            </a:pathLst>
          </a:custGeom>
          <a:solidFill>
            <a:srgbClr val="70AD47">
              <a:lumMod val="5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/>
              <a:ea typeface="华文楷体"/>
              <a:cs typeface="+mn-cs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DBAAEBC8-24A9-49D0-8056-D7B734E0261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360BC528-F686-4EFB-862A-B77986B020E7}"/>
              </a:ext>
            </a:extLst>
          </p:cNvPr>
          <p:cNvSpPr/>
          <p:nvPr userDrawn="1"/>
        </p:nvSpPr>
        <p:spPr>
          <a:xfrm>
            <a:off x="102000" y="117000"/>
            <a:ext cx="11988000" cy="66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14296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5CF8FA41-8AAA-4743-8309-A431D05340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36B9BB2-E9CB-4749-BD27-43C6285A4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3373308-95AC-41C7-9028-0FD74298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00916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91302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1205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矩形 17">
            <a:extLst>
              <a:ext uri="{FF2B5EF4-FFF2-40B4-BE49-F238E27FC236}">
                <a16:creationId xmlns:a16="http://schemas.microsoft.com/office/drawing/2014/main" id="{6B8E907A-5A9A-1A13-1DFA-4A9EDF4FED7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46D94408-5840-C809-0FFF-9EE6857F53EB}"/>
              </a:ext>
            </a:extLst>
          </p:cNvPr>
          <p:cNvSpPr/>
          <p:nvPr userDrawn="1"/>
        </p:nvSpPr>
        <p:spPr>
          <a:xfrm>
            <a:off x="102000" y="117000"/>
            <a:ext cx="11988000" cy="66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15823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19262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03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9188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2209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01005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82592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54175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436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38004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08782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143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4388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8390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0781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6246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4010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6280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69233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B978F0-763F-4DEF-906E-A2187F1C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6A5F32-6318-44D9-93A2-D1B859BF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29E2-63E4-436C-B846-53489F6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959601-9258-47AE-9DD3-EAF395540AFF}"/>
              </a:ext>
            </a:extLst>
          </p:cNvPr>
          <p:cNvGrpSpPr/>
          <p:nvPr userDrawn="1"/>
        </p:nvGrpSpPr>
        <p:grpSpPr>
          <a:xfrm>
            <a:off x="1233714" y="1106995"/>
            <a:ext cx="9328778" cy="718457"/>
            <a:chOff x="1233714" y="1306286"/>
            <a:chExt cx="9328778" cy="71845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D49A33-6D64-454B-94FB-94A078C50A1D}"/>
                </a:ext>
              </a:extLst>
            </p:cNvPr>
            <p:cNvSpPr/>
            <p:nvPr/>
          </p:nvSpPr>
          <p:spPr>
            <a:xfrm>
              <a:off x="1233714" y="1306286"/>
              <a:ext cx="566057" cy="56605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3AF9BB-E07B-46CC-BFBE-505A2B9F4A48}"/>
                </a:ext>
              </a:extLst>
            </p:cNvPr>
            <p:cNvSpPr/>
            <p:nvPr/>
          </p:nvSpPr>
          <p:spPr>
            <a:xfrm>
              <a:off x="1538514" y="1611086"/>
              <a:ext cx="413657" cy="4136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CF32F54-B56A-404A-9BE4-627240F4858D}"/>
                </a:ext>
              </a:extLst>
            </p:cNvPr>
            <p:cNvCxnSpPr>
              <a:cxnSpLocks/>
            </p:cNvCxnSpPr>
            <p:nvPr/>
          </p:nvCxnSpPr>
          <p:spPr>
            <a:xfrm>
              <a:off x="2061028" y="1611086"/>
              <a:ext cx="850146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FC5BD35-EC17-4671-A2B5-D8773154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7817" y="785854"/>
            <a:ext cx="7496367" cy="5232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spc="10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7416839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0426494-290F-78B2-C3D2-D9FBCFD49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C2D53-6B75-4C05-835C-55A2A3C833EA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7A4858C-1152-8C70-6ABB-E111FC7E1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223AFD-2492-7D4B-67D8-623DFDE15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6540EA-102C-4297-BF87-99A3185A1067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80E149FD-1E0E-89C3-3DF7-7D24439523AA}"/>
              </a:ext>
            </a:extLst>
          </p:cNvPr>
          <p:cNvGrpSpPr/>
          <p:nvPr userDrawn="1"/>
        </p:nvGrpSpPr>
        <p:grpSpPr>
          <a:xfrm>
            <a:off x="1056000" y="794400"/>
            <a:ext cx="10080000" cy="5454000"/>
            <a:chOff x="1139579" y="794400"/>
            <a:chExt cx="10080000" cy="5454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499D3ED-A7CA-810D-5BF2-FAE49222171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282" t="4817" r="15713" b="8435"/>
            <a:stretch/>
          </p:blipFill>
          <p:spPr>
            <a:xfrm>
              <a:off x="1139579" y="794808"/>
              <a:ext cx="10080000" cy="5453184"/>
            </a:xfrm>
            <a:prstGeom prst="rect">
              <a:avLst/>
            </a:prstGeom>
            <a:effectLst>
              <a:softEdge rad="317500"/>
            </a:effectLst>
          </p:spPr>
        </p:pic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8AF5DC7-E34C-0F23-997E-15A0F0D9EA24}"/>
                </a:ext>
              </a:extLst>
            </p:cNvPr>
            <p:cNvSpPr/>
            <p:nvPr userDrawn="1"/>
          </p:nvSpPr>
          <p:spPr>
            <a:xfrm>
              <a:off x="1139579" y="794400"/>
              <a:ext cx="10080000" cy="5454000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  <a:alpha val="90000"/>
                  </a:schemeClr>
                </a:gs>
                <a:gs pos="80000">
                  <a:srgbClr val="FFFFFE">
                    <a:alpha val="0"/>
                  </a:srgbClr>
                </a:gs>
                <a:gs pos="70000">
                  <a:srgbClr val="FFFFFD">
                    <a:alpha val="20000"/>
                  </a:srgbClr>
                </a:gs>
                <a:gs pos="50000">
                  <a:srgbClr val="FEFEFB">
                    <a:alpha val="70000"/>
                  </a:srgb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557757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964426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665111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B978F0-763F-4DEF-906E-A2187F1C3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46A5F32-6318-44D9-93A2-D1B859BFB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3C129E2-63E4-436C-B846-53489F649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组合 5">
            <a:extLst>
              <a:ext uri="{FF2B5EF4-FFF2-40B4-BE49-F238E27FC236}">
                <a16:creationId xmlns:a16="http://schemas.microsoft.com/office/drawing/2014/main" id="{5F959601-9258-47AE-9DD3-EAF395540AFF}"/>
              </a:ext>
            </a:extLst>
          </p:cNvPr>
          <p:cNvGrpSpPr/>
          <p:nvPr userDrawn="1"/>
        </p:nvGrpSpPr>
        <p:grpSpPr>
          <a:xfrm>
            <a:off x="1233714" y="1306286"/>
            <a:ext cx="9328778" cy="718457"/>
            <a:chOff x="1233714" y="1306286"/>
            <a:chExt cx="9328778" cy="718457"/>
          </a:xfrm>
        </p:grpSpPr>
        <p:sp>
          <p:nvSpPr>
            <p:cNvPr id="7" name="矩形 6">
              <a:extLst>
                <a:ext uri="{FF2B5EF4-FFF2-40B4-BE49-F238E27FC236}">
                  <a16:creationId xmlns:a16="http://schemas.microsoft.com/office/drawing/2014/main" id="{EFD49A33-6D64-454B-94FB-94A078C50A1D}"/>
                </a:ext>
              </a:extLst>
            </p:cNvPr>
            <p:cNvSpPr/>
            <p:nvPr/>
          </p:nvSpPr>
          <p:spPr>
            <a:xfrm>
              <a:off x="1233714" y="1306286"/>
              <a:ext cx="566057" cy="56605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8" name="矩形 7">
              <a:extLst>
                <a:ext uri="{FF2B5EF4-FFF2-40B4-BE49-F238E27FC236}">
                  <a16:creationId xmlns:a16="http://schemas.microsoft.com/office/drawing/2014/main" id="{C33AF9BB-E07B-46CC-BFBE-505A2B9F4A48}"/>
                </a:ext>
              </a:extLst>
            </p:cNvPr>
            <p:cNvSpPr/>
            <p:nvPr/>
          </p:nvSpPr>
          <p:spPr>
            <a:xfrm>
              <a:off x="1538514" y="1611086"/>
              <a:ext cx="413657" cy="41365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zh-CN" alt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endParaRPr>
            </a:p>
          </p:txBody>
        </p:sp>
        <p:cxnSp>
          <p:nvCxnSpPr>
            <p:cNvPr id="9" name="直接连接符 8">
              <a:extLst>
                <a:ext uri="{FF2B5EF4-FFF2-40B4-BE49-F238E27FC236}">
                  <a16:creationId xmlns:a16="http://schemas.microsoft.com/office/drawing/2014/main" id="{7CF32F54-B56A-404A-9BE4-627240F4858D}"/>
                </a:ext>
              </a:extLst>
            </p:cNvPr>
            <p:cNvCxnSpPr>
              <a:cxnSpLocks/>
            </p:cNvCxnSpPr>
            <p:nvPr/>
          </p:nvCxnSpPr>
          <p:spPr>
            <a:xfrm>
              <a:off x="2061028" y="1611086"/>
              <a:ext cx="8501464" cy="0"/>
            </a:xfrm>
            <a:prstGeom prst="line">
              <a:avLst/>
            </a:prstGeom>
            <a:ln w="38100">
              <a:solidFill>
                <a:schemeClr val="accent5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文本占位符 2">
            <a:extLst>
              <a:ext uri="{FF2B5EF4-FFF2-40B4-BE49-F238E27FC236}">
                <a16:creationId xmlns:a16="http://schemas.microsoft.com/office/drawing/2014/main" id="{1FC5BD35-EC17-4671-A2B5-D8773154A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47817" y="985145"/>
            <a:ext cx="7496367" cy="523220"/>
          </a:xfrm>
        </p:spPr>
        <p:txBody>
          <a:bodyPr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3600" spc="1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8681132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与讨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A3B5D0-140A-4E1F-8F09-31A28C7D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3E9A36-4229-4BB9-BCAB-2AB90E50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ED82A4-C239-470C-A8C9-446CDBF4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1BD9C2-6785-492E-8159-BAF9969E2D32}"/>
              </a:ext>
            </a:extLst>
          </p:cNvPr>
          <p:cNvCxnSpPr>
            <a:cxnSpLocks/>
          </p:cNvCxnSpPr>
          <p:nvPr userDrawn="1"/>
        </p:nvCxnSpPr>
        <p:spPr>
          <a:xfrm>
            <a:off x="1635131" y="1596500"/>
            <a:ext cx="913313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C2389303-9ED6-45B2-8C88-0A8ADA375CF6}"/>
              </a:ext>
            </a:extLst>
          </p:cNvPr>
          <p:cNvGrpSpPr/>
          <p:nvPr userDrawn="1"/>
        </p:nvGrpSpPr>
        <p:grpSpPr>
          <a:xfrm>
            <a:off x="948126" y="1049324"/>
            <a:ext cx="2768852" cy="719211"/>
            <a:chOff x="1965457" y="4672166"/>
            <a:chExt cx="2768852" cy="71921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6F05661-D952-4110-9563-72AF9EB9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5457" y="4753424"/>
              <a:ext cx="648000" cy="63795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7D2726F-78F0-4002-B0A7-038EFD94B92E}"/>
                </a:ext>
              </a:extLst>
            </p:cNvPr>
            <p:cNvSpPr txBox="1"/>
            <p:nvPr/>
          </p:nvSpPr>
          <p:spPr>
            <a:xfrm>
              <a:off x="2573781" y="4672166"/>
              <a:ext cx="216052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FFFF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思考与讨论</a:t>
              </a:r>
            </a:p>
          </p:txBody>
        </p:sp>
      </p:grp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1C7230A7-842F-41AB-B7CB-BB9E02002C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404155" y="1078929"/>
            <a:ext cx="5268160" cy="523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41546074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思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CA3B5D0-140A-4E1F-8F09-31A28C7D2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763E9A36-4229-4BB9-BCAB-2AB90E50A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6ED82A4-C239-470C-A8C9-446CDBF43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011BD9C2-6785-492E-8159-BAF9969E2D32}"/>
              </a:ext>
            </a:extLst>
          </p:cNvPr>
          <p:cNvCxnSpPr>
            <a:cxnSpLocks/>
          </p:cNvCxnSpPr>
          <p:nvPr userDrawn="1"/>
        </p:nvCxnSpPr>
        <p:spPr>
          <a:xfrm>
            <a:off x="1635131" y="1596500"/>
            <a:ext cx="9133132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>
            <a:extLst>
              <a:ext uri="{FF2B5EF4-FFF2-40B4-BE49-F238E27FC236}">
                <a16:creationId xmlns:a16="http://schemas.microsoft.com/office/drawing/2014/main" id="{C2389303-9ED6-45B2-8C88-0A8ADA375CF6}"/>
              </a:ext>
            </a:extLst>
          </p:cNvPr>
          <p:cNvGrpSpPr/>
          <p:nvPr userDrawn="1"/>
        </p:nvGrpSpPr>
        <p:grpSpPr>
          <a:xfrm>
            <a:off x="948126" y="1049324"/>
            <a:ext cx="2768852" cy="719211"/>
            <a:chOff x="1965457" y="4672166"/>
            <a:chExt cx="2768852" cy="719211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B6F05661-D952-4110-9563-72AF9EB9E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965457" y="4753424"/>
              <a:ext cx="648000" cy="637953"/>
            </a:xfrm>
            <a:prstGeom prst="rect">
              <a:avLst/>
            </a:prstGeom>
          </p:spPr>
        </p:pic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C7D2726F-78F0-4002-B0A7-038EFD94B92E}"/>
                </a:ext>
              </a:extLst>
            </p:cNvPr>
            <p:cNvSpPr txBox="1"/>
            <p:nvPr/>
          </p:nvSpPr>
          <p:spPr>
            <a:xfrm>
              <a:off x="2573781" y="4672166"/>
              <a:ext cx="2160528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l"/>
              <a:r>
                <a:rPr lang="zh-CN" altLang="en-US" sz="2800" b="1" dirty="0">
                  <a:solidFill>
                    <a:srgbClr val="FFFF00"/>
                  </a:solidFill>
                  <a:latin typeface="幼圆" panose="02010509060101010101" pitchFamily="49" charset="-122"/>
                  <a:ea typeface="幼圆" panose="02010509060101010101" pitchFamily="49" charset="-122"/>
                </a:rPr>
                <a:t>思考</a:t>
              </a:r>
            </a:p>
          </p:txBody>
        </p:sp>
      </p:grpSp>
      <p:sp>
        <p:nvSpPr>
          <p:cNvPr id="11" name="文本占位符 2">
            <a:extLst>
              <a:ext uri="{FF2B5EF4-FFF2-40B4-BE49-F238E27FC236}">
                <a16:creationId xmlns:a16="http://schemas.microsoft.com/office/drawing/2014/main" id="{0DA6BFA7-F91B-4649-A4DD-1319856E74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477721" y="1078929"/>
            <a:ext cx="5268160" cy="5232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4612622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科学技术社会"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66532E22-CB3F-4704-8ED3-D28CB75B6D6A}"/>
              </a:ext>
            </a:extLst>
          </p:cNvPr>
          <p:cNvSpPr txBox="1"/>
          <p:nvPr userDrawn="1"/>
        </p:nvSpPr>
        <p:spPr>
          <a:xfrm>
            <a:off x="1814459" y="1070478"/>
            <a:ext cx="249909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l"/>
            <a:r>
              <a:rPr lang="zh-CN" altLang="en-US" sz="2400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科学 技术 社会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60A88B-688E-487F-AD8C-148D9C87E22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5574" y="1117461"/>
            <a:ext cx="540599" cy="540599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5343D72A-1E19-4F72-98CE-AFA3E63DAF2C}"/>
              </a:ext>
            </a:extLst>
          </p:cNvPr>
          <p:cNvCxnSpPr>
            <a:cxnSpLocks/>
          </p:cNvCxnSpPr>
          <p:nvPr userDrawn="1"/>
        </p:nvCxnSpPr>
        <p:spPr>
          <a:xfrm>
            <a:off x="1826491" y="1596500"/>
            <a:ext cx="8982186" cy="0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11562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24" Type="http://schemas.microsoft.com/office/2007/relationships/hdphoto" Target="../media/hdphoto1.wdp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23" Type="http://schemas.openxmlformats.org/officeDocument/2006/relationships/image" Target="../media/image8.png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Relationship Id="rId22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102000" y="117000"/>
            <a:ext cx="11988000" cy="66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 userDrawn="1"/>
        </p:nvSpPr>
        <p:spPr>
          <a:xfrm>
            <a:off x="731541" y="245572"/>
            <a:ext cx="262292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>
                <a:solidFill>
                  <a:schemeClr val="tx1">
                    <a:lumMod val="95000"/>
                  </a:schemeClr>
                </a:solidFill>
              </a:rPr>
              <a:t>泰兴市第一高级中学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D7498B4-B679-2BD5-6F51-6440293A9DB4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70366" y="179230"/>
            <a:ext cx="538570" cy="53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598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8" r:id="rId6"/>
    <p:sldLayoutId id="2147483679" r:id="rId7"/>
    <p:sldLayoutId id="2147483681" r:id="rId8"/>
    <p:sldLayoutId id="2147483672" r:id="rId9"/>
    <p:sldLayoutId id="2147483680" r:id="rId10"/>
    <p:sldLayoutId id="2147483674" r:id="rId11"/>
    <p:sldLayoutId id="2147483675" r:id="rId12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70E680A-4100-4C29-8B27-E525EEAAD6EF}" type="datetimeFigureOut">
              <a:rPr lang="zh-CN" altLang="en-US" smtClean="0"/>
              <a:t>2022/11/14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FC85DCF-6919-4769-9B73-2328C516B158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1E7E9580-3F19-00B5-D6BE-0C1E1164549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9759A17D-A05D-32A1-1D73-420707B73141}"/>
              </a:ext>
            </a:extLst>
          </p:cNvPr>
          <p:cNvSpPr/>
          <p:nvPr userDrawn="1"/>
        </p:nvSpPr>
        <p:spPr>
          <a:xfrm>
            <a:off x="102000" y="117000"/>
            <a:ext cx="11988000" cy="6624000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6B1BF70F-EE37-5361-FE39-AD9E62317A04}"/>
              </a:ext>
            </a:extLst>
          </p:cNvPr>
          <p:cNvSpPr txBox="1"/>
          <p:nvPr userDrawn="1"/>
        </p:nvSpPr>
        <p:spPr>
          <a:xfrm>
            <a:off x="464874" y="152469"/>
            <a:ext cx="26229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solidFill>
                  <a:schemeClr val="tx1">
                    <a:lumMod val="95000"/>
                  </a:schemeClr>
                </a:solidFill>
              </a:rPr>
              <a:t>泰兴市第一高级中学</a:t>
            </a:r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BD523875-518C-D5F3-7A4A-8CA65C6E3F61}"/>
              </a:ext>
            </a:extLst>
          </p:cNvPr>
          <p:cNvPicPr>
            <a:picLocks noChangeAspect="1"/>
          </p:cNvPicPr>
          <p:nvPr userDrawn="1"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0452" y="133874"/>
            <a:ext cx="432000" cy="427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5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4" r:id="rId12"/>
    <p:sldLayoutId id="2147483695" r:id="rId13"/>
    <p:sldLayoutId id="2147483696" r:id="rId14"/>
    <p:sldLayoutId id="2147483697" r:id="rId15"/>
    <p:sldLayoutId id="2147483698" r:id="rId16"/>
    <p:sldLayoutId id="2147483699" r:id="rId17"/>
    <p:sldLayoutId id="2147483700" r:id="rId18"/>
    <p:sldLayoutId id="2147483701" r:id="rId19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3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tm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mp"/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3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3D0D5DE-1388-D64A-AC23-70CC7951A8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49150" y="1913467"/>
            <a:ext cx="5798722" cy="1515533"/>
          </a:xfrm>
        </p:spPr>
        <p:txBody>
          <a:bodyPr anchor="ctr"/>
          <a:lstStyle/>
          <a:p>
            <a:r>
              <a:rPr lang="zh-CN" altLang="en-US" dirty="0"/>
              <a:t>氮循环</a:t>
            </a:r>
            <a:r>
              <a:rPr lang="en-US" altLang="zh-CN" sz="4400" dirty="0"/>
              <a:t>—</a:t>
            </a:r>
            <a:r>
              <a:rPr lang="zh-CN" altLang="en-US" sz="4400" dirty="0"/>
              <a:t>烟气脱硝</a:t>
            </a:r>
            <a:endParaRPr lang="zh-CN" altLang="en-US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138C85CA-FD98-78DF-A57D-83BD889F459F}"/>
              </a:ext>
            </a:extLst>
          </p:cNvPr>
          <p:cNvSpPr txBox="1"/>
          <p:nvPr/>
        </p:nvSpPr>
        <p:spPr>
          <a:xfrm>
            <a:off x="4960055" y="3944649"/>
            <a:ext cx="405464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泰兴市第一高级中学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</a:t>
            </a:r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丁锋 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32A8026-D49F-4B73-270C-526FA5C8AFB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 contrast="-4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44128" y="1784514"/>
            <a:ext cx="1531964" cy="151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0990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任意多边形: 形状 79">
            <a:extLst>
              <a:ext uri="{FF2B5EF4-FFF2-40B4-BE49-F238E27FC236}">
                <a16:creationId xmlns:a16="http://schemas.microsoft.com/office/drawing/2014/main" id="{DC0175EC-6130-2635-F97F-3D85FD835767}"/>
              </a:ext>
            </a:extLst>
          </p:cNvPr>
          <p:cNvSpPr/>
          <p:nvPr/>
        </p:nvSpPr>
        <p:spPr>
          <a:xfrm>
            <a:off x="2843233" y="5548082"/>
            <a:ext cx="7995139" cy="575677"/>
          </a:xfrm>
          <a:custGeom>
            <a:avLst/>
            <a:gdLst>
              <a:gd name="connsiteX0" fmla="*/ 0 w 7995139"/>
              <a:gd name="connsiteY0" fmla="*/ 48139 h 575677"/>
              <a:gd name="connsiteX1" fmla="*/ 1160585 w 7995139"/>
              <a:gd name="connsiteY1" fmla="*/ 388108 h 575677"/>
              <a:gd name="connsiteX2" fmla="*/ 2954216 w 7995139"/>
              <a:gd name="connsiteY2" fmla="*/ 36416 h 575677"/>
              <a:gd name="connsiteX3" fmla="*/ 4536831 w 7995139"/>
              <a:gd name="connsiteY3" fmla="*/ 411554 h 575677"/>
              <a:gd name="connsiteX4" fmla="*/ 6635262 w 7995139"/>
              <a:gd name="connsiteY4" fmla="*/ 1246 h 575677"/>
              <a:gd name="connsiteX5" fmla="*/ 7995139 w 7995139"/>
              <a:gd name="connsiteY5" fmla="*/ 575677 h 57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139" h="575677">
                <a:moveTo>
                  <a:pt x="0" y="48139"/>
                </a:moveTo>
                <a:cubicBezTo>
                  <a:pt x="334108" y="219100"/>
                  <a:pt x="668216" y="390062"/>
                  <a:pt x="1160585" y="388108"/>
                </a:cubicBezTo>
                <a:cubicBezTo>
                  <a:pt x="1652954" y="386154"/>
                  <a:pt x="2391508" y="32508"/>
                  <a:pt x="2954216" y="36416"/>
                </a:cubicBezTo>
                <a:cubicBezTo>
                  <a:pt x="3516924" y="40324"/>
                  <a:pt x="3923323" y="417416"/>
                  <a:pt x="4536831" y="411554"/>
                </a:cubicBezTo>
                <a:cubicBezTo>
                  <a:pt x="5150339" y="405692"/>
                  <a:pt x="6058877" y="-26108"/>
                  <a:pt x="6635262" y="1246"/>
                </a:cubicBezTo>
                <a:cubicBezTo>
                  <a:pt x="7211647" y="28600"/>
                  <a:pt x="7778262" y="489708"/>
                  <a:pt x="7995139" y="575677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: 形状 78">
            <a:extLst>
              <a:ext uri="{FF2B5EF4-FFF2-40B4-BE49-F238E27FC236}">
                <a16:creationId xmlns:a16="http://schemas.microsoft.com/office/drawing/2014/main" id="{3203F8CD-2536-8B27-8EEF-3549C915F501}"/>
              </a:ext>
            </a:extLst>
          </p:cNvPr>
          <p:cNvSpPr/>
          <p:nvPr/>
        </p:nvSpPr>
        <p:spPr>
          <a:xfrm>
            <a:off x="2600435" y="4437424"/>
            <a:ext cx="7995139" cy="575677"/>
          </a:xfrm>
          <a:custGeom>
            <a:avLst/>
            <a:gdLst>
              <a:gd name="connsiteX0" fmla="*/ 0 w 7995139"/>
              <a:gd name="connsiteY0" fmla="*/ 48139 h 575677"/>
              <a:gd name="connsiteX1" fmla="*/ 1160585 w 7995139"/>
              <a:gd name="connsiteY1" fmla="*/ 388108 h 575677"/>
              <a:gd name="connsiteX2" fmla="*/ 2954216 w 7995139"/>
              <a:gd name="connsiteY2" fmla="*/ 36416 h 575677"/>
              <a:gd name="connsiteX3" fmla="*/ 4536831 w 7995139"/>
              <a:gd name="connsiteY3" fmla="*/ 411554 h 575677"/>
              <a:gd name="connsiteX4" fmla="*/ 6635262 w 7995139"/>
              <a:gd name="connsiteY4" fmla="*/ 1246 h 575677"/>
              <a:gd name="connsiteX5" fmla="*/ 7995139 w 7995139"/>
              <a:gd name="connsiteY5" fmla="*/ 575677 h 57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139" h="575677">
                <a:moveTo>
                  <a:pt x="0" y="48139"/>
                </a:moveTo>
                <a:cubicBezTo>
                  <a:pt x="334108" y="219100"/>
                  <a:pt x="668216" y="390062"/>
                  <a:pt x="1160585" y="388108"/>
                </a:cubicBezTo>
                <a:cubicBezTo>
                  <a:pt x="1652954" y="386154"/>
                  <a:pt x="2391508" y="32508"/>
                  <a:pt x="2954216" y="36416"/>
                </a:cubicBezTo>
                <a:cubicBezTo>
                  <a:pt x="3516924" y="40324"/>
                  <a:pt x="3923323" y="417416"/>
                  <a:pt x="4536831" y="411554"/>
                </a:cubicBezTo>
                <a:cubicBezTo>
                  <a:pt x="5150339" y="405692"/>
                  <a:pt x="6058877" y="-26108"/>
                  <a:pt x="6635262" y="1246"/>
                </a:cubicBezTo>
                <a:cubicBezTo>
                  <a:pt x="7211647" y="28600"/>
                  <a:pt x="7778262" y="489708"/>
                  <a:pt x="7995139" y="575677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8" name="任意多边形: 形状 77">
            <a:extLst>
              <a:ext uri="{FF2B5EF4-FFF2-40B4-BE49-F238E27FC236}">
                <a16:creationId xmlns:a16="http://schemas.microsoft.com/office/drawing/2014/main" id="{1E149DE2-255A-EDB3-3097-0A4BB9EB25E0}"/>
              </a:ext>
            </a:extLst>
          </p:cNvPr>
          <p:cNvSpPr/>
          <p:nvPr/>
        </p:nvSpPr>
        <p:spPr>
          <a:xfrm>
            <a:off x="2575830" y="3347785"/>
            <a:ext cx="7995139" cy="575677"/>
          </a:xfrm>
          <a:custGeom>
            <a:avLst/>
            <a:gdLst>
              <a:gd name="connsiteX0" fmla="*/ 0 w 7995139"/>
              <a:gd name="connsiteY0" fmla="*/ 48139 h 575677"/>
              <a:gd name="connsiteX1" fmla="*/ 1160585 w 7995139"/>
              <a:gd name="connsiteY1" fmla="*/ 388108 h 575677"/>
              <a:gd name="connsiteX2" fmla="*/ 2954216 w 7995139"/>
              <a:gd name="connsiteY2" fmla="*/ 36416 h 575677"/>
              <a:gd name="connsiteX3" fmla="*/ 4536831 w 7995139"/>
              <a:gd name="connsiteY3" fmla="*/ 411554 h 575677"/>
              <a:gd name="connsiteX4" fmla="*/ 6635262 w 7995139"/>
              <a:gd name="connsiteY4" fmla="*/ 1246 h 575677"/>
              <a:gd name="connsiteX5" fmla="*/ 7995139 w 7995139"/>
              <a:gd name="connsiteY5" fmla="*/ 575677 h 57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139" h="575677">
                <a:moveTo>
                  <a:pt x="0" y="48139"/>
                </a:moveTo>
                <a:cubicBezTo>
                  <a:pt x="334108" y="219100"/>
                  <a:pt x="668216" y="390062"/>
                  <a:pt x="1160585" y="388108"/>
                </a:cubicBezTo>
                <a:cubicBezTo>
                  <a:pt x="1652954" y="386154"/>
                  <a:pt x="2391508" y="32508"/>
                  <a:pt x="2954216" y="36416"/>
                </a:cubicBezTo>
                <a:cubicBezTo>
                  <a:pt x="3516924" y="40324"/>
                  <a:pt x="3923323" y="417416"/>
                  <a:pt x="4536831" y="411554"/>
                </a:cubicBezTo>
                <a:cubicBezTo>
                  <a:pt x="5150339" y="405692"/>
                  <a:pt x="6058877" y="-26108"/>
                  <a:pt x="6635262" y="1246"/>
                </a:cubicBezTo>
                <a:cubicBezTo>
                  <a:pt x="7211647" y="28600"/>
                  <a:pt x="7778262" y="489708"/>
                  <a:pt x="7995139" y="575677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任意多边形: 形状 76">
            <a:extLst>
              <a:ext uri="{FF2B5EF4-FFF2-40B4-BE49-F238E27FC236}">
                <a16:creationId xmlns:a16="http://schemas.microsoft.com/office/drawing/2014/main" id="{938166D6-52FB-D943-32B0-F35317F7FB0A}"/>
              </a:ext>
            </a:extLst>
          </p:cNvPr>
          <p:cNvSpPr/>
          <p:nvPr/>
        </p:nvSpPr>
        <p:spPr>
          <a:xfrm>
            <a:off x="2347817" y="2184576"/>
            <a:ext cx="7995139" cy="575677"/>
          </a:xfrm>
          <a:custGeom>
            <a:avLst/>
            <a:gdLst>
              <a:gd name="connsiteX0" fmla="*/ 0 w 7995139"/>
              <a:gd name="connsiteY0" fmla="*/ 48139 h 575677"/>
              <a:gd name="connsiteX1" fmla="*/ 1160585 w 7995139"/>
              <a:gd name="connsiteY1" fmla="*/ 388108 h 575677"/>
              <a:gd name="connsiteX2" fmla="*/ 2954216 w 7995139"/>
              <a:gd name="connsiteY2" fmla="*/ 36416 h 575677"/>
              <a:gd name="connsiteX3" fmla="*/ 4536831 w 7995139"/>
              <a:gd name="connsiteY3" fmla="*/ 411554 h 575677"/>
              <a:gd name="connsiteX4" fmla="*/ 6635262 w 7995139"/>
              <a:gd name="connsiteY4" fmla="*/ 1246 h 575677"/>
              <a:gd name="connsiteX5" fmla="*/ 7995139 w 7995139"/>
              <a:gd name="connsiteY5" fmla="*/ 575677 h 5756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95139" h="575677">
                <a:moveTo>
                  <a:pt x="0" y="48139"/>
                </a:moveTo>
                <a:cubicBezTo>
                  <a:pt x="334108" y="219100"/>
                  <a:pt x="668216" y="390062"/>
                  <a:pt x="1160585" y="388108"/>
                </a:cubicBezTo>
                <a:cubicBezTo>
                  <a:pt x="1652954" y="386154"/>
                  <a:pt x="2391508" y="32508"/>
                  <a:pt x="2954216" y="36416"/>
                </a:cubicBezTo>
                <a:cubicBezTo>
                  <a:pt x="3516924" y="40324"/>
                  <a:pt x="3923323" y="417416"/>
                  <a:pt x="4536831" y="411554"/>
                </a:cubicBezTo>
                <a:cubicBezTo>
                  <a:pt x="5150339" y="405692"/>
                  <a:pt x="6058877" y="-26108"/>
                  <a:pt x="6635262" y="1246"/>
                </a:cubicBezTo>
                <a:cubicBezTo>
                  <a:pt x="7211647" y="28600"/>
                  <a:pt x="7778262" y="489708"/>
                  <a:pt x="7995139" y="575677"/>
                </a:cubicBezTo>
              </a:path>
            </a:pathLst>
          </a:custGeom>
          <a:noFill/>
          <a:ln w="5715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箭头: 燕尾形 14">
            <a:extLst>
              <a:ext uri="{FF2B5EF4-FFF2-40B4-BE49-F238E27FC236}">
                <a16:creationId xmlns:a16="http://schemas.microsoft.com/office/drawing/2014/main" id="{9B373FD7-17B4-F5FA-564F-620B4AFCFEF4}"/>
              </a:ext>
            </a:extLst>
          </p:cNvPr>
          <p:cNvSpPr/>
          <p:nvPr/>
        </p:nvSpPr>
        <p:spPr>
          <a:xfrm rot="21073405">
            <a:off x="591426" y="5513362"/>
            <a:ext cx="1629062" cy="654918"/>
          </a:xfrm>
          <a:prstGeom prst="notchedRightArrow">
            <a:avLst>
              <a:gd name="adj1" fmla="val 50000"/>
              <a:gd name="adj2" fmla="val 68510"/>
            </a:avLst>
          </a:prstGeom>
          <a:solidFill>
            <a:srgbClr val="8B6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情境线</a:t>
            </a:r>
          </a:p>
        </p:txBody>
      </p:sp>
      <p:sp>
        <p:nvSpPr>
          <p:cNvPr id="21" name="箭头: 燕尾形 20">
            <a:extLst>
              <a:ext uri="{FF2B5EF4-FFF2-40B4-BE49-F238E27FC236}">
                <a16:creationId xmlns:a16="http://schemas.microsoft.com/office/drawing/2014/main" id="{8E3220CC-EB13-9F92-A886-032148A3615C}"/>
              </a:ext>
            </a:extLst>
          </p:cNvPr>
          <p:cNvSpPr/>
          <p:nvPr/>
        </p:nvSpPr>
        <p:spPr>
          <a:xfrm rot="21073405">
            <a:off x="591426" y="4429504"/>
            <a:ext cx="1629062" cy="654918"/>
          </a:xfrm>
          <a:prstGeom prst="notchedRightArrow">
            <a:avLst>
              <a:gd name="adj1" fmla="val 50000"/>
              <a:gd name="adj2" fmla="val 68510"/>
            </a:avLst>
          </a:prstGeom>
          <a:solidFill>
            <a:srgbClr val="8B6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活动线</a:t>
            </a:r>
          </a:p>
        </p:txBody>
      </p:sp>
      <p:sp>
        <p:nvSpPr>
          <p:cNvPr id="25" name="箭头: 燕尾形 24">
            <a:extLst>
              <a:ext uri="{FF2B5EF4-FFF2-40B4-BE49-F238E27FC236}">
                <a16:creationId xmlns:a16="http://schemas.microsoft.com/office/drawing/2014/main" id="{8AA9F5DE-B26F-754F-9177-5E0A9D3C97E9}"/>
              </a:ext>
            </a:extLst>
          </p:cNvPr>
          <p:cNvSpPr/>
          <p:nvPr/>
        </p:nvSpPr>
        <p:spPr>
          <a:xfrm rot="21073405">
            <a:off x="591426" y="3345645"/>
            <a:ext cx="1629062" cy="654918"/>
          </a:xfrm>
          <a:prstGeom prst="notchedRightArrow">
            <a:avLst>
              <a:gd name="adj1" fmla="val 50000"/>
              <a:gd name="adj2" fmla="val 68510"/>
            </a:avLst>
          </a:prstGeom>
          <a:solidFill>
            <a:srgbClr val="8B6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知识线</a:t>
            </a:r>
          </a:p>
        </p:txBody>
      </p:sp>
      <p:sp>
        <p:nvSpPr>
          <p:cNvPr id="29" name="箭头: 燕尾形 28">
            <a:extLst>
              <a:ext uri="{FF2B5EF4-FFF2-40B4-BE49-F238E27FC236}">
                <a16:creationId xmlns:a16="http://schemas.microsoft.com/office/drawing/2014/main" id="{20DCAD96-1DB8-B28A-559E-BEBAE56761CB}"/>
              </a:ext>
            </a:extLst>
          </p:cNvPr>
          <p:cNvSpPr/>
          <p:nvPr/>
        </p:nvSpPr>
        <p:spPr>
          <a:xfrm rot="21073405">
            <a:off x="591426" y="2261786"/>
            <a:ext cx="1629062" cy="654918"/>
          </a:xfrm>
          <a:prstGeom prst="notchedRightArrow">
            <a:avLst>
              <a:gd name="adj1" fmla="val 50000"/>
              <a:gd name="adj2" fmla="val 68510"/>
            </a:avLst>
          </a:prstGeom>
          <a:solidFill>
            <a:srgbClr val="8B6A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dirty="0"/>
              <a:t>素养线</a:t>
            </a:r>
          </a:p>
        </p:txBody>
      </p:sp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676FA5F-E2B1-68C2-35DC-2D3499A7A3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教学设计</a:t>
            </a:r>
          </a:p>
        </p:txBody>
      </p:sp>
      <p:grpSp>
        <p:nvGrpSpPr>
          <p:cNvPr id="73" name="组合 72">
            <a:extLst>
              <a:ext uri="{FF2B5EF4-FFF2-40B4-BE49-F238E27FC236}">
                <a16:creationId xmlns:a16="http://schemas.microsoft.com/office/drawing/2014/main" id="{A9808FCD-645E-82A9-9DDC-C7A63B706D92}"/>
              </a:ext>
            </a:extLst>
          </p:cNvPr>
          <p:cNvGrpSpPr/>
          <p:nvPr/>
        </p:nvGrpSpPr>
        <p:grpSpPr>
          <a:xfrm>
            <a:off x="2106975" y="1966773"/>
            <a:ext cx="2052000" cy="4220046"/>
            <a:chOff x="1772969" y="1966773"/>
            <a:chExt cx="2052000" cy="4220046"/>
          </a:xfrm>
        </p:grpSpPr>
        <p:sp>
          <p:nvSpPr>
            <p:cNvPr id="16" name="圆角矩形 15">
              <a:extLst>
                <a:ext uri="{FF2B5EF4-FFF2-40B4-BE49-F238E27FC236}">
                  <a16:creationId xmlns:a16="http://schemas.microsoft.com/office/drawing/2014/main" id="{E21B5BF7-4377-9AD9-4984-4A0F21D263DD}"/>
                </a:ext>
              </a:extLst>
            </p:cNvPr>
            <p:cNvSpPr/>
            <p:nvPr/>
          </p:nvSpPr>
          <p:spPr>
            <a:xfrm>
              <a:off x="1772969" y="5322819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en-US" altLang="zh-CN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NO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排放形成的空气污染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2" name="圆角矩形 16">
              <a:extLst>
                <a:ext uri="{FF2B5EF4-FFF2-40B4-BE49-F238E27FC236}">
                  <a16:creationId xmlns:a16="http://schemas.microsoft.com/office/drawing/2014/main" id="{1ADB33B3-A782-7EA9-9176-D0DC6DDCF13B}"/>
                </a:ext>
              </a:extLst>
            </p:cNvPr>
            <p:cNvSpPr/>
            <p:nvPr/>
          </p:nvSpPr>
          <p:spPr>
            <a:xfrm>
              <a:off x="1772969" y="4204137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项目准备阶段对情境认知、思考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3" name="圆角矩形 17">
              <a:extLst>
                <a:ext uri="{FF2B5EF4-FFF2-40B4-BE49-F238E27FC236}">
                  <a16:creationId xmlns:a16="http://schemas.microsoft.com/office/drawing/2014/main" id="{A0E9E996-C94F-7A86-D632-6C0E7237D807}"/>
                </a:ext>
              </a:extLst>
            </p:cNvPr>
            <p:cNvSpPr/>
            <p:nvPr/>
          </p:nvSpPr>
          <p:spPr>
            <a:xfrm>
              <a:off x="1772969" y="3085455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物质转化途径和反应原理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24" name="圆角矩形 18">
              <a:extLst>
                <a:ext uri="{FF2B5EF4-FFF2-40B4-BE49-F238E27FC236}">
                  <a16:creationId xmlns:a16="http://schemas.microsoft.com/office/drawing/2014/main" id="{F469D424-B171-6040-12F9-249D595D5360}"/>
                </a:ext>
              </a:extLst>
            </p:cNvPr>
            <p:cNvSpPr/>
            <p:nvPr/>
          </p:nvSpPr>
          <p:spPr>
            <a:xfrm>
              <a:off x="1772969" y="1966773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科学态度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</a:rPr>
                <a:t>和社会责任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37" name="直接连接符 36">
              <a:extLst>
                <a:ext uri="{FF2B5EF4-FFF2-40B4-BE49-F238E27FC236}">
                  <a16:creationId xmlns:a16="http://schemas.microsoft.com/office/drawing/2014/main" id="{9962F1D9-F813-E884-8674-0FBCED14305A}"/>
                </a:ext>
              </a:extLst>
            </p:cNvPr>
            <p:cNvCxnSpPr>
              <a:stCxn id="24" idx="2"/>
              <a:endCxn id="23" idx="0"/>
            </p:cNvCxnSpPr>
            <p:nvPr/>
          </p:nvCxnSpPr>
          <p:spPr>
            <a:xfrm>
              <a:off x="2798969" y="2830773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接连接符 37">
              <a:extLst>
                <a:ext uri="{FF2B5EF4-FFF2-40B4-BE49-F238E27FC236}">
                  <a16:creationId xmlns:a16="http://schemas.microsoft.com/office/drawing/2014/main" id="{561E3898-C22B-5C53-FC9D-F529049B3D26}"/>
                </a:ext>
              </a:extLst>
            </p:cNvPr>
            <p:cNvCxnSpPr>
              <a:cxnSpLocks/>
              <a:stCxn id="23" idx="2"/>
              <a:endCxn id="22" idx="0"/>
            </p:cNvCxnSpPr>
            <p:nvPr/>
          </p:nvCxnSpPr>
          <p:spPr>
            <a:xfrm>
              <a:off x="2798969" y="3949455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1" name="直接连接符 40">
              <a:extLst>
                <a:ext uri="{FF2B5EF4-FFF2-40B4-BE49-F238E27FC236}">
                  <a16:creationId xmlns:a16="http://schemas.microsoft.com/office/drawing/2014/main" id="{346739BD-1935-276F-8A22-4D3BF3CE89CF}"/>
                </a:ext>
              </a:extLst>
            </p:cNvPr>
            <p:cNvCxnSpPr>
              <a:cxnSpLocks/>
              <a:stCxn id="16" idx="0"/>
              <a:endCxn id="22" idx="2"/>
            </p:cNvCxnSpPr>
            <p:nvPr/>
          </p:nvCxnSpPr>
          <p:spPr>
            <a:xfrm flipV="1">
              <a:off x="2798969" y="5068137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5" name="组合 74">
            <a:extLst>
              <a:ext uri="{FF2B5EF4-FFF2-40B4-BE49-F238E27FC236}">
                <a16:creationId xmlns:a16="http://schemas.microsoft.com/office/drawing/2014/main" id="{56DEC01F-9DFB-86C2-6054-72B650779838}"/>
              </a:ext>
            </a:extLst>
          </p:cNvPr>
          <p:cNvGrpSpPr/>
          <p:nvPr/>
        </p:nvGrpSpPr>
        <p:grpSpPr>
          <a:xfrm>
            <a:off x="6840803" y="1966773"/>
            <a:ext cx="2052000" cy="4220046"/>
            <a:chOff x="6729469" y="1966773"/>
            <a:chExt cx="2052000" cy="4220046"/>
          </a:xfrm>
        </p:grpSpPr>
        <p:sp>
          <p:nvSpPr>
            <p:cNvPr id="18" name="圆角矩形 29">
              <a:extLst>
                <a:ext uri="{FF2B5EF4-FFF2-40B4-BE49-F238E27FC236}">
                  <a16:creationId xmlns:a16="http://schemas.microsoft.com/office/drawing/2014/main" id="{F0987FA1-4751-5A3E-9B1E-20D18A04B6AC}"/>
                </a:ext>
              </a:extLst>
            </p:cNvPr>
            <p:cNvSpPr/>
            <p:nvPr/>
          </p:nvSpPr>
          <p:spPr>
            <a:xfrm>
              <a:off x="6729469" y="5322819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</a:rPr>
                <a:t>尿素的还原脱硝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30" name="圆角矩形 30">
              <a:extLst>
                <a:ext uri="{FF2B5EF4-FFF2-40B4-BE49-F238E27FC236}">
                  <a16:creationId xmlns:a16="http://schemas.microsoft.com/office/drawing/2014/main" id="{DB077C58-769B-5BB0-FF9B-8709461D16FA}"/>
                </a:ext>
              </a:extLst>
            </p:cNvPr>
            <p:cNvSpPr/>
            <p:nvPr/>
          </p:nvSpPr>
          <p:spPr>
            <a:xfrm>
              <a:off x="6729469" y="4204137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en-US" altLang="zh-CN" sz="2000" b="1" dirty="0">
                  <a:ea typeface="华文楷体" panose="02010600040101010101" pitchFamily="2" charset="-122"/>
                </a:rPr>
                <a:t>SCR</a:t>
              </a: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ea typeface="华文楷体" panose="02010600040101010101" pitchFamily="2" charset="-122"/>
                </a:rPr>
                <a:t>脱硝法条件的选择分析</a:t>
              </a:r>
            </a:p>
          </p:txBody>
        </p:sp>
        <p:sp>
          <p:nvSpPr>
            <p:cNvPr id="31" name="圆角矩形 31">
              <a:extLst>
                <a:ext uri="{FF2B5EF4-FFF2-40B4-BE49-F238E27FC236}">
                  <a16:creationId xmlns:a16="http://schemas.microsoft.com/office/drawing/2014/main" id="{5001305D-203D-6AB0-C9CB-73B6B14EF2F2}"/>
                </a:ext>
              </a:extLst>
            </p:cNvPr>
            <p:cNvSpPr/>
            <p:nvPr/>
          </p:nvSpPr>
          <p:spPr>
            <a:xfrm>
              <a:off x="6729469" y="3085455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条件对化学反应的影响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32" name="圆角矩形 33">
              <a:extLst>
                <a:ext uri="{FF2B5EF4-FFF2-40B4-BE49-F238E27FC236}">
                  <a16:creationId xmlns:a16="http://schemas.microsoft.com/office/drawing/2014/main" id="{C474E252-A0DD-E6BA-5260-6DEC9AE661AB}"/>
                </a:ext>
              </a:extLst>
            </p:cNvPr>
            <p:cNvSpPr/>
            <p:nvPr/>
          </p:nvSpPr>
          <p:spPr>
            <a:xfrm>
              <a:off x="6729469" y="1966773"/>
              <a:ext cx="2052000" cy="8640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kumimoji="0" lang="zh-CN" altLang="en-US" sz="20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科学态度</a:t>
              </a:r>
              <a:endParaRPr kumimoji="0" lang="en-US" altLang="zh-CN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和社会责任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cxnSp>
          <p:nvCxnSpPr>
            <p:cNvPr id="44" name="直接连接符 43">
              <a:extLst>
                <a:ext uri="{FF2B5EF4-FFF2-40B4-BE49-F238E27FC236}">
                  <a16:creationId xmlns:a16="http://schemas.microsoft.com/office/drawing/2014/main" id="{914C4E02-6E25-9395-D6C2-4B55221E4EA9}"/>
                </a:ext>
              </a:extLst>
            </p:cNvPr>
            <p:cNvCxnSpPr>
              <a:cxnSpLocks/>
              <a:stCxn id="32" idx="2"/>
              <a:endCxn id="31" idx="0"/>
            </p:cNvCxnSpPr>
            <p:nvPr/>
          </p:nvCxnSpPr>
          <p:spPr>
            <a:xfrm>
              <a:off x="7755469" y="2830773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7" name="直接连接符 46">
              <a:extLst>
                <a:ext uri="{FF2B5EF4-FFF2-40B4-BE49-F238E27FC236}">
                  <a16:creationId xmlns:a16="http://schemas.microsoft.com/office/drawing/2014/main" id="{816BDAF8-B605-71E4-D15D-7085894DB083}"/>
                </a:ext>
              </a:extLst>
            </p:cNvPr>
            <p:cNvCxnSpPr>
              <a:cxnSpLocks/>
              <a:stCxn id="30" idx="0"/>
              <a:endCxn id="31" idx="2"/>
            </p:cNvCxnSpPr>
            <p:nvPr/>
          </p:nvCxnSpPr>
          <p:spPr>
            <a:xfrm flipV="1">
              <a:off x="7755469" y="3949455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0" name="直接连接符 49">
              <a:extLst>
                <a:ext uri="{FF2B5EF4-FFF2-40B4-BE49-F238E27FC236}">
                  <a16:creationId xmlns:a16="http://schemas.microsoft.com/office/drawing/2014/main" id="{00F882BE-E20F-DD60-077B-0702E72642AD}"/>
                </a:ext>
              </a:extLst>
            </p:cNvPr>
            <p:cNvCxnSpPr>
              <a:cxnSpLocks/>
              <a:stCxn id="30" idx="2"/>
              <a:endCxn id="18" idx="0"/>
            </p:cNvCxnSpPr>
            <p:nvPr/>
          </p:nvCxnSpPr>
          <p:spPr>
            <a:xfrm>
              <a:off x="7755469" y="5068137"/>
              <a:ext cx="0" cy="254682"/>
            </a:xfrm>
            <a:prstGeom prst="line">
              <a:avLst/>
            </a:prstGeom>
            <a:ln w="38100">
              <a:solidFill>
                <a:srgbClr val="AFC6DD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4" name="组合 73">
            <a:extLst>
              <a:ext uri="{FF2B5EF4-FFF2-40B4-BE49-F238E27FC236}">
                <a16:creationId xmlns:a16="http://schemas.microsoft.com/office/drawing/2014/main" id="{B85EF57A-C1A0-B9D4-C0CB-A599E05DE12C}"/>
              </a:ext>
            </a:extLst>
          </p:cNvPr>
          <p:cNvGrpSpPr/>
          <p:nvPr/>
        </p:nvGrpSpPr>
        <p:grpSpPr>
          <a:xfrm>
            <a:off x="4473889" y="1966773"/>
            <a:ext cx="2052000" cy="4220046"/>
            <a:chOff x="4251219" y="1966773"/>
            <a:chExt cx="2052000" cy="4220046"/>
          </a:xfrm>
        </p:grpSpPr>
        <p:sp>
          <p:nvSpPr>
            <p:cNvPr id="17" name="圆角矩形 24">
              <a:extLst>
                <a:ext uri="{FF2B5EF4-FFF2-40B4-BE49-F238E27FC236}">
                  <a16:creationId xmlns:a16="http://schemas.microsoft.com/office/drawing/2014/main" id="{2FF756A0-925A-DF20-D8FD-4BC80CA17711}"/>
                </a:ext>
              </a:extLst>
            </p:cNvPr>
            <p:cNvSpPr/>
            <p:nvPr/>
          </p:nvSpPr>
          <p:spPr>
            <a:xfrm>
              <a:off x="4251219" y="5322819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固废焚烧的碱液吸收塔</a:t>
              </a:r>
              <a:endParaRPr kumimoji="0" lang="zh-CN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</a:endParaRPr>
            </a:p>
          </p:txBody>
        </p:sp>
        <p:sp>
          <p:nvSpPr>
            <p:cNvPr id="26" name="圆角矩形 25">
              <a:extLst>
                <a:ext uri="{FF2B5EF4-FFF2-40B4-BE49-F238E27FC236}">
                  <a16:creationId xmlns:a16="http://schemas.microsoft.com/office/drawing/2014/main" id="{5F81A7DA-4A16-AC57-8004-833C4B3C87E4}"/>
                </a:ext>
              </a:extLst>
            </p:cNvPr>
            <p:cNvSpPr/>
            <p:nvPr/>
          </p:nvSpPr>
          <p:spPr>
            <a:xfrm>
              <a:off x="4251219" y="4204137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原理的设计和实验验证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sp>
          <p:nvSpPr>
            <p:cNvPr id="27" name="圆角矩形 26">
              <a:extLst>
                <a:ext uri="{FF2B5EF4-FFF2-40B4-BE49-F238E27FC236}">
                  <a16:creationId xmlns:a16="http://schemas.microsoft.com/office/drawing/2014/main" id="{B1C2FDFD-6940-08ED-DB77-1EC1F44D2075}"/>
                </a:ext>
              </a:extLst>
            </p:cNvPr>
            <p:cNvSpPr/>
            <p:nvPr/>
          </p:nvSpPr>
          <p:spPr>
            <a:xfrm>
              <a:off x="4251219" y="3085455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氧化还原反应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sp>
          <p:nvSpPr>
            <p:cNvPr id="28" name="圆角矩形 27">
              <a:extLst>
                <a:ext uri="{FF2B5EF4-FFF2-40B4-BE49-F238E27FC236}">
                  <a16:creationId xmlns:a16="http://schemas.microsoft.com/office/drawing/2014/main" id="{383D42F8-B2E9-2F76-5104-B75C2578ECD5}"/>
                </a:ext>
              </a:extLst>
            </p:cNvPr>
            <p:cNvSpPr/>
            <p:nvPr/>
          </p:nvSpPr>
          <p:spPr>
            <a:xfrm>
              <a:off x="4251219" y="1966773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证据推理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与模型认知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cxnSp>
          <p:nvCxnSpPr>
            <p:cNvPr id="53" name="直接连接符 52">
              <a:extLst>
                <a:ext uri="{FF2B5EF4-FFF2-40B4-BE49-F238E27FC236}">
                  <a16:creationId xmlns:a16="http://schemas.microsoft.com/office/drawing/2014/main" id="{51629B7F-A71C-8FE6-6153-00AA6B6F96AC}"/>
                </a:ext>
              </a:extLst>
            </p:cNvPr>
            <p:cNvCxnSpPr>
              <a:cxnSpLocks/>
              <a:stCxn id="28" idx="2"/>
              <a:endCxn id="27" idx="0"/>
            </p:cNvCxnSpPr>
            <p:nvPr/>
          </p:nvCxnSpPr>
          <p:spPr>
            <a:xfrm>
              <a:off x="5277219" y="2830773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6" name="直接连接符 55">
              <a:extLst>
                <a:ext uri="{FF2B5EF4-FFF2-40B4-BE49-F238E27FC236}">
                  <a16:creationId xmlns:a16="http://schemas.microsoft.com/office/drawing/2014/main" id="{678A8187-0C17-2527-1609-9FE861DB38B9}"/>
                </a:ext>
              </a:extLst>
            </p:cNvPr>
            <p:cNvCxnSpPr>
              <a:cxnSpLocks/>
              <a:stCxn id="26" idx="0"/>
              <a:endCxn id="27" idx="2"/>
            </p:cNvCxnSpPr>
            <p:nvPr/>
          </p:nvCxnSpPr>
          <p:spPr>
            <a:xfrm flipV="1">
              <a:off x="5277219" y="3949455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直接连接符 59">
              <a:extLst>
                <a:ext uri="{FF2B5EF4-FFF2-40B4-BE49-F238E27FC236}">
                  <a16:creationId xmlns:a16="http://schemas.microsoft.com/office/drawing/2014/main" id="{1AB5AE74-F1FB-8E9B-84D4-94B3C69DA108}"/>
                </a:ext>
              </a:extLst>
            </p:cNvPr>
            <p:cNvCxnSpPr>
              <a:cxnSpLocks/>
              <a:stCxn id="26" idx="2"/>
              <a:endCxn id="17" idx="0"/>
            </p:cNvCxnSpPr>
            <p:nvPr/>
          </p:nvCxnSpPr>
          <p:spPr>
            <a:xfrm>
              <a:off x="5277219" y="5068137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76" name="组合 75">
            <a:extLst>
              <a:ext uri="{FF2B5EF4-FFF2-40B4-BE49-F238E27FC236}">
                <a16:creationId xmlns:a16="http://schemas.microsoft.com/office/drawing/2014/main" id="{A9EA8804-3A3D-3526-3BDB-8DC2A030B1D7}"/>
              </a:ext>
            </a:extLst>
          </p:cNvPr>
          <p:cNvGrpSpPr/>
          <p:nvPr/>
        </p:nvGrpSpPr>
        <p:grpSpPr>
          <a:xfrm>
            <a:off x="9207718" y="1966773"/>
            <a:ext cx="2052000" cy="4220046"/>
            <a:chOff x="9207718" y="1966773"/>
            <a:chExt cx="2052000" cy="4220046"/>
          </a:xfrm>
        </p:grpSpPr>
        <p:sp>
          <p:nvSpPr>
            <p:cNvPr id="19" name="圆角矩形 34">
              <a:extLst>
                <a:ext uri="{FF2B5EF4-FFF2-40B4-BE49-F238E27FC236}">
                  <a16:creationId xmlns:a16="http://schemas.microsoft.com/office/drawing/2014/main" id="{7751F959-D7A1-D091-275B-9B92FE798511}"/>
                </a:ext>
              </a:extLst>
            </p:cNvPr>
            <p:cNvSpPr/>
            <p:nvPr/>
          </p:nvSpPr>
          <p:spPr>
            <a:xfrm>
              <a:off x="9207718" y="5322819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汽车尾气的催化还原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4" name="圆角矩形 35">
              <a:extLst>
                <a:ext uri="{FF2B5EF4-FFF2-40B4-BE49-F238E27FC236}">
                  <a16:creationId xmlns:a16="http://schemas.microsoft.com/office/drawing/2014/main" id="{763EA9D2-5CBC-75F4-8EAA-67CBABD22328}"/>
                </a:ext>
              </a:extLst>
            </p:cNvPr>
            <p:cNvSpPr/>
            <p:nvPr/>
          </p:nvSpPr>
          <p:spPr>
            <a:xfrm>
              <a:off x="9207718" y="4204137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催化还原原理的探索认知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sp>
          <p:nvSpPr>
            <p:cNvPr id="35" name="圆角矩形 36">
              <a:extLst>
                <a:ext uri="{FF2B5EF4-FFF2-40B4-BE49-F238E27FC236}">
                  <a16:creationId xmlns:a16="http://schemas.microsoft.com/office/drawing/2014/main" id="{1E49E91F-7740-32E8-3D9B-06E24D3A2FD1}"/>
                </a:ext>
              </a:extLst>
            </p:cNvPr>
            <p:cNvSpPr/>
            <p:nvPr/>
          </p:nvSpPr>
          <p:spPr>
            <a:xfrm>
              <a:off x="9207718" y="3085455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Times New Roman" panose="02020603050405020304" pitchFamily="18" charset="0"/>
                  <a:sym typeface="+mn-ea"/>
                </a:rPr>
                <a:t>活化能与催化剂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cs typeface="Times New Roman" panose="02020603050405020304" pitchFamily="18" charset="0"/>
                <a:sym typeface="+mn-ea"/>
              </a:endParaRPr>
            </a:p>
          </p:txBody>
        </p:sp>
        <p:sp>
          <p:nvSpPr>
            <p:cNvPr id="36" name="圆角矩形 38">
              <a:extLst>
                <a:ext uri="{FF2B5EF4-FFF2-40B4-BE49-F238E27FC236}">
                  <a16:creationId xmlns:a16="http://schemas.microsoft.com/office/drawing/2014/main" id="{8AA6E0C0-B7E7-00D2-B419-77EF38FA912D}"/>
                </a:ext>
              </a:extLst>
            </p:cNvPr>
            <p:cNvSpPr/>
            <p:nvPr/>
          </p:nvSpPr>
          <p:spPr>
            <a:xfrm>
              <a:off x="9207718" y="1966773"/>
              <a:ext cx="2052000" cy="864000"/>
            </a:xfrm>
            <a:prstGeom prst="round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square" lIns="91440" tIns="45720" rIns="91440" bIns="45720" numCol="1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宏观辨识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</a:pPr>
              <a:r>
                <a:rPr lang="zh-CN" altLang="en-US" sz="2000" b="1" dirty="0">
                  <a:latin typeface="华文楷体" panose="02010600040101010101" pitchFamily="2" charset="-122"/>
                  <a:ea typeface="华文楷体" panose="02010600040101010101" pitchFamily="2" charset="-122"/>
                  <a:sym typeface="+mn-ea"/>
                </a:rPr>
                <a:t>与微观探析</a:t>
              </a:r>
              <a:endParaRPr lang="en-US" altLang="zh-CN" sz="2000" b="1" dirty="0">
                <a:latin typeface="华文楷体" panose="02010600040101010101" pitchFamily="2" charset="-122"/>
                <a:ea typeface="华文楷体" panose="02010600040101010101" pitchFamily="2" charset="-122"/>
                <a:sym typeface="+mn-ea"/>
              </a:endParaRPr>
            </a:p>
          </p:txBody>
        </p:sp>
        <p:cxnSp>
          <p:nvCxnSpPr>
            <p:cNvPr id="63" name="直接连接符 62">
              <a:extLst>
                <a:ext uri="{FF2B5EF4-FFF2-40B4-BE49-F238E27FC236}">
                  <a16:creationId xmlns:a16="http://schemas.microsoft.com/office/drawing/2014/main" id="{6A7D1B9B-32B9-E7CB-2AE7-3E231A13DB09}"/>
                </a:ext>
              </a:extLst>
            </p:cNvPr>
            <p:cNvCxnSpPr>
              <a:cxnSpLocks/>
              <a:stCxn id="36" idx="2"/>
              <a:endCxn id="35" idx="0"/>
            </p:cNvCxnSpPr>
            <p:nvPr/>
          </p:nvCxnSpPr>
          <p:spPr>
            <a:xfrm>
              <a:off x="10233718" y="2830773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直接连接符 66">
              <a:extLst>
                <a:ext uri="{FF2B5EF4-FFF2-40B4-BE49-F238E27FC236}">
                  <a16:creationId xmlns:a16="http://schemas.microsoft.com/office/drawing/2014/main" id="{D813BD1E-7B67-F8C8-283B-96485E411CFF}"/>
                </a:ext>
              </a:extLst>
            </p:cNvPr>
            <p:cNvCxnSpPr>
              <a:cxnSpLocks/>
              <a:stCxn id="34" idx="0"/>
              <a:endCxn id="35" idx="2"/>
            </p:cNvCxnSpPr>
            <p:nvPr/>
          </p:nvCxnSpPr>
          <p:spPr>
            <a:xfrm flipV="1">
              <a:off x="10233718" y="3949455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0" name="直接连接符 69">
              <a:extLst>
                <a:ext uri="{FF2B5EF4-FFF2-40B4-BE49-F238E27FC236}">
                  <a16:creationId xmlns:a16="http://schemas.microsoft.com/office/drawing/2014/main" id="{D2884ED0-6C48-2FFE-AB17-A4E8E2D36DF2}"/>
                </a:ext>
              </a:extLst>
            </p:cNvPr>
            <p:cNvCxnSpPr>
              <a:cxnSpLocks/>
              <a:stCxn id="34" idx="2"/>
              <a:endCxn id="19" idx="0"/>
            </p:cNvCxnSpPr>
            <p:nvPr/>
          </p:nvCxnSpPr>
          <p:spPr>
            <a:xfrm>
              <a:off x="10233718" y="5068137"/>
              <a:ext cx="0" cy="254682"/>
            </a:xfrm>
            <a:prstGeom prst="line">
              <a:avLst/>
            </a:prstGeom>
            <a:ln w="38100">
              <a:solidFill>
                <a:srgbClr val="D6E49C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27288067"/>
      </p:ext>
    </p:extLst>
  </p:cSld>
  <p:clrMapOvr>
    <a:masterClrMapping/>
  </p:clrMapOvr>
  <p:transition spd="slow" advTm="28923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!!图片 10">
            <a:extLst>
              <a:ext uri="{FF2B5EF4-FFF2-40B4-BE49-F238E27FC236}">
                <a16:creationId xmlns:a16="http://schemas.microsoft.com/office/drawing/2014/main" id="{850C1EA4-37A2-F11E-E4AF-C1828AFE4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394" y="2603001"/>
            <a:ext cx="5509154" cy="2443934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4F48993-2A38-F360-13D2-A31BF6F42CC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8" t="3165" r="13923" b="11959"/>
          <a:stretch/>
        </p:blipFill>
        <p:spPr>
          <a:xfrm>
            <a:off x="6539678" y="2269488"/>
            <a:ext cx="4784928" cy="357341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8A123CE-8654-06B0-34C1-5ACA5F561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项目准备</a:t>
            </a:r>
          </a:p>
        </p:txBody>
      </p:sp>
    </p:spTree>
    <p:extLst>
      <p:ext uri="{BB962C8B-B14F-4D97-AF65-F5344CB8AC3E}">
        <p14:creationId xmlns:p14="http://schemas.microsoft.com/office/powerpoint/2010/main" val="35044096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8A123CE-8654-06B0-34C1-5ACA5F561F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项目准备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CC426D5-FE24-BD05-C55C-53B9815C1E45}"/>
              </a:ext>
            </a:extLst>
          </p:cNvPr>
          <p:cNvSpPr txBox="1"/>
          <p:nvPr/>
        </p:nvSpPr>
        <p:spPr>
          <a:xfrm>
            <a:off x="2031294" y="2106076"/>
            <a:ext cx="40647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参考资料</a:t>
            </a:r>
            <a:r>
              <a:rPr lang="en-US" altLang="zh-CN" sz="2400" dirty="0"/>
              <a:t>1   </a:t>
            </a:r>
            <a:r>
              <a:rPr lang="zh-CN" altLang="en-US" sz="2400" dirty="0"/>
              <a:t>氮氧化物的形成</a:t>
            </a:r>
          </a:p>
        </p:txBody>
      </p:sp>
      <p:pic>
        <p:nvPicPr>
          <p:cNvPr id="18" name="图片 17">
            <a:extLst>
              <a:ext uri="{FF2B5EF4-FFF2-40B4-BE49-F238E27FC236}">
                <a16:creationId xmlns:a16="http://schemas.microsoft.com/office/drawing/2014/main" id="{7BCE73CC-7D91-1FB8-8806-58530A94CF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576" y="3173520"/>
            <a:ext cx="6570848" cy="223347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EF085BAA-11DB-C232-02C9-0AC0D1129B49}"/>
              </a:ext>
            </a:extLst>
          </p:cNvPr>
          <p:cNvSpPr txBox="1"/>
          <p:nvPr/>
        </p:nvSpPr>
        <p:spPr>
          <a:xfrm>
            <a:off x="6622793" y="2106076"/>
            <a:ext cx="294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“烟气”“脱硝”</a:t>
            </a:r>
          </a:p>
        </p:txBody>
      </p:sp>
    </p:spTree>
    <p:extLst>
      <p:ext uri="{BB962C8B-B14F-4D97-AF65-F5344CB8AC3E}">
        <p14:creationId xmlns:p14="http://schemas.microsoft.com/office/powerpoint/2010/main" val="309383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Tm="28923">
        <p159:morph option="byObject"/>
      </p:transition>
    </mc:Choice>
    <mc:Fallback xmlns="">
      <p:transition spd="slow" advTm="28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E0331B-0CE4-C707-AC33-F631F3A0E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9FFCE6-3B37-0633-1540-640A2842A39A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环节一    项目引入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4A6C30E0-3EDE-AAC9-3CBF-A5A0C0F14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300" y="2078263"/>
            <a:ext cx="5683357" cy="375982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B05CD5CB-CC59-AF76-03D1-731382FB014C}"/>
              </a:ext>
            </a:extLst>
          </p:cNvPr>
          <p:cNvSpPr txBox="1"/>
          <p:nvPr/>
        </p:nvSpPr>
        <p:spPr>
          <a:xfrm>
            <a:off x="7312776" y="2972272"/>
            <a:ext cx="3220646" cy="1698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z="2400" dirty="0"/>
              <a:t>关键信息：</a:t>
            </a:r>
            <a:endParaRPr lang="en-US" altLang="zh-CN" sz="24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氮氧化物的来源</a:t>
            </a:r>
            <a:endParaRPr lang="en-US" altLang="zh-CN" sz="24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/>
            </a:pPr>
            <a:r>
              <a:rPr lang="zh-CN" altLang="en-US" sz="2400" dirty="0"/>
              <a:t>排放量变化趋势</a:t>
            </a:r>
          </a:p>
        </p:txBody>
      </p:sp>
    </p:spTree>
    <p:extLst>
      <p:ext uri="{BB962C8B-B14F-4D97-AF65-F5344CB8AC3E}">
        <p14:creationId xmlns:p14="http://schemas.microsoft.com/office/powerpoint/2010/main" val="10019240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E0331B-0CE4-C707-AC33-F631F3A0E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9FFCE6-3B37-0633-1540-640A2842A39A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环节一    项目引入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4D9FCAA-D120-CF53-290E-1A271769F4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0" r="44746"/>
          <a:stretch/>
        </p:blipFill>
        <p:spPr>
          <a:xfrm rot="16200000">
            <a:off x="7247944" y="2782810"/>
            <a:ext cx="1293368" cy="5288839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8FCE13D2-BD51-9CB0-CB0F-B3F8934392E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91" r="44416"/>
          <a:stretch/>
        </p:blipFill>
        <p:spPr>
          <a:xfrm rot="16200000">
            <a:off x="3632240" y="-30821"/>
            <a:ext cx="1293366" cy="52888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8B34E78A-AA6D-957D-7051-954E0261D9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56" r="43950"/>
          <a:stretch/>
        </p:blipFill>
        <p:spPr>
          <a:xfrm rot="16200000">
            <a:off x="5449316" y="1398582"/>
            <a:ext cx="1293368" cy="5288841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3B2F1F3D-D46D-AD1E-B719-74BB592777CB}"/>
              </a:ext>
            </a:extLst>
          </p:cNvPr>
          <p:cNvSpPr/>
          <p:nvPr/>
        </p:nvSpPr>
        <p:spPr>
          <a:xfrm>
            <a:off x="5228493" y="4750250"/>
            <a:ext cx="5334000" cy="135747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2950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E0331B-0CE4-C707-AC33-F631F3A0E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9FFCE6-3B37-0633-1540-640A2842A39A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24" name="图片 23">
            <a:extLst>
              <a:ext uri="{FF2B5EF4-FFF2-40B4-BE49-F238E27FC236}">
                <a16:creationId xmlns:a16="http://schemas.microsoft.com/office/drawing/2014/main" id="{ADF4C30F-6026-DF19-F0F4-7C95747B8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8426" y="2272786"/>
            <a:ext cx="5747503" cy="1716671"/>
          </a:xfrm>
          <a:prstGeom prst="rect">
            <a:avLst/>
          </a:prstGeom>
        </p:spPr>
      </p:pic>
      <p:pic>
        <p:nvPicPr>
          <p:cNvPr id="25" name="图片 24">
            <a:extLst>
              <a:ext uri="{FF2B5EF4-FFF2-40B4-BE49-F238E27FC236}">
                <a16:creationId xmlns:a16="http://schemas.microsoft.com/office/drawing/2014/main" id="{DDB4885A-7E84-83DD-161D-533B5E811D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6308" y="4186364"/>
            <a:ext cx="3119822" cy="1392279"/>
          </a:xfrm>
          <a:prstGeom prst="rect">
            <a:avLst/>
          </a:prstGeom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006074B2-605C-705E-B838-3C0E6C31F78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78" t="6283" r="13880" b="10345"/>
          <a:stretch/>
        </p:blipFill>
        <p:spPr>
          <a:xfrm>
            <a:off x="9356970" y="2272786"/>
            <a:ext cx="1815931" cy="30600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C8B4B513-0C85-7282-D0DC-004C21C2BBA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489" y="2272786"/>
            <a:ext cx="2295897" cy="30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41332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F5E0331B-0CE4-C707-AC33-F631F3A0E4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1C9FFCE6-3B37-0633-1540-640A2842A39A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F3EE276-9CF3-676F-01D9-FF20D788C8C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367" y="3399243"/>
            <a:ext cx="3034159" cy="1706715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0F4D9C0-8A62-7049-9F27-A92BF8E0C7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450" y="2480063"/>
            <a:ext cx="3268197" cy="183836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5528486-EA63-6FD0-591C-369E2542895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7" r="22025"/>
          <a:stretch/>
        </p:blipFill>
        <p:spPr>
          <a:xfrm>
            <a:off x="4565341" y="1988642"/>
            <a:ext cx="3034159" cy="4075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2198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859B29B7-B4D2-B275-0513-38C5ECA727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856" y="2716620"/>
            <a:ext cx="2778986" cy="142475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5826D566-4595-022E-D84D-50BF8AC567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3103" y="2038397"/>
            <a:ext cx="7397041" cy="3549327"/>
          </a:xfrm>
          <a:prstGeom prst="rect">
            <a:avLst/>
          </a:prstGeom>
          <a:noFill/>
        </p:spPr>
      </p:pic>
      <p:sp>
        <p:nvSpPr>
          <p:cNvPr id="13" name="文本框 12">
            <a:extLst>
              <a:ext uri="{FF2B5EF4-FFF2-40B4-BE49-F238E27FC236}">
                <a16:creationId xmlns:a16="http://schemas.microsoft.com/office/drawing/2014/main" id="{A3533248-6B7A-8866-D163-33CD7318456C}"/>
              </a:ext>
            </a:extLst>
          </p:cNvPr>
          <p:cNvSpPr txBox="1"/>
          <p:nvPr/>
        </p:nvSpPr>
        <p:spPr>
          <a:xfrm>
            <a:off x="6096000" y="561048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催化剂的选择性</a:t>
            </a:r>
            <a:r>
              <a:rPr lang="en-US" altLang="zh-CN" sz="2400" dirty="0"/>
              <a:t>(</a:t>
            </a:r>
            <a:r>
              <a:rPr lang="en-US" altLang="zh-CN" sz="2400" i="1" dirty="0"/>
              <a:t>S</a:t>
            </a:r>
            <a:r>
              <a:rPr lang="en-US" altLang="zh-CN" sz="2400" dirty="0"/>
              <a:t>)</a:t>
            </a:r>
            <a:endParaRPr lang="zh-CN" altLang="en-US" sz="240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D94A5F8-E7AE-8F82-E19F-44251F85DD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3458126169"/>
      </p:ext>
    </p:extLst>
  </p:cSld>
  <p:clrMapOvr>
    <a:masterClrMapping/>
  </p:clrMapOvr>
  <p:transition spd="slow" advTm="289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30C3F181-8599-5759-6415-2D2C5AEBCE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323" y="2282485"/>
            <a:ext cx="6388326" cy="2920133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E2BA4C20-961D-30DF-397B-F44417789C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90" b="20190"/>
          <a:stretch>
            <a:fillRect/>
          </a:stretch>
        </p:blipFill>
        <p:spPr>
          <a:xfrm>
            <a:off x="7857619" y="1733407"/>
            <a:ext cx="2928570" cy="1310018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7DE50621-7EF1-D3C0-46CE-B6B54B7E35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77" b="39677"/>
          <a:stretch/>
        </p:blipFill>
        <p:spPr>
          <a:xfrm>
            <a:off x="7857619" y="3285015"/>
            <a:ext cx="2928570" cy="131001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4420DD60-EE27-CD68-0C9E-BB0CC564F1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70" r="3516" b="27805"/>
          <a:stretch/>
        </p:blipFill>
        <p:spPr>
          <a:xfrm>
            <a:off x="7857619" y="4836623"/>
            <a:ext cx="2928570" cy="1310018"/>
          </a:xfrm>
          <a:prstGeom prst="rect">
            <a:avLst/>
          </a:prstGeom>
        </p:spPr>
      </p:pic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260C5E9F-C64B-4E38-AD64-BB3066767B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019721673"/>
      </p:ext>
    </p:extLst>
  </p:cSld>
  <p:clrMapOvr>
    <a:masterClrMapping/>
  </p:clrMapOvr>
  <p:transition spd="slow" advTm="28923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84C325E0-A1B1-DFE5-2109-08A6C541F832}"/>
              </a:ext>
            </a:extLst>
          </p:cNvPr>
          <p:cNvSpPr txBox="1"/>
          <p:nvPr/>
        </p:nvSpPr>
        <p:spPr>
          <a:xfrm>
            <a:off x="1561949" y="2682366"/>
            <a:ext cx="5022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zh-CN" sz="2400" dirty="0"/>
              <a:t>2CO(g) + 2NO (g)</a:t>
            </a:r>
            <a:r>
              <a:rPr lang="zh-CN" altLang="en-US" sz="2400" dirty="0"/>
              <a:t> </a:t>
            </a:r>
            <a:r>
              <a:rPr lang="en-US" altLang="zh-CN" sz="2400" dirty="0"/>
              <a:t>=</a:t>
            </a:r>
            <a:r>
              <a:rPr lang="zh-CN" altLang="en-US" sz="2400" dirty="0"/>
              <a:t> </a:t>
            </a:r>
            <a:r>
              <a:rPr lang="en-US" altLang="zh-CN" sz="2400" dirty="0"/>
              <a:t>2CO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(g)</a:t>
            </a:r>
            <a:r>
              <a:rPr lang="zh-CN" altLang="en-US" sz="2400" dirty="0"/>
              <a:t> </a:t>
            </a:r>
            <a:r>
              <a:rPr lang="en-US" altLang="zh-CN" sz="2400" dirty="0"/>
              <a:t>+ N</a:t>
            </a:r>
            <a:r>
              <a:rPr lang="en-US" altLang="zh-CN" sz="2400" baseline="-25000" dirty="0"/>
              <a:t>2</a:t>
            </a:r>
            <a:r>
              <a:rPr lang="en-US" altLang="zh-CN" sz="2400" dirty="0"/>
              <a:t> (g)</a:t>
            </a:r>
            <a:endParaRPr lang="zh-CN" altLang="en-US" sz="2400" baseline="-25000" dirty="0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F5DE51C-9E32-A866-373F-2E0DD26CEE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859" y="3621168"/>
            <a:ext cx="6066604" cy="1108487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2E77F411-D8EF-EE9B-9470-79F035E4CD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FFF55A-7A6D-20C6-17BF-6F1A7A6614C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0" t="19498" r="9059"/>
          <a:stretch/>
        </p:blipFill>
        <p:spPr>
          <a:xfrm>
            <a:off x="7202836" y="2219710"/>
            <a:ext cx="3949305" cy="2992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504549"/>
      </p:ext>
    </p:extLst>
  </p:cSld>
  <p:clrMapOvr>
    <a:masterClrMapping/>
  </p:clrMapOvr>
  <p:transition spd="slow" advTm="289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任意多边形: 形状 5">
            <a:extLst>
              <a:ext uri="{FF2B5EF4-FFF2-40B4-BE49-F238E27FC236}">
                <a16:creationId xmlns:a16="http://schemas.microsoft.com/office/drawing/2014/main" id="{6D6EB325-8837-A67A-3F5A-470946D4963E}"/>
              </a:ext>
            </a:extLst>
          </p:cNvPr>
          <p:cNvSpPr/>
          <p:nvPr/>
        </p:nvSpPr>
        <p:spPr>
          <a:xfrm>
            <a:off x="2661538" y="1627850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项目式教学的思考</a:t>
            </a:r>
          </a:p>
        </p:txBody>
      </p: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6C7133EA-CA75-70B6-6A2F-FA4BBE86BD50}"/>
              </a:ext>
            </a:extLst>
          </p:cNvPr>
          <p:cNvSpPr/>
          <p:nvPr/>
        </p:nvSpPr>
        <p:spPr>
          <a:xfrm>
            <a:off x="5149983" y="1627850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学情分析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AA59C549-0248-9440-A528-FEDD9B69B374}"/>
              </a:ext>
            </a:extLst>
          </p:cNvPr>
          <p:cNvSpPr/>
          <p:nvPr/>
        </p:nvSpPr>
        <p:spPr>
          <a:xfrm>
            <a:off x="7638428" y="1627850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课标内容分析</a:t>
            </a:r>
          </a:p>
        </p:txBody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41446B13-F859-F9FC-A905-15C419E2287D}"/>
              </a:ext>
            </a:extLst>
          </p:cNvPr>
          <p:cNvSpPr/>
          <p:nvPr/>
        </p:nvSpPr>
        <p:spPr>
          <a:xfrm>
            <a:off x="2661538" y="3888629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选题</a:t>
            </a:r>
          </a:p>
        </p:txBody>
      </p:sp>
      <p:sp>
        <p:nvSpPr>
          <p:cNvPr id="14" name="任意多边形: 形状 13">
            <a:extLst>
              <a:ext uri="{FF2B5EF4-FFF2-40B4-BE49-F238E27FC236}">
                <a16:creationId xmlns:a16="http://schemas.microsoft.com/office/drawing/2014/main" id="{54DF8C95-102D-68A7-8FB6-658A3F362931}"/>
              </a:ext>
            </a:extLst>
          </p:cNvPr>
          <p:cNvSpPr/>
          <p:nvPr/>
        </p:nvSpPr>
        <p:spPr>
          <a:xfrm>
            <a:off x="5149983" y="3888629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教学设计与实现</a:t>
            </a: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A8BDBB3-7652-1948-82F7-D908D6F8FD2A}"/>
              </a:ext>
            </a:extLst>
          </p:cNvPr>
          <p:cNvSpPr/>
          <p:nvPr/>
        </p:nvSpPr>
        <p:spPr>
          <a:xfrm>
            <a:off x="7638428" y="3888629"/>
            <a:ext cx="1599356" cy="1599356"/>
          </a:xfrm>
          <a:custGeom>
            <a:avLst/>
            <a:gdLst>
              <a:gd name="connsiteX0" fmla="*/ 0 w 1368210"/>
              <a:gd name="connsiteY0" fmla="*/ 684105 h 1368210"/>
              <a:gd name="connsiteX1" fmla="*/ 684105 w 1368210"/>
              <a:gd name="connsiteY1" fmla="*/ 0 h 1368210"/>
              <a:gd name="connsiteX2" fmla="*/ 1368210 w 1368210"/>
              <a:gd name="connsiteY2" fmla="*/ 684105 h 1368210"/>
              <a:gd name="connsiteX3" fmla="*/ 684105 w 1368210"/>
              <a:gd name="connsiteY3" fmla="*/ 1368210 h 1368210"/>
              <a:gd name="connsiteX4" fmla="*/ 0 w 1368210"/>
              <a:gd name="connsiteY4" fmla="*/ 684105 h 13682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68210" h="1368210">
                <a:moveTo>
                  <a:pt x="0" y="684105"/>
                </a:moveTo>
                <a:cubicBezTo>
                  <a:pt x="0" y="306284"/>
                  <a:pt x="306284" y="0"/>
                  <a:pt x="684105" y="0"/>
                </a:cubicBezTo>
                <a:cubicBezTo>
                  <a:pt x="1061926" y="0"/>
                  <a:pt x="1368210" y="306284"/>
                  <a:pt x="1368210" y="684105"/>
                </a:cubicBezTo>
                <a:cubicBezTo>
                  <a:pt x="1368210" y="1061926"/>
                  <a:pt x="1061926" y="1368210"/>
                  <a:pt x="684105" y="1368210"/>
                </a:cubicBezTo>
                <a:cubicBezTo>
                  <a:pt x="306284" y="1368210"/>
                  <a:pt x="0" y="1061926"/>
                  <a:pt x="0" y="684105"/>
                </a:cubicBez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25770" tIns="225770" rIns="225770" bIns="22577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200" kern="1200" dirty="0"/>
              <a:t>教学反思</a:t>
            </a:r>
          </a:p>
        </p:txBody>
      </p:sp>
    </p:spTree>
    <p:extLst>
      <p:ext uri="{BB962C8B-B14F-4D97-AF65-F5344CB8AC3E}">
        <p14:creationId xmlns:p14="http://schemas.microsoft.com/office/powerpoint/2010/main" val="41036842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1CAAF7D0-8489-9B6D-7FB7-B79AE6D4E2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660" y="2189738"/>
            <a:ext cx="5662924" cy="3542559"/>
          </a:xfrm>
          <a:prstGeom prst="rect">
            <a:avLst/>
          </a:prstGeom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2D5C69EA-2639-80A2-C970-5FB688B91B6A}"/>
              </a:ext>
            </a:extLst>
          </p:cNvPr>
          <p:cNvSpPr txBox="1"/>
          <p:nvPr/>
        </p:nvSpPr>
        <p:spPr>
          <a:xfrm>
            <a:off x="6935593" y="2189738"/>
            <a:ext cx="152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基元反应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8E01CC8-B3B5-EEA6-4785-E4D6373FEAF6}"/>
              </a:ext>
            </a:extLst>
          </p:cNvPr>
          <p:cNvSpPr txBox="1"/>
          <p:nvPr/>
        </p:nvSpPr>
        <p:spPr>
          <a:xfrm>
            <a:off x="6935593" y="2672735"/>
            <a:ext cx="27989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活化能与反应速率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6304E1B-69C4-6B19-3823-CF76985D5BE4}"/>
              </a:ext>
            </a:extLst>
          </p:cNvPr>
          <p:cNvSpPr txBox="1"/>
          <p:nvPr/>
        </p:nvSpPr>
        <p:spPr>
          <a:xfrm>
            <a:off x="6935593" y="3155732"/>
            <a:ext cx="32677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多步反应的决速步判定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39632612-EAC9-EF00-F1C6-22C44399F9F1}"/>
              </a:ext>
            </a:extLst>
          </p:cNvPr>
          <p:cNvGrpSpPr/>
          <p:nvPr/>
        </p:nvGrpSpPr>
        <p:grpSpPr>
          <a:xfrm>
            <a:off x="6935593" y="4137670"/>
            <a:ext cx="3951889" cy="1669396"/>
            <a:chOff x="6884277" y="4362512"/>
            <a:chExt cx="3951889" cy="1669396"/>
          </a:xfrm>
        </p:grpSpPr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7C4C2690-F6EA-08B8-2821-81B96E867E8F}"/>
                </a:ext>
              </a:extLst>
            </p:cNvPr>
            <p:cNvSpPr txBox="1"/>
            <p:nvPr/>
          </p:nvSpPr>
          <p:spPr>
            <a:xfrm>
              <a:off x="6884277" y="4362512"/>
              <a:ext cx="395188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altLang="en-US" sz="2400" dirty="0"/>
                <a:t>加快反应速率的条件控制：</a:t>
              </a:r>
            </a:p>
          </p:txBody>
        </p:sp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E05B5209-4827-6CD1-4208-BC9FE37A7D75}"/>
                </a:ext>
              </a:extLst>
            </p:cNvPr>
            <p:cNvSpPr txBox="1"/>
            <p:nvPr/>
          </p:nvSpPr>
          <p:spPr>
            <a:xfrm>
              <a:off x="7122756" y="4966811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温度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A6B2B040-FA3D-6F71-9908-5C098B618B86}"/>
                </a:ext>
              </a:extLst>
            </p:cNvPr>
            <p:cNvSpPr txBox="1"/>
            <p:nvPr/>
          </p:nvSpPr>
          <p:spPr>
            <a:xfrm>
              <a:off x="8838761" y="4966811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浓度</a:t>
              </a: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586F601A-FF39-CB7E-1608-B2036DE4DDF1}"/>
                </a:ext>
              </a:extLst>
            </p:cNvPr>
            <p:cNvSpPr txBox="1"/>
            <p:nvPr/>
          </p:nvSpPr>
          <p:spPr>
            <a:xfrm>
              <a:off x="7122756" y="5570243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压强</a:t>
              </a: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D6461764-C260-CE6F-5DC9-7AB26DE9AE7A}"/>
                </a:ext>
              </a:extLst>
            </p:cNvPr>
            <p:cNvSpPr txBox="1"/>
            <p:nvPr/>
          </p:nvSpPr>
          <p:spPr>
            <a:xfrm>
              <a:off x="8867331" y="5570243"/>
              <a:ext cx="12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2400" dirty="0"/>
                <a:t>催化剂</a:t>
              </a: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E9DEB5AA-CC45-75FA-3411-5929AE24F55B}"/>
                </a:ext>
              </a:extLst>
            </p:cNvPr>
            <p:cNvSpPr txBox="1"/>
            <p:nvPr/>
          </p:nvSpPr>
          <p:spPr>
            <a:xfrm>
              <a:off x="7218737" y="4966810"/>
              <a:ext cx="1224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BC07AAE5-D34D-9E67-9BC5-92A9743B515C}"/>
                </a:ext>
              </a:extLst>
            </p:cNvPr>
            <p:cNvSpPr txBox="1"/>
            <p:nvPr/>
          </p:nvSpPr>
          <p:spPr>
            <a:xfrm>
              <a:off x="8928075" y="4966810"/>
              <a:ext cx="1224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DDAB9BF0-83B1-423C-BA25-D7E60EB3552C}"/>
                </a:ext>
              </a:extLst>
            </p:cNvPr>
            <p:cNvSpPr txBox="1"/>
            <p:nvPr/>
          </p:nvSpPr>
          <p:spPr>
            <a:xfrm>
              <a:off x="7218738" y="5570242"/>
              <a:ext cx="1224000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FF0000"/>
                  </a:solidFill>
                </a:rPr>
                <a:t>✘</a:t>
              </a: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610EC8A7-B68D-7A46-1524-710F936B096F}"/>
                </a:ext>
              </a:extLst>
            </p:cNvPr>
            <p:cNvSpPr txBox="1"/>
            <p:nvPr/>
          </p:nvSpPr>
          <p:spPr>
            <a:xfrm>
              <a:off x="8971093" y="5570242"/>
              <a:ext cx="1297913" cy="46166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2400" dirty="0">
                  <a:solidFill>
                    <a:srgbClr val="FF0000"/>
                  </a:solidFill>
                </a:rPr>
                <a:t>✔</a:t>
              </a:r>
            </a:p>
          </p:txBody>
        </p:sp>
      </p:grp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AD17978B-0763-354F-40FF-08FA09B220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2779625536"/>
      </p:ext>
    </p:extLst>
  </p:cSld>
  <p:clrMapOvr>
    <a:masterClrMapping/>
  </p:clrMapOvr>
  <p:transition spd="slow" advTm="2892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62FDACD9-E940-E3B1-D161-BDBD3AF57AE2}"/>
              </a:ext>
            </a:extLst>
          </p:cNvPr>
          <p:cNvSpPr txBox="1"/>
          <p:nvPr/>
        </p:nvSpPr>
        <p:spPr>
          <a:xfrm>
            <a:off x="1193232" y="1952576"/>
            <a:ext cx="4524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400" dirty="0"/>
              <a:t>方案三  </a:t>
            </a:r>
            <a:r>
              <a:rPr lang="en-US" altLang="zh-CN" sz="2400" dirty="0"/>
              <a:t>CO</a:t>
            </a:r>
            <a:r>
              <a:rPr lang="zh-CN" altLang="en-US" sz="2400" dirty="0"/>
              <a:t>催化还原脱硝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615D9FF-10F8-E690-0C71-CFC3635808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8809" y="2467387"/>
            <a:ext cx="2898660" cy="1856809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47680F04-069C-9DA9-A758-3E5346785D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471" y="2456234"/>
            <a:ext cx="2149258" cy="1856810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F58D15E8-2FF0-2CCF-AAEB-0CDC21EA9B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200389" y="4443760"/>
            <a:ext cx="2194160" cy="164626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36952691-D578-4D87-2FFB-DDACB31CFF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747" y="4443760"/>
            <a:ext cx="2194161" cy="1646264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030F3E82-5025-DE61-313D-F91011EFD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2812" y="2467387"/>
            <a:ext cx="2704626" cy="3604759"/>
          </a:xfrm>
          <a:prstGeom prst="rect">
            <a:avLst/>
          </a:prstGeom>
        </p:spPr>
      </p:pic>
      <p:sp>
        <p:nvSpPr>
          <p:cNvPr id="4" name="文本占位符 3">
            <a:extLst>
              <a:ext uri="{FF2B5EF4-FFF2-40B4-BE49-F238E27FC236}">
                <a16:creationId xmlns:a16="http://schemas.microsoft.com/office/drawing/2014/main" id="{ABD294C1-9089-794D-FA17-A117F6704A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4280291714"/>
      </p:ext>
    </p:extLst>
  </p:cSld>
  <p:clrMapOvr>
    <a:masterClrMapping/>
  </p:clrMapOvr>
  <p:transition spd="slow" advTm="28923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>
            <a:extLst>
              <a:ext uri="{FF2B5EF4-FFF2-40B4-BE49-F238E27FC236}">
                <a16:creationId xmlns:a16="http://schemas.microsoft.com/office/drawing/2014/main" id="{0CFD3475-6FC4-7C31-0077-B160DDF087AE}"/>
              </a:ext>
            </a:extLst>
          </p:cNvPr>
          <p:cNvSpPr txBox="1"/>
          <p:nvPr/>
        </p:nvSpPr>
        <p:spPr>
          <a:xfrm>
            <a:off x="2063261" y="1430770"/>
            <a:ext cx="44313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环节二    脱硝方案可行性探究验证</a:t>
            </a: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5226C822-A0B7-570D-3BA7-68DB03783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5279" y="1995630"/>
            <a:ext cx="8401442" cy="4173112"/>
          </a:xfrm>
          <a:prstGeom prst="rect">
            <a:avLst/>
          </a:prstGeom>
        </p:spPr>
      </p:pic>
      <p:sp>
        <p:nvSpPr>
          <p:cNvPr id="6" name="文本占位符 5">
            <a:extLst>
              <a:ext uri="{FF2B5EF4-FFF2-40B4-BE49-F238E27FC236}">
                <a16:creationId xmlns:a16="http://schemas.microsoft.com/office/drawing/2014/main" id="{F1A647B8-8429-B1EF-FCE0-6FEFBBBC1A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教学过程</a:t>
            </a:r>
          </a:p>
        </p:txBody>
      </p:sp>
    </p:spTree>
    <p:extLst>
      <p:ext uri="{BB962C8B-B14F-4D97-AF65-F5344CB8AC3E}">
        <p14:creationId xmlns:p14="http://schemas.microsoft.com/office/powerpoint/2010/main" val="282205694"/>
      </p:ext>
    </p:extLst>
  </p:cSld>
  <p:clrMapOvr>
    <a:masterClrMapping/>
  </p:clrMapOvr>
  <p:transition spd="slow" advTm="28923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CB1E98AB-8F89-5020-E46C-8BE1D0E3936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项目小结</a:t>
            </a: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67777206-479F-86A3-BEB0-5ADBC9D828D9}"/>
              </a:ext>
            </a:extLst>
          </p:cNvPr>
          <p:cNvSpPr txBox="1"/>
          <p:nvPr/>
        </p:nvSpPr>
        <p:spPr>
          <a:xfrm>
            <a:off x="6678967" y="3436373"/>
            <a:ext cx="125542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NO</a:t>
            </a:r>
            <a:r>
              <a:rPr lang="zh-CN" altLang="en-US" sz="2400" dirty="0"/>
              <a:t>脱硝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F70E4743-9EC2-0C2C-E205-1DB4E921BBC3}"/>
              </a:ext>
            </a:extLst>
          </p:cNvPr>
          <p:cNvSpPr txBox="1"/>
          <p:nvPr/>
        </p:nvSpPr>
        <p:spPr>
          <a:xfrm>
            <a:off x="8828554" y="2145285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湿法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441EBFB5-AA7D-36AD-3D2A-F0BC092F0B70}"/>
              </a:ext>
            </a:extLst>
          </p:cNvPr>
          <p:cNvSpPr txBox="1"/>
          <p:nvPr/>
        </p:nvSpPr>
        <p:spPr>
          <a:xfrm>
            <a:off x="8828554" y="3436373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脱硝技术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6E7ADDE6-6C8B-6ADC-C047-2C54048BF07D}"/>
              </a:ext>
            </a:extLst>
          </p:cNvPr>
          <p:cNvSpPr txBox="1"/>
          <p:nvPr/>
        </p:nvSpPr>
        <p:spPr>
          <a:xfrm>
            <a:off x="8828554" y="4727460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干法</a:t>
            </a: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8E49B646-F614-383D-D094-EFC97B0A33FD}"/>
              </a:ext>
            </a:extLst>
          </p:cNvPr>
          <p:cNvCxnSpPr>
            <a:cxnSpLocks/>
            <a:stCxn id="15" idx="3"/>
            <a:endCxn id="5" idx="1"/>
          </p:cNvCxnSpPr>
          <p:nvPr/>
        </p:nvCxnSpPr>
        <p:spPr>
          <a:xfrm>
            <a:off x="7934395" y="2376118"/>
            <a:ext cx="894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箭头连接符 8">
            <a:extLst>
              <a:ext uri="{FF2B5EF4-FFF2-40B4-BE49-F238E27FC236}">
                <a16:creationId xmlns:a16="http://schemas.microsoft.com/office/drawing/2014/main" id="{1C5960D4-75BB-F293-5492-97E0AB447C6D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7934395" y="3667206"/>
            <a:ext cx="894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77E3241-4883-1E8A-7FD7-743876B95653}"/>
              </a:ext>
            </a:extLst>
          </p:cNvPr>
          <p:cNvCxnSpPr>
            <a:cxnSpLocks/>
            <a:stCxn id="18" idx="3"/>
            <a:endCxn id="7" idx="1"/>
          </p:cNvCxnSpPr>
          <p:nvPr/>
        </p:nvCxnSpPr>
        <p:spPr>
          <a:xfrm>
            <a:off x="7934395" y="4958293"/>
            <a:ext cx="89415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00291C79-6484-EE65-FC48-1B8D3DDE7B9F}"/>
              </a:ext>
            </a:extLst>
          </p:cNvPr>
          <p:cNvCxnSpPr>
            <a:cxnSpLocks/>
          </p:cNvCxnSpPr>
          <p:nvPr/>
        </p:nvCxnSpPr>
        <p:spPr>
          <a:xfrm flipV="1">
            <a:off x="9550053" y="2576172"/>
            <a:ext cx="0" cy="8602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直接箭头连接符 11">
            <a:extLst>
              <a:ext uri="{FF2B5EF4-FFF2-40B4-BE49-F238E27FC236}">
                <a16:creationId xmlns:a16="http://schemas.microsoft.com/office/drawing/2014/main" id="{9FDD5577-4216-8B46-470A-5A745A2D3220}"/>
              </a:ext>
            </a:extLst>
          </p:cNvPr>
          <p:cNvCxnSpPr>
            <a:cxnSpLocks/>
            <a:stCxn id="6" idx="2"/>
            <a:endCxn id="7" idx="0"/>
          </p:cNvCxnSpPr>
          <p:nvPr/>
        </p:nvCxnSpPr>
        <p:spPr>
          <a:xfrm>
            <a:off x="9550053" y="3898038"/>
            <a:ext cx="0" cy="82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直接箭头连接符 13">
            <a:extLst>
              <a:ext uri="{FF2B5EF4-FFF2-40B4-BE49-F238E27FC236}">
                <a16:creationId xmlns:a16="http://schemas.microsoft.com/office/drawing/2014/main" id="{F2289DFE-14B8-110B-4D50-FB591EC99F35}"/>
              </a:ext>
            </a:extLst>
          </p:cNvPr>
          <p:cNvCxnSpPr>
            <a:cxnSpLocks/>
            <a:stCxn id="3" idx="0"/>
            <a:endCxn id="15" idx="2"/>
          </p:cNvCxnSpPr>
          <p:nvPr/>
        </p:nvCxnSpPr>
        <p:spPr>
          <a:xfrm flipV="1">
            <a:off x="7306681" y="2606950"/>
            <a:ext cx="0" cy="82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5AB1B774-5140-9F2C-BCD5-373FBD208032}"/>
              </a:ext>
            </a:extLst>
          </p:cNvPr>
          <p:cNvSpPr txBox="1"/>
          <p:nvPr/>
        </p:nvSpPr>
        <p:spPr>
          <a:xfrm>
            <a:off x="6678967" y="2145285"/>
            <a:ext cx="125542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硝酸盐</a:t>
            </a:r>
            <a:endParaRPr lang="en-US" altLang="zh-CN" sz="2400" baseline="-25000" dirty="0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290B9BC7-F5B9-2E43-371C-1B59BB1FDA0D}"/>
              </a:ext>
            </a:extLst>
          </p:cNvPr>
          <p:cNvSpPr txBox="1"/>
          <p:nvPr/>
        </p:nvSpPr>
        <p:spPr>
          <a:xfrm>
            <a:off x="7279769" y="2821606"/>
            <a:ext cx="118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氧化剂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17269BA7-3CAE-48BE-2518-238B1829B956}"/>
              </a:ext>
            </a:extLst>
          </p:cNvPr>
          <p:cNvSpPr txBox="1"/>
          <p:nvPr/>
        </p:nvSpPr>
        <p:spPr>
          <a:xfrm>
            <a:off x="6678967" y="4727460"/>
            <a:ext cx="125542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N</a:t>
            </a:r>
            <a:r>
              <a:rPr lang="en-US" altLang="zh-CN" sz="2400" baseline="-25000" dirty="0"/>
              <a:t>2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895BE54C-D9B9-D1DA-7733-97180CDC3B63}"/>
              </a:ext>
            </a:extLst>
          </p:cNvPr>
          <p:cNvCxnSpPr>
            <a:cxnSpLocks/>
            <a:stCxn id="3" idx="2"/>
            <a:endCxn id="18" idx="0"/>
          </p:cNvCxnSpPr>
          <p:nvPr/>
        </p:nvCxnSpPr>
        <p:spPr>
          <a:xfrm>
            <a:off x="7306681" y="3898038"/>
            <a:ext cx="0" cy="8294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文本框 19">
            <a:extLst>
              <a:ext uri="{FF2B5EF4-FFF2-40B4-BE49-F238E27FC236}">
                <a16:creationId xmlns:a16="http://schemas.microsoft.com/office/drawing/2014/main" id="{01A0C77A-596B-C7F5-3ADE-06B1B624A5F0}"/>
              </a:ext>
            </a:extLst>
          </p:cNvPr>
          <p:cNvSpPr txBox="1"/>
          <p:nvPr/>
        </p:nvSpPr>
        <p:spPr>
          <a:xfrm>
            <a:off x="7242732" y="4112693"/>
            <a:ext cx="11856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altLang="en-US" sz="2000" dirty="0"/>
              <a:t>还原剂</a:t>
            </a: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37A5C5AB-B4C2-A36F-282F-8D0579D59EBB}"/>
              </a:ext>
            </a:extLst>
          </p:cNvPr>
          <p:cNvSpPr txBox="1"/>
          <p:nvPr/>
        </p:nvSpPr>
        <p:spPr>
          <a:xfrm>
            <a:off x="3930626" y="4081917"/>
            <a:ext cx="2088000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科学思维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CC14794D-19FC-DA9F-F74D-215D7D266016}"/>
              </a:ext>
            </a:extLst>
          </p:cNvPr>
          <p:cNvSpPr txBox="1"/>
          <p:nvPr/>
        </p:nvSpPr>
        <p:spPr>
          <a:xfrm>
            <a:off x="3930626" y="2790829"/>
            <a:ext cx="2088000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b="1" dirty="0"/>
              <a:t>工程思维</a:t>
            </a:r>
            <a:endParaRPr lang="en-US" altLang="zh-CN" sz="2400" b="1" dirty="0"/>
          </a:p>
        </p:txBody>
      </p:sp>
      <p:cxnSp>
        <p:nvCxnSpPr>
          <p:cNvPr id="38" name="直接箭头连接符 37">
            <a:extLst>
              <a:ext uri="{FF2B5EF4-FFF2-40B4-BE49-F238E27FC236}">
                <a16:creationId xmlns:a16="http://schemas.microsoft.com/office/drawing/2014/main" id="{31D15D59-821B-BA44-5F4A-8986B64F19D8}"/>
              </a:ext>
            </a:extLst>
          </p:cNvPr>
          <p:cNvCxnSpPr>
            <a:cxnSpLocks/>
            <a:stCxn id="35" idx="0"/>
            <a:endCxn id="37" idx="2"/>
          </p:cNvCxnSpPr>
          <p:nvPr/>
        </p:nvCxnSpPr>
        <p:spPr>
          <a:xfrm flipV="1">
            <a:off x="4974626" y="3252494"/>
            <a:ext cx="0" cy="8294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0" name="文本框 39">
            <a:extLst>
              <a:ext uri="{FF2B5EF4-FFF2-40B4-BE49-F238E27FC236}">
                <a16:creationId xmlns:a16="http://schemas.microsoft.com/office/drawing/2014/main" id="{A59C6701-A545-5718-AB2D-07953CAB2A66}"/>
              </a:ext>
            </a:extLst>
          </p:cNvPr>
          <p:cNvSpPr txBox="1"/>
          <p:nvPr/>
        </p:nvSpPr>
        <p:spPr>
          <a:xfrm>
            <a:off x="1589740" y="3811984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物质转化</a:t>
            </a:r>
          </a:p>
        </p:txBody>
      </p:sp>
      <p:cxnSp>
        <p:nvCxnSpPr>
          <p:cNvPr id="41" name="直接箭头连接符 40">
            <a:extLst>
              <a:ext uri="{FF2B5EF4-FFF2-40B4-BE49-F238E27FC236}">
                <a16:creationId xmlns:a16="http://schemas.microsoft.com/office/drawing/2014/main" id="{6E32A396-4688-1683-5EA8-22950F4FB68C}"/>
              </a:ext>
            </a:extLst>
          </p:cNvPr>
          <p:cNvCxnSpPr>
            <a:cxnSpLocks/>
            <a:stCxn id="35" idx="1"/>
            <a:endCxn id="40" idx="3"/>
          </p:cNvCxnSpPr>
          <p:nvPr/>
        </p:nvCxnSpPr>
        <p:spPr>
          <a:xfrm flipH="1" flipV="1">
            <a:off x="3032738" y="4042817"/>
            <a:ext cx="897888" cy="2699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文本框 42">
            <a:extLst>
              <a:ext uri="{FF2B5EF4-FFF2-40B4-BE49-F238E27FC236}">
                <a16:creationId xmlns:a16="http://schemas.microsoft.com/office/drawing/2014/main" id="{2330A3E4-AB38-F7C1-15DB-E60ECDDF70D5}"/>
              </a:ext>
            </a:extLst>
          </p:cNvPr>
          <p:cNvSpPr txBox="1"/>
          <p:nvPr/>
        </p:nvSpPr>
        <p:spPr>
          <a:xfrm>
            <a:off x="1589740" y="4449674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能量转化</a:t>
            </a:r>
          </a:p>
        </p:txBody>
      </p:sp>
      <p:cxnSp>
        <p:nvCxnSpPr>
          <p:cNvPr id="44" name="直接箭头连接符 43">
            <a:extLst>
              <a:ext uri="{FF2B5EF4-FFF2-40B4-BE49-F238E27FC236}">
                <a16:creationId xmlns:a16="http://schemas.microsoft.com/office/drawing/2014/main" id="{75EFD753-2AE2-3CC4-F50B-65C58650477E}"/>
              </a:ext>
            </a:extLst>
          </p:cNvPr>
          <p:cNvCxnSpPr>
            <a:cxnSpLocks/>
            <a:stCxn id="35" idx="1"/>
            <a:endCxn id="43" idx="3"/>
          </p:cNvCxnSpPr>
          <p:nvPr/>
        </p:nvCxnSpPr>
        <p:spPr>
          <a:xfrm flipH="1">
            <a:off x="3032738" y="4312750"/>
            <a:ext cx="897888" cy="3677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6" name="文本框 45">
            <a:extLst>
              <a:ext uri="{FF2B5EF4-FFF2-40B4-BE49-F238E27FC236}">
                <a16:creationId xmlns:a16="http://schemas.microsoft.com/office/drawing/2014/main" id="{91BBD69F-D580-3215-9520-96A9CBE9E900}"/>
              </a:ext>
            </a:extLst>
          </p:cNvPr>
          <p:cNvSpPr txBox="1"/>
          <p:nvPr/>
        </p:nvSpPr>
        <p:spPr>
          <a:xfrm>
            <a:off x="1589740" y="2497417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绿色化学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:a16="http://schemas.microsoft.com/office/drawing/2014/main" id="{F97A0BBC-C8CF-BDFA-10BD-B611A92D0294}"/>
              </a:ext>
            </a:extLst>
          </p:cNvPr>
          <p:cNvSpPr txBox="1"/>
          <p:nvPr/>
        </p:nvSpPr>
        <p:spPr>
          <a:xfrm>
            <a:off x="1589740" y="3166439"/>
            <a:ext cx="1442998" cy="461665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反应条件</a:t>
            </a:r>
          </a:p>
        </p:txBody>
      </p:sp>
      <p:cxnSp>
        <p:nvCxnSpPr>
          <p:cNvPr id="48" name="直接箭头连接符 47">
            <a:extLst>
              <a:ext uri="{FF2B5EF4-FFF2-40B4-BE49-F238E27FC236}">
                <a16:creationId xmlns:a16="http://schemas.microsoft.com/office/drawing/2014/main" id="{677C8E0D-3F5C-02D2-6513-67B8AF79A411}"/>
              </a:ext>
            </a:extLst>
          </p:cNvPr>
          <p:cNvCxnSpPr>
            <a:cxnSpLocks/>
            <a:stCxn id="37" idx="1"/>
            <a:endCxn id="46" idx="3"/>
          </p:cNvCxnSpPr>
          <p:nvPr/>
        </p:nvCxnSpPr>
        <p:spPr>
          <a:xfrm flipH="1" flipV="1">
            <a:off x="3032738" y="2728250"/>
            <a:ext cx="897888" cy="293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直接箭头连接符 48">
            <a:extLst>
              <a:ext uri="{FF2B5EF4-FFF2-40B4-BE49-F238E27FC236}">
                <a16:creationId xmlns:a16="http://schemas.microsoft.com/office/drawing/2014/main" id="{BFCBA662-6A4C-93FE-480F-576178A5574E}"/>
              </a:ext>
            </a:extLst>
          </p:cNvPr>
          <p:cNvCxnSpPr>
            <a:cxnSpLocks/>
            <a:stCxn id="37" idx="1"/>
            <a:endCxn id="47" idx="3"/>
          </p:cNvCxnSpPr>
          <p:nvPr/>
        </p:nvCxnSpPr>
        <p:spPr>
          <a:xfrm flipH="1">
            <a:off x="3032738" y="3021662"/>
            <a:ext cx="897888" cy="375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5" name="直接箭头连接符 64">
            <a:extLst>
              <a:ext uri="{FF2B5EF4-FFF2-40B4-BE49-F238E27FC236}">
                <a16:creationId xmlns:a16="http://schemas.microsoft.com/office/drawing/2014/main" id="{CE4BC690-07E6-AE9E-7F88-82B5B91F03A5}"/>
              </a:ext>
            </a:extLst>
          </p:cNvPr>
          <p:cNvCxnSpPr>
            <a:cxnSpLocks/>
            <a:stCxn id="3" idx="1"/>
            <a:endCxn id="37" idx="3"/>
          </p:cNvCxnSpPr>
          <p:nvPr/>
        </p:nvCxnSpPr>
        <p:spPr>
          <a:xfrm flipH="1" flipV="1">
            <a:off x="6018626" y="3021662"/>
            <a:ext cx="660341" cy="645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8" name="直接箭头连接符 67">
            <a:extLst>
              <a:ext uri="{FF2B5EF4-FFF2-40B4-BE49-F238E27FC236}">
                <a16:creationId xmlns:a16="http://schemas.microsoft.com/office/drawing/2014/main" id="{0A667365-F80F-83CA-DB3A-1DC1986DCADE}"/>
              </a:ext>
            </a:extLst>
          </p:cNvPr>
          <p:cNvCxnSpPr>
            <a:cxnSpLocks/>
            <a:stCxn id="3" idx="1"/>
            <a:endCxn id="35" idx="3"/>
          </p:cNvCxnSpPr>
          <p:nvPr/>
        </p:nvCxnSpPr>
        <p:spPr>
          <a:xfrm flipH="1">
            <a:off x="6018626" y="3667206"/>
            <a:ext cx="660341" cy="6455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2" name="文本框 111">
            <a:extLst>
              <a:ext uri="{FF2B5EF4-FFF2-40B4-BE49-F238E27FC236}">
                <a16:creationId xmlns:a16="http://schemas.microsoft.com/office/drawing/2014/main" id="{E1741CF4-CC97-7A6F-AFE9-A91236E64B27}"/>
              </a:ext>
            </a:extLst>
          </p:cNvPr>
          <p:cNvSpPr txBox="1"/>
          <p:nvPr/>
        </p:nvSpPr>
        <p:spPr>
          <a:xfrm>
            <a:off x="1793631" y="5641259"/>
            <a:ext cx="906193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200" b="1" dirty="0"/>
              <a:t>工程思维：</a:t>
            </a:r>
            <a:r>
              <a:rPr lang="zh-CN" altLang="en-US" sz="2200" dirty="0"/>
              <a:t>以有限的资源和条件为前提，实现 “现实世界” 的目标。</a:t>
            </a:r>
          </a:p>
        </p:txBody>
      </p:sp>
    </p:spTree>
    <p:extLst>
      <p:ext uri="{BB962C8B-B14F-4D97-AF65-F5344CB8AC3E}">
        <p14:creationId xmlns:p14="http://schemas.microsoft.com/office/powerpoint/2010/main" val="3896586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8725AA99-185D-56D1-FC3B-48E7BE5F06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教学反思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22559100-AC8D-129E-5B24-BA31DB0D8A5C}"/>
              </a:ext>
            </a:extLst>
          </p:cNvPr>
          <p:cNvGrpSpPr/>
          <p:nvPr/>
        </p:nvGrpSpPr>
        <p:grpSpPr>
          <a:xfrm>
            <a:off x="4304347" y="2245011"/>
            <a:ext cx="3166394" cy="3166394"/>
            <a:chOff x="4304347" y="2245011"/>
            <a:chExt cx="3166394" cy="3166394"/>
          </a:xfrm>
        </p:grpSpPr>
        <p:sp>
          <p:nvSpPr>
            <p:cNvPr id="17" name="任意多边形: 形状 16">
              <a:extLst>
                <a:ext uri="{FF2B5EF4-FFF2-40B4-BE49-F238E27FC236}">
                  <a16:creationId xmlns:a16="http://schemas.microsoft.com/office/drawing/2014/main" id="{CBEE1575-31BE-9E2D-3F0C-3614A82521D7}"/>
                </a:ext>
              </a:extLst>
            </p:cNvPr>
            <p:cNvSpPr/>
            <p:nvPr/>
          </p:nvSpPr>
          <p:spPr>
            <a:xfrm>
              <a:off x="4304347" y="2245011"/>
              <a:ext cx="1547459" cy="1547459"/>
            </a:xfrm>
            <a:custGeom>
              <a:avLst/>
              <a:gdLst>
                <a:gd name="connsiteX0" fmla="*/ 0 w 1547459"/>
                <a:gd name="connsiteY0" fmla="*/ 1547459 h 1547459"/>
                <a:gd name="connsiteX1" fmla="*/ 1547459 w 1547459"/>
                <a:gd name="connsiteY1" fmla="*/ 0 h 1547459"/>
                <a:gd name="connsiteX2" fmla="*/ 1547459 w 1547459"/>
                <a:gd name="connsiteY2" fmla="*/ 1547459 h 1547459"/>
                <a:gd name="connsiteX3" fmla="*/ 0 w 1547459"/>
                <a:gd name="connsiteY3" fmla="*/ 1547459 h 15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459" h="1547459">
                  <a:moveTo>
                    <a:pt x="0" y="1547459"/>
                  </a:moveTo>
                  <a:cubicBezTo>
                    <a:pt x="0" y="692821"/>
                    <a:pt x="692821" y="0"/>
                    <a:pt x="1547459" y="0"/>
                  </a:cubicBezTo>
                  <a:lnTo>
                    <a:pt x="1547459" y="1547459"/>
                  </a:lnTo>
                  <a:lnTo>
                    <a:pt x="0" y="15474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3928" tIns="623928" rIns="17068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/>
                <a:t>教师</a:t>
              </a:r>
            </a:p>
          </p:txBody>
        </p:sp>
        <p:sp>
          <p:nvSpPr>
            <p:cNvPr id="18" name="任意多边形: 形状 17">
              <a:extLst>
                <a:ext uri="{FF2B5EF4-FFF2-40B4-BE49-F238E27FC236}">
                  <a16:creationId xmlns:a16="http://schemas.microsoft.com/office/drawing/2014/main" id="{AC6B8381-02C4-D58E-C385-5D40E46CC426}"/>
                </a:ext>
              </a:extLst>
            </p:cNvPr>
            <p:cNvSpPr/>
            <p:nvPr/>
          </p:nvSpPr>
          <p:spPr>
            <a:xfrm>
              <a:off x="5923282" y="2245011"/>
              <a:ext cx="1547459" cy="1547459"/>
            </a:xfrm>
            <a:custGeom>
              <a:avLst/>
              <a:gdLst>
                <a:gd name="connsiteX0" fmla="*/ 0 w 1547459"/>
                <a:gd name="connsiteY0" fmla="*/ 1547459 h 1547459"/>
                <a:gd name="connsiteX1" fmla="*/ 1547459 w 1547459"/>
                <a:gd name="connsiteY1" fmla="*/ 0 h 1547459"/>
                <a:gd name="connsiteX2" fmla="*/ 1547459 w 1547459"/>
                <a:gd name="connsiteY2" fmla="*/ 1547459 h 1547459"/>
                <a:gd name="connsiteX3" fmla="*/ 0 w 1547459"/>
                <a:gd name="connsiteY3" fmla="*/ 1547459 h 15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459" h="1547459">
                  <a:moveTo>
                    <a:pt x="0" y="0"/>
                  </a:moveTo>
                  <a:cubicBezTo>
                    <a:pt x="854638" y="0"/>
                    <a:pt x="1547459" y="692821"/>
                    <a:pt x="1547459" y="1547459"/>
                  </a:cubicBezTo>
                  <a:lnTo>
                    <a:pt x="0" y="1547459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623928" rIns="623928" bIns="17068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/>
                <a:t>学生</a:t>
              </a:r>
            </a:p>
          </p:txBody>
        </p:sp>
        <p:sp>
          <p:nvSpPr>
            <p:cNvPr id="19" name="任意多边形: 形状 18">
              <a:extLst>
                <a:ext uri="{FF2B5EF4-FFF2-40B4-BE49-F238E27FC236}">
                  <a16:creationId xmlns:a16="http://schemas.microsoft.com/office/drawing/2014/main" id="{3A0D40ED-A7C7-8803-5982-7A6BA314CD73}"/>
                </a:ext>
              </a:extLst>
            </p:cNvPr>
            <p:cNvSpPr/>
            <p:nvPr/>
          </p:nvSpPr>
          <p:spPr>
            <a:xfrm rot="21600000">
              <a:off x="5923282" y="3863945"/>
              <a:ext cx="1547459" cy="1547460"/>
            </a:xfrm>
            <a:custGeom>
              <a:avLst/>
              <a:gdLst>
                <a:gd name="connsiteX0" fmla="*/ 0 w 1547459"/>
                <a:gd name="connsiteY0" fmla="*/ 1547459 h 1547459"/>
                <a:gd name="connsiteX1" fmla="*/ 1547459 w 1547459"/>
                <a:gd name="connsiteY1" fmla="*/ 0 h 1547459"/>
                <a:gd name="connsiteX2" fmla="*/ 1547459 w 1547459"/>
                <a:gd name="connsiteY2" fmla="*/ 1547459 h 1547459"/>
                <a:gd name="connsiteX3" fmla="*/ 0 w 1547459"/>
                <a:gd name="connsiteY3" fmla="*/ 1547459 h 15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459" h="1547459">
                  <a:moveTo>
                    <a:pt x="1547459" y="0"/>
                  </a:moveTo>
                  <a:cubicBezTo>
                    <a:pt x="1547459" y="854638"/>
                    <a:pt x="854638" y="1547459"/>
                    <a:pt x="0" y="1547459"/>
                  </a:cubicBezTo>
                  <a:lnTo>
                    <a:pt x="0" y="0"/>
                  </a:lnTo>
                  <a:lnTo>
                    <a:pt x="1547459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0688" tIns="170689" rIns="623928" bIns="62392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/>
                <a:t>当前</a:t>
              </a:r>
            </a:p>
          </p:txBody>
        </p:sp>
        <p:sp>
          <p:nvSpPr>
            <p:cNvPr id="20" name="任意多边形: 形状 19">
              <a:extLst>
                <a:ext uri="{FF2B5EF4-FFF2-40B4-BE49-F238E27FC236}">
                  <a16:creationId xmlns:a16="http://schemas.microsoft.com/office/drawing/2014/main" id="{ADAA8E9C-1D18-5BBD-2C97-15717626409C}"/>
                </a:ext>
              </a:extLst>
            </p:cNvPr>
            <p:cNvSpPr/>
            <p:nvPr/>
          </p:nvSpPr>
          <p:spPr>
            <a:xfrm rot="21600000">
              <a:off x="4304347" y="3863946"/>
              <a:ext cx="1547459" cy="1547459"/>
            </a:xfrm>
            <a:custGeom>
              <a:avLst/>
              <a:gdLst>
                <a:gd name="connsiteX0" fmla="*/ 0 w 1547459"/>
                <a:gd name="connsiteY0" fmla="*/ 1547459 h 1547459"/>
                <a:gd name="connsiteX1" fmla="*/ 1547459 w 1547459"/>
                <a:gd name="connsiteY1" fmla="*/ 0 h 1547459"/>
                <a:gd name="connsiteX2" fmla="*/ 1547459 w 1547459"/>
                <a:gd name="connsiteY2" fmla="*/ 1547459 h 1547459"/>
                <a:gd name="connsiteX3" fmla="*/ 0 w 1547459"/>
                <a:gd name="connsiteY3" fmla="*/ 1547459 h 1547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47459" h="1547459">
                  <a:moveTo>
                    <a:pt x="1547459" y="1547459"/>
                  </a:moveTo>
                  <a:cubicBezTo>
                    <a:pt x="692821" y="1547459"/>
                    <a:pt x="0" y="854638"/>
                    <a:pt x="0" y="0"/>
                  </a:cubicBezTo>
                  <a:lnTo>
                    <a:pt x="1547459" y="0"/>
                  </a:lnTo>
                  <a:lnTo>
                    <a:pt x="1547459" y="1547459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23928" tIns="170688" rIns="170688" bIns="623928" numCol="1" spcCol="1270" anchor="ctr" anchorCtr="0">
              <a:noAutofit/>
            </a:bodyPr>
            <a:lstStyle/>
            <a:p>
              <a:pPr marL="0" lvl="0" indent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zh-CN" altLang="en-US" sz="2400" kern="1200" dirty="0"/>
                <a:t>未来</a:t>
              </a:r>
            </a:p>
          </p:txBody>
        </p:sp>
        <p:sp>
          <p:nvSpPr>
            <p:cNvPr id="21" name="箭头: 环形 20">
              <a:extLst>
                <a:ext uri="{FF2B5EF4-FFF2-40B4-BE49-F238E27FC236}">
                  <a16:creationId xmlns:a16="http://schemas.microsoft.com/office/drawing/2014/main" id="{C2DE2802-0CCD-3AEB-E73E-CF43F16932B8}"/>
                </a:ext>
              </a:extLst>
            </p:cNvPr>
            <p:cNvSpPr/>
            <p:nvPr/>
          </p:nvSpPr>
          <p:spPr>
            <a:xfrm>
              <a:off x="5620402" y="3506565"/>
              <a:ext cx="534284" cy="464595"/>
            </a:xfrm>
            <a:prstGeom prst="circularArrow">
              <a:avLst>
                <a:gd name="adj1" fmla="val 12500"/>
                <a:gd name="adj2" fmla="val 757471"/>
                <a:gd name="adj3" fmla="val 20457681"/>
                <a:gd name="adj4" fmla="val 10800000"/>
                <a:gd name="adj5" fmla="val 125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箭头: 环形 21">
              <a:extLst>
                <a:ext uri="{FF2B5EF4-FFF2-40B4-BE49-F238E27FC236}">
                  <a16:creationId xmlns:a16="http://schemas.microsoft.com/office/drawing/2014/main" id="{F37901CD-EB8B-00BD-5CE7-CBEE3157D2C7}"/>
                </a:ext>
              </a:extLst>
            </p:cNvPr>
            <p:cNvSpPr/>
            <p:nvPr/>
          </p:nvSpPr>
          <p:spPr>
            <a:xfrm rot="10800000">
              <a:off x="5620402" y="3685256"/>
              <a:ext cx="534284" cy="464595"/>
            </a:xfrm>
            <a:prstGeom prst="circular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201321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: 圆角 2">
            <a:extLst>
              <a:ext uri="{FF2B5EF4-FFF2-40B4-BE49-F238E27FC236}">
                <a16:creationId xmlns:a16="http://schemas.microsoft.com/office/drawing/2014/main" id="{B08480C3-5EF9-3CA9-7D97-EF3B6215D113}"/>
              </a:ext>
            </a:extLst>
          </p:cNvPr>
          <p:cNvSpPr/>
          <p:nvPr/>
        </p:nvSpPr>
        <p:spPr>
          <a:xfrm>
            <a:off x="2689761" y="1508166"/>
            <a:ext cx="6836228" cy="1920833"/>
          </a:xfrm>
          <a:prstGeom prst="roundRect">
            <a:avLst>
              <a:gd name="adj" fmla="val 8534"/>
            </a:avLst>
          </a:prstGeom>
          <a:noFill/>
          <a:ln w="38100">
            <a:solidFill>
              <a:srgbClr val="E5BF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zh-CN" altLang="en-US" sz="8800" dirty="0">
                <a:solidFill>
                  <a:schemeClr val="accent5">
                    <a:lumMod val="50000"/>
                  </a:schemeClr>
                </a:solidFill>
              </a:rPr>
              <a:t>    </a:t>
            </a:r>
            <a:r>
              <a:rPr lang="zh-CN" altLang="en-US" sz="8800" dirty="0">
                <a:solidFill>
                  <a:schemeClr val="accent4">
                    <a:lumMod val="50000"/>
                  </a:schemeClr>
                </a:solidFill>
              </a:rPr>
              <a:t>谢 谢 ！</a:t>
            </a:r>
            <a:endParaRPr lang="en-US" altLang="zh-CN" sz="8800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68B6DB26-7B26-EDFD-CC2F-1AC57309D581}"/>
              </a:ext>
            </a:extLst>
          </p:cNvPr>
          <p:cNvGrpSpPr/>
          <p:nvPr/>
        </p:nvGrpSpPr>
        <p:grpSpPr>
          <a:xfrm>
            <a:off x="5513126" y="913417"/>
            <a:ext cx="1200390" cy="1200390"/>
            <a:chOff x="4691790" y="914166"/>
            <a:chExt cx="1332000" cy="1332000"/>
          </a:xfrm>
        </p:grpSpPr>
        <p:sp>
          <p:nvSpPr>
            <p:cNvPr id="5" name="椭圆 4">
              <a:extLst>
                <a:ext uri="{FF2B5EF4-FFF2-40B4-BE49-F238E27FC236}">
                  <a16:creationId xmlns:a16="http://schemas.microsoft.com/office/drawing/2014/main" id="{6F64161D-9BB0-8972-7C37-2A5EB3489413}"/>
                </a:ext>
              </a:extLst>
            </p:cNvPr>
            <p:cNvSpPr/>
            <p:nvPr/>
          </p:nvSpPr>
          <p:spPr>
            <a:xfrm>
              <a:off x="4691790" y="914166"/>
              <a:ext cx="1332000" cy="13320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E5BF8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E68AE802-111B-9D91-ADEF-C255CF7CFA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biLevel thresh="75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400000"/>
                      </a14:imgEffect>
                      <a14:imgEffect>
                        <a14:brightnessContrast bright="-4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85350" y="1008180"/>
              <a:ext cx="1158463" cy="11460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4217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81081B-97C1-D911-C97F-BC3F877047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项目化学习的思考</a:t>
            </a:r>
          </a:p>
        </p:txBody>
      </p:sp>
      <p:graphicFrame>
        <p:nvGraphicFramePr>
          <p:cNvPr id="10" name="图示 9">
            <a:extLst>
              <a:ext uri="{FF2B5EF4-FFF2-40B4-BE49-F238E27FC236}">
                <a16:creationId xmlns:a16="http://schemas.microsoft.com/office/drawing/2014/main" id="{30F2EA89-7E2C-8503-330C-5BD43B50101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45675425"/>
              </p:ext>
            </p:extLst>
          </p:nvPr>
        </p:nvGraphicFramePr>
        <p:xfrm>
          <a:off x="2032000" y="1997386"/>
          <a:ext cx="8128000" cy="3918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87573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A363C46-74DA-1A71-1049-DDF00A65BF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学情分析</a:t>
            </a:r>
          </a:p>
        </p:txBody>
      </p:sp>
      <p:sp>
        <p:nvSpPr>
          <p:cNvPr id="7" name="任意多边形: 形状 6">
            <a:extLst>
              <a:ext uri="{FF2B5EF4-FFF2-40B4-BE49-F238E27FC236}">
                <a16:creationId xmlns:a16="http://schemas.microsoft.com/office/drawing/2014/main" id="{0523B057-56B7-3024-B79F-07CAD99031E2}"/>
              </a:ext>
            </a:extLst>
          </p:cNvPr>
          <p:cNvSpPr/>
          <p:nvPr/>
        </p:nvSpPr>
        <p:spPr>
          <a:xfrm>
            <a:off x="3044391" y="2214084"/>
            <a:ext cx="1504305" cy="1729084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56" tIns="224732" rIns="201957" bIns="2247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元素化合物</a:t>
            </a:r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C940BC85-6F8B-CE7D-36FB-9570CEC7E983}"/>
              </a:ext>
            </a:extLst>
          </p:cNvPr>
          <p:cNvSpPr/>
          <p:nvPr/>
        </p:nvSpPr>
        <p:spPr>
          <a:xfrm>
            <a:off x="3861972" y="3659576"/>
            <a:ext cx="1504800" cy="1728000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56" tIns="224732" rIns="201956" bIns="2247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基本实验技能</a:t>
            </a: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9EEBC3ED-04F5-33BB-7DBD-8833C362FC2E}"/>
              </a:ext>
            </a:extLst>
          </p:cNvPr>
          <p:cNvSpPr/>
          <p:nvPr/>
        </p:nvSpPr>
        <p:spPr>
          <a:xfrm>
            <a:off x="3223041" y="3710529"/>
            <a:ext cx="1214237" cy="674576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2" name="任意多边形: 形状 11">
            <a:extLst>
              <a:ext uri="{FF2B5EF4-FFF2-40B4-BE49-F238E27FC236}">
                <a16:creationId xmlns:a16="http://schemas.microsoft.com/office/drawing/2014/main" id="{E1D3CCC3-D6D1-BFD7-23BF-77085CA93A8D}"/>
              </a:ext>
            </a:extLst>
          </p:cNvPr>
          <p:cNvSpPr/>
          <p:nvPr/>
        </p:nvSpPr>
        <p:spPr>
          <a:xfrm>
            <a:off x="2772419" y="3822958"/>
            <a:ext cx="978135" cy="1124293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26" tIns="175202" rIns="152426" bIns="17520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278CC100-907A-32BB-7FF9-C7232BF1AC2D}"/>
              </a:ext>
            </a:extLst>
          </p:cNvPr>
          <p:cNvSpPr/>
          <p:nvPr/>
        </p:nvSpPr>
        <p:spPr>
          <a:xfrm>
            <a:off x="7134274" y="3661231"/>
            <a:ext cx="1504800" cy="1728000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6">
              <a:hueOff val="0"/>
              <a:satOff val="0"/>
              <a:lumOff val="0"/>
              <a:alphaOff val="0"/>
            </a:schemeClr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56" tIns="224732" rIns="201956" bIns="224732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变化与平衡观</a:t>
            </a:r>
          </a:p>
        </p:txBody>
      </p:sp>
      <p:sp>
        <p:nvSpPr>
          <p:cNvPr id="15" name="任意多边形: 形状 14">
            <a:extLst>
              <a:ext uri="{FF2B5EF4-FFF2-40B4-BE49-F238E27FC236}">
                <a16:creationId xmlns:a16="http://schemas.microsoft.com/office/drawing/2014/main" id="{D12C46C4-9B61-AC97-D1F4-D711D820C734}"/>
              </a:ext>
            </a:extLst>
          </p:cNvPr>
          <p:cNvSpPr/>
          <p:nvPr/>
        </p:nvSpPr>
        <p:spPr>
          <a:xfrm>
            <a:off x="5498123" y="3659576"/>
            <a:ext cx="1504800" cy="1729655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26" tIns="175202" rIns="152426" bIns="17520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dirty="0"/>
              <a:t>证据推理能力</a:t>
            </a:r>
            <a:endParaRPr lang="zh-CN" altLang="en-US" sz="2400" kern="1200" dirty="0"/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94D0A5FC-56E8-7EB3-78E3-5A8EFDC13FB3}"/>
              </a:ext>
            </a:extLst>
          </p:cNvPr>
          <p:cNvSpPr/>
          <p:nvPr/>
        </p:nvSpPr>
        <p:spPr>
          <a:xfrm>
            <a:off x="4680048" y="2201520"/>
            <a:ext cx="1504800" cy="1728000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56" tIns="224732" rIns="201956" bIns="22473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化学反应原理</a:t>
            </a:r>
          </a:p>
        </p:txBody>
      </p:sp>
      <p:sp>
        <p:nvSpPr>
          <p:cNvPr id="19" name="任意多边形: 形状 18">
            <a:extLst>
              <a:ext uri="{FF2B5EF4-FFF2-40B4-BE49-F238E27FC236}">
                <a16:creationId xmlns:a16="http://schemas.microsoft.com/office/drawing/2014/main" id="{46152A8F-AFB0-82EE-F662-C81118B7AEF6}"/>
              </a:ext>
            </a:extLst>
          </p:cNvPr>
          <p:cNvSpPr/>
          <p:nvPr/>
        </p:nvSpPr>
        <p:spPr>
          <a:xfrm>
            <a:off x="6316199" y="2214084"/>
            <a:ext cx="1504800" cy="1728000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  <a:solidFill>
            <a:srgbClr val="D97828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01956" tIns="224732" rIns="201956" bIns="224733" numCol="1" spcCol="1270" anchor="ctr" anchorCtr="0">
            <a:noAutofit/>
          </a:bodyPr>
          <a:lstStyle/>
          <a:p>
            <a:pPr marL="0" lvl="0" indent="0" algn="ctr" defTabSz="5778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物质结构基础</a:t>
            </a:r>
          </a:p>
        </p:txBody>
      </p:sp>
      <p:sp>
        <p:nvSpPr>
          <p:cNvPr id="20" name="任意多边形: 形状 19">
            <a:extLst>
              <a:ext uri="{FF2B5EF4-FFF2-40B4-BE49-F238E27FC236}">
                <a16:creationId xmlns:a16="http://schemas.microsoft.com/office/drawing/2014/main" id="{CA7AA342-1883-2F7E-CD68-F78401B387DE}"/>
              </a:ext>
            </a:extLst>
          </p:cNvPr>
          <p:cNvSpPr/>
          <p:nvPr/>
        </p:nvSpPr>
        <p:spPr>
          <a:xfrm>
            <a:off x="7952350" y="2695950"/>
            <a:ext cx="978135" cy="1124293"/>
          </a:xfrm>
          <a:custGeom>
            <a:avLst/>
            <a:gdLst>
              <a:gd name="connsiteX0" fmla="*/ 0 w 1124293"/>
              <a:gd name="connsiteY0" fmla="*/ 489068 h 978135"/>
              <a:gd name="connsiteX1" fmla="*/ 244534 w 1124293"/>
              <a:gd name="connsiteY1" fmla="*/ 0 h 978135"/>
              <a:gd name="connsiteX2" fmla="*/ 879759 w 1124293"/>
              <a:gd name="connsiteY2" fmla="*/ 0 h 978135"/>
              <a:gd name="connsiteX3" fmla="*/ 1124293 w 1124293"/>
              <a:gd name="connsiteY3" fmla="*/ 489068 h 978135"/>
              <a:gd name="connsiteX4" fmla="*/ 879759 w 1124293"/>
              <a:gd name="connsiteY4" fmla="*/ 978135 h 978135"/>
              <a:gd name="connsiteX5" fmla="*/ 244534 w 1124293"/>
              <a:gd name="connsiteY5" fmla="*/ 978135 h 978135"/>
              <a:gd name="connsiteX6" fmla="*/ 0 w 1124293"/>
              <a:gd name="connsiteY6" fmla="*/ 489068 h 978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4293" h="978135">
                <a:moveTo>
                  <a:pt x="562146" y="0"/>
                </a:moveTo>
                <a:lnTo>
                  <a:pt x="1124293" y="212745"/>
                </a:lnTo>
                <a:lnTo>
                  <a:pt x="1124293" y="765390"/>
                </a:lnTo>
                <a:lnTo>
                  <a:pt x="562146" y="978135"/>
                </a:lnTo>
                <a:lnTo>
                  <a:pt x="0" y="765390"/>
                </a:lnTo>
                <a:lnTo>
                  <a:pt x="0" y="212745"/>
                </a:lnTo>
                <a:lnTo>
                  <a:pt x="562146" y="0"/>
                </a:lnTo>
                <a:close/>
              </a:path>
            </a:pathLst>
          </a:custGeom>
          <a:solidFill>
            <a:srgbClr val="A23C33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52426" tIns="175202" rIns="152426" bIns="175202" numCol="1" spcCol="1270" anchor="ctr" anchorCtr="0">
            <a:noAutofit/>
          </a:bodyPr>
          <a:lstStyle/>
          <a:p>
            <a:pPr marL="0" lvl="0" indent="0" algn="ctr" defTabSz="1600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zh-CN" altLang="en-US" sz="3600" kern="1200"/>
          </a:p>
        </p:txBody>
      </p:sp>
    </p:spTree>
    <p:extLst>
      <p:ext uri="{BB962C8B-B14F-4D97-AF65-F5344CB8AC3E}">
        <p14:creationId xmlns:p14="http://schemas.microsoft.com/office/powerpoint/2010/main" val="36512235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>
            <a:extLst>
              <a:ext uri="{FF2B5EF4-FFF2-40B4-BE49-F238E27FC236}">
                <a16:creationId xmlns:a16="http://schemas.microsoft.com/office/drawing/2014/main" id="{1498E0D7-8084-25FD-70A9-1E5891CC7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内容分析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17725592-4D8C-465E-EDF4-E3C1AC1B511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28"/>
          <a:stretch/>
        </p:blipFill>
        <p:spPr>
          <a:xfrm>
            <a:off x="6318738" y="2648881"/>
            <a:ext cx="4806640" cy="1946565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87949062-4399-72B4-BB1A-B4F5CC00C8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418" y="2648881"/>
            <a:ext cx="5060023" cy="2657342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82D06FB-A2BD-4931-7BFA-5BDD703B8812}"/>
              </a:ext>
            </a:extLst>
          </p:cNvPr>
          <p:cNvSpPr txBox="1"/>
          <p:nvPr/>
        </p:nvSpPr>
        <p:spPr>
          <a:xfrm>
            <a:off x="7488827" y="1983098"/>
            <a:ext cx="2152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选择性必修一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737AD164-A3D0-07EE-359B-00A7A645C6BE}"/>
              </a:ext>
            </a:extLst>
          </p:cNvPr>
          <p:cNvSpPr txBox="1"/>
          <p:nvPr/>
        </p:nvSpPr>
        <p:spPr>
          <a:xfrm>
            <a:off x="2602525" y="1983098"/>
            <a:ext cx="14419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必修二</a:t>
            </a:r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3F3F9223-89C5-76A6-046E-2F31CAAA7DCA}"/>
              </a:ext>
            </a:extLst>
          </p:cNvPr>
          <p:cNvSpPr/>
          <p:nvPr/>
        </p:nvSpPr>
        <p:spPr>
          <a:xfrm>
            <a:off x="6512168" y="4212000"/>
            <a:ext cx="4448909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23A33EBF-A366-B090-BC07-73078D2FD8A7}"/>
              </a:ext>
            </a:extLst>
          </p:cNvPr>
          <p:cNvSpPr/>
          <p:nvPr/>
        </p:nvSpPr>
        <p:spPr>
          <a:xfrm>
            <a:off x="1330570" y="3489055"/>
            <a:ext cx="4764810" cy="3600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5133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24659C-8A2C-6461-24E9-DDE8F093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课程标准和学业水平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1B508724-7557-4B47-86FA-404158173A4E}"/>
              </a:ext>
            </a:extLst>
          </p:cNvPr>
          <p:cNvSpPr txBox="1"/>
          <p:nvPr/>
        </p:nvSpPr>
        <p:spPr>
          <a:xfrm>
            <a:off x="4349262" y="2013956"/>
            <a:ext cx="4372707" cy="4616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常见无机物及应用</a:t>
            </a:r>
            <a:r>
              <a:rPr lang="zh-CN" altLang="en-US" dirty="0"/>
              <a:t>（课标第</a:t>
            </a:r>
            <a:r>
              <a:rPr lang="en-US" altLang="zh-CN" dirty="0"/>
              <a:t>17</a:t>
            </a:r>
            <a:r>
              <a:rPr lang="zh-CN" altLang="en-US" dirty="0"/>
              <a:t>页）</a:t>
            </a:r>
            <a:endParaRPr lang="zh-CN" altLang="en-US" sz="2400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ABEE400E-8024-FA91-47A0-C826B03EBCC5}"/>
              </a:ext>
            </a:extLst>
          </p:cNvPr>
          <p:cNvSpPr txBox="1"/>
          <p:nvPr/>
        </p:nvSpPr>
        <p:spPr>
          <a:xfrm>
            <a:off x="1614121" y="2737281"/>
            <a:ext cx="8963758" cy="3360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2400" dirty="0"/>
              <a:t>能从物质类别、元素价态的角度，预测物质的化学性质和变化，设计实验进行初步验证，并能分析、解释有关现象。</a:t>
            </a:r>
            <a:endParaRPr lang="en-US" altLang="zh-CN" sz="24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3"/>
            </a:pPr>
            <a:r>
              <a:rPr lang="zh-CN" altLang="en-US" sz="2400" dirty="0"/>
              <a:t>能从物质类别和元素价态变化的视角说明物质的转化路径。</a:t>
            </a:r>
            <a:endParaRPr lang="en-US" altLang="zh-CN" sz="24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6"/>
            </a:pPr>
            <a:r>
              <a:rPr lang="zh-CN" altLang="en-US" sz="2400" dirty="0"/>
              <a:t>能说明常见元素及其化合物的应用对社会发展的价值、对环境的影响。能有意识运用所学知识或寻求相关证据参与社会性议题的讨论。</a:t>
            </a:r>
            <a:endParaRPr lang="en-US" altLang="zh-CN" sz="2400" dirty="0"/>
          </a:p>
        </p:txBody>
      </p:sp>
      <p:cxnSp>
        <p:nvCxnSpPr>
          <p:cNvPr id="6" name="直接连接符 5">
            <a:extLst>
              <a:ext uri="{FF2B5EF4-FFF2-40B4-BE49-F238E27FC236}">
                <a16:creationId xmlns:a16="http://schemas.microsoft.com/office/drawing/2014/main" id="{71CBC815-B239-EC0B-B04E-EB9B6DDE72C6}"/>
              </a:ext>
            </a:extLst>
          </p:cNvPr>
          <p:cNvCxnSpPr/>
          <p:nvPr/>
        </p:nvCxnSpPr>
        <p:spPr>
          <a:xfrm>
            <a:off x="2112579" y="3846786"/>
            <a:ext cx="683172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3D19C65B-C027-4CA4-5ADE-896FA13FA17E}"/>
              </a:ext>
            </a:extLst>
          </p:cNvPr>
          <p:cNvCxnSpPr>
            <a:cxnSpLocks/>
          </p:cNvCxnSpPr>
          <p:nvPr/>
        </p:nvCxnSpPr>
        <p:spPr>
          <a:xfrm>
            <a:off x="2191407" y="4987158"/>
            <a:ext cx="8129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E12F772B-2BCF-731F-A736-F5C0F81775A1}"/>
              </a:ext>
            </a:extLst>
          </p:cNvPr>
          <p:cNvCxnSpPr>
            <a:cxnSpLocks/>
          </p:cNvCxnSpPr>
          <p:nvPr/>
        </p:nvCxnSpPr>
        <p:spPr>
          <a:xfrm>
            <a:off x="2191407" y="5559971"/>
            <a:ext cx="81297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AEC2E23D-180E-C056-F6BB-2E766F717993}"/>
              </a:ext>
            </a:extLst>
          </p:cNvPr>
          <p:cNvCxnSpPr>
            <a:cxnSpLocks/>
          </p:cNvCxnSpPr>
          <p:nvPr/>
        </p:nvCxnSpPr>
        <p:spPr>
          <a:xfrm>
            <a:off x="2191407" y="6097816"/>
            <a:ext cx="151874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201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24659C-8A2C-6461-24E9-DDE8F093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课程标准和学业水平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7786F2-19CE-EC4D-8C1F-B4C525FC9AB7}"/>
              </a:ext>
            </a:extLst>
          </p:cNvPr>
          <p:cNvSpPr txBox="1"/>
          <p:nvPr/>
        </p:nvSpPr>
        <p:spPr>
          <a:xfrm>
            <a:off x="3112477" y="2025679"/>
            <a:ext cx="5967046" cy="4616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化学反应的方向、限度和速率</a:t>
            </a:r>
            <a:r>
              <a:rPr lang="zh-CN" altLang="en-US" dirty="0"/>
              <a:t>（课标第</a:t>
            </a:r>
            <a:r>
              <a:rPr lang="en-US" altLang="zh-CN" dirty="0"/>
              <a:t>33</a:t>
            </a:r>
            <a:r>
              <a:rPr lang="zh-CN" altLang="en-US" dirty="0"/>
              <a:t>页）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B57D0F-6271-C4BF-669B-C4BCF0CDE66D}"/>
              </a:ext>
            </a:extLst>
          </p:cNvPr>
          <p:cNvSpPr txBox="1"/>
          <p:nvPr/>
        </p:nvSpPr>
        <p:spPr>
          <a:xfrm>
            <a:off x="2100032" y="2861879"/>
            <a:ext cx="7991937" cy="28065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400" dirty="0"/>
              <a:t>能运用温度、浓度、压强和催化剂对化学反应速率的影响解释生产、生活、实验室中的实际问题，能讨论化学反应条件的选择和优化。</a:t>
            </a:r>
            <a:endParaRPr lang="en-US" altLang="zh-CN" sz="24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4"/>
            </a:pPr>
            <a:r>
              <a:rPr lang="zh-CN" altLang="en-US" sz="2400" dirty="0"/>
              <a:t>针对典型案例能从限度、速率等角度对化学反应和化工生产条件进行综合分析。</a:t>
            </a:r>
            <a:endParaRPr lang="en-US" altLang="zh-CN" sz="2400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0776F4F2-9678-4B7A-1F9E-45D0159CE0A9}"/>
              </a:ext>
            </a:extLst>
          </p:cNvPr>
          <p:cNvCxnSpPr>
            <a:cxnSpLocks/>
          </p:cNvCxnSpPr>
          <p:nvPr/>
        </p:nvCxnSpPr>
        <p:spPr>
          <a:xfrm>
            <a:off x="2587141" y="3490864"/>
            <a:ext cx="7355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直接连接符 14">
            <a:extLst>
              <a:ext uri="{FF2B5EF4-FFF2-40B4-BE49-F238E27FC236}">
                <a16:creationId xmlns:a16="http://schemas.microsoft.com/office/drawing/2014/main" id="{5C8CC536-D0B3-B1BB-23A5-8137E8A2E96F}"/>
              </a:ext>
            </a:extLst>
          </p:cNvPr>
          <p:cNvCxnSpPr>
            <a:cxnSpLocks/>
          </p:cNvCxnSpPr>
          <p:nvPr/>
        </p:nvCxnSpPr>
        <p:spPr>
          <a:xfrm>
            <a:off x="2587141" y="4027328"/>
            <a:ext cx="7355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C7ADEE5-0675-B2C4-31B1-72D41396C01A}"/>
              </a:ext>
            </a:extLst>
          </p:cNvPr>
          <p:cNvCxnSpPr>
            <a:cxnSpLocks/>
          </p:cNvCxnSpPr>
          <p:nvPr/>
        </p:nvCxnSpPr>
        <p:spPr>
          <a:xfrm>
            <a:off x="2587141" y="4563792"/>
            <a:ext cx="3373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332E7AA9-60BB-D7B3-0F93-35106868B68C}"/>
              </a:ext>
            </a:extLst>
          </p:cNvPr>
          <p:cNvCxnSpPr>
            <a:cxnSpLocks/>
          </p:cNvCxnSpPr>
          <p:nvPr/>
        </p:nvCxnSpPr>
        <p:spPr>
          <a:xfrm>
            <a:off x="2587141" y="5100256"/>
            <a:ext cx="73555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D0A37CB2-9B70-1349-12E2-E1498E1AFF27}"/>
              </a:ext>
            </a:extLst>
          </p:cNvPr>
          <p:cNvCxnSpPr>
            <a:cxnSpLocks/>
          </p:cNvCxnSpPr>
          <p:nvPr/>
        </p:nvCxnSpPr>
        <p:spPr>
          <a:xfrm>
            <a:off x="2587141" y="5636720"/>
            <a:ext cx="337382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3911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0D24659C-8A2C-6461-24E9-DDE8F093CE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课程标准和学业水平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87786F2-19CE-EC4D-8C1F-B4C525FC9AB7}"/>
              </a:ext>
            </a:extLst>
          </p:cNvPr>
          <p:cNvSpPr txBox="1"/>
          <p:nvPr/>
        </p:nvSpPr>
        <p:spPr>
          <a:xfrm>
            <a:off x="4360985" y="2025679"/>
            <a:ext cx="4267200" cy="461665"/>
          </a:xfrm>
          <a:prstGeom prst="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/>
              <a:t>化学与社会发展</a:t>
            </a:r>
            <a:r>
              <a:rPr lang="zh-CN" altLang="en-US" dirty="0"/>
              <a:t>（课标第</a:t>
            </a:r>
            <a:r>
              <a:rPr lang="en-US" altLang="zh-CN" dirty="0"/>
              <a:t>27</a:t>
            </a:r>
            <a:r>
              <a:rPr lang="zh-CN" altLang="en-US" dirty="0"/>
              <a:t>页）</a:t>
            </a:r>
            <a:endParaRPr lang="zh-CN" altLang="en-US" sz="2400" dirty="0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37B57D0F-6271-C4BF-669B-C4BCF0CDE66D}"/>
              </a:ext>
            </a:extLst>
          </p:cNvPr>
          <p:cNvSpPr txBox="1"/>
          <p:nvPr/>
        </p:nvSpPr>
        <p:spPr>
          <a:xfrm>
            <a:off x="1384925" y="2732927"/>
            <a:ext cx="9681660" cy="3088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l">
              <a:lnSpc>
                <a:spcPct val="150000"/>
              </a:lnSpc>
              <a:buFont typeface="+mj-lt"/>
              <a:buAutoNum type="arabicPeriod" startAt="5"/>
            </a:pPr>
            <a:r>
              <a:rPr lang="zh-CN" altLang="en-US" sz="2200" dirty="0"/>
              <a:t>能主动运用所学化学知识和方法解决生产生活中简单的化学问题。在应用化学成果时能主动考虑其对自然和社会带来的可能影响，权衡化学成果在生产、生活中的应用的利弊。能运用“绿色化学”思想分析和讨论化工生产的相关问题。</a:t>
            </a:r>
            <a:endParaRPr lang="en-US" altLang="zh-CN" sz="2200" dirty="0"/>
          </a:p>
          <a:p>
            <a:pPr marL="457200" indent="-457200" algn="l">
              <a:lnSpc>
                <a:spcPct val="150000"/>
              </a:lnSpc>
              <a:buFont typeface="+mj-lt"/>
              <a:buAutoNum type="arabicPeriod" startAt="7"/>
            </a:pPr>
            <a:r>
              <a:rPr lang="zh-CN" altLang="en-US" sz="2200" dirty="0"/>
              <a:t>能借助国家关于安全生产、环境保护、食品安全、药物开发等方面的法律法规分析与化学有关的热点问题。</a:t>
            </a:r>
            <a:endParaRPr lang="en-US" altLang="zh-CN" sz="2200" dirty="0"/>
          </a:p>
        </p:txBody>
      </p:sp>
      <p:cxnSp>
        <p:nvCxnSpPr>
          <p:cNvPr id="3" name="直接连接符 2">
            <a:extLst>
              <a:ext uri="{FF2B5EF4-FFF2-40B4-BE49-F238E27FC236}">
                <a16:creationId xmlns:a16="http://schemas.microsoft.com/office/drawing/2014/main" id="{28F6E184-B122-EB1F-1C85-436434C5DF44}"/>
              </a:ext>
            </a:extLst>
          </p:cNvPr>
          <p:cNvCxnSpPr>
            <a:cxnSpLocks/>
          </p:cNvCxnSpPr>
          <p:nvPr/>
        </p:nvCxnSpPr>
        <p:spPr>
          <a:xfrm>
            <a:off x="2031124" y="3841531"/>
            <a:ext cx="8741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3DF50676-EE42-CF94-CB14-00E16F65D33F}"/>
              </a:ext>
            </a:extLst>
          </p:cNvPr>
          <p:cNvCxnSpPr>
            <a:cxnSpLocks/>
          </p:cNvCxnSpPr>
          <p:nvPr/>
        </p:nvCxnSpPr>
        <p:spPr>
          <a:xfrm>
            <a:off x="2031124" y="4288221"/>
            <a:ext cx="8741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CF8F1DC2-8D1E-4B97-87C8-8CF384B807C9}"/>
              </a:ext>
            </a:extLst>
          </p:cNvPr>
          <p:cNvCxnSpPr>
            <a:cxnSpLocks/>
          </p:cNvCxnSpPr>
          <p:nvPr/>
        </p:nvCxnSpPr>
        <p:spPr>
          <a:xfrm>
            <a:off x="2031124" y="4761186"/>
            <a:ext cx="188923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直接连接符 9">
            <a:extLst>
              <a:ext uri="{FF2B5EF4-FFF2-40B4-BE49-F238E27FC236}">
                <a16:creationId xmlns:a16="http://schemas.microsoft.com/office/drawing/2014/main" id="{53E74991-6959-43A6-9B1B-BA003E28241E}"/>
              </a:ext>
            </a:extLst>
          </p:cNvPr>
          <p:cNvCxnSpPr>
            <a:cxnSpLocks/>
          </p:cNvCxnSpPr>
          <p:nvPr/>
        </p:nvCxnSpPr>
        <p:spPr>
          <a:xfrm>
            <a:off x="2031124" y="5312980"/>
            <a:ext cx="87419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直接连接符 10">
            <a:extLst>
              <a:ext uri="{FF2B5EF4-FFF2-40B4-BE49-F238E27FC236}">
                <a16:creationId xmlns:a16="http://schemas.microsoft.com/office/drawing/2014/main" id="{376F2AA6-FD41-B031-52E9-1BF523019069}"/>
              </a:ext>
            </a:extLst>
          </p:cNvPr>
          <p:cNvCxnSpPr>
            <a:cxnSpLocks/>
          </p:cNvCxnSpPr>
          <p:nvPr/>
        </p:nvCxnSpPr>
        <p:spPr>
          <a:xfrm>
            <a:off x="2031124" y="5821145"/>
            <a:ext cx="4064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1306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CABC853-842E-E31A-F3E8-76017DAD1B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项目选题</a:t>
            </a:r>
          </a:p>
        </p:txBody>
      </p:sp>
      <p:pic>
        <p:nvPicPr>
          <p:cNvPr id="3" name="!!图片 10">
            <a:extLst>
              <a:ext uri="{FF2B5EF4-FFF2-40B4-BE49-F238E27FC236}">
                <a16:creationId xmlns:a16="http://schemas.microsoft.com/office/drawing/2014/main" id="{7F671507-F41D-31B7-488E-E61BF1B641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008" y="1969477"/>
            <a:ext cx="9283984" cy="4118499"/>
          </a:xfrm>
          <a:prstGeom prst="rect">
            <a:avLst/>
          </a:prstGeom>
        </p:spPr>
      </p:pic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12A2D588-6CDC-59EF-2DCD-DD2AB4763BA8}"/>
              </a:ext>
            </a:extLst>
          </p:cNvPr>
          <p:cNvSpPr/>
          <p:nvPr/>
        </p:nvSpPr>
        <p:spPr>
          <a:xfrm>
            <a:off x="1454008" y="1993958"/>
            <a:ext cx="9283984" cy="4154189"/>
          </a:xfrm>
          <a:custGeom>
            <a:avLst/>
            <a:gdLst>
              <a:gd name="connsiteX0" fmla="*/ 6665970 w 10620000"/>
              <a:gd name="connsiteY0" fmla="*/ 957728 h 4752000"/>
              <a:gd name="connsiteX1" fmla="*/ 6447138 w 10620000"/>
              <a:gd name="connsiteY1" fmla="*/ 1176560 h 4752000"/>
              <a:gd name="connsiteX2" fmla="*/ 6447138 w 10620000"/>
              <a:gd name="connsiteY2" fmla="*/ 2895942 h 4752000"/>
              <a:gd name="connsiteX3" fmla="*/ 6665970 w 10620000"/>
              <a:gd name="connsiteY3" fmla="*/ 3114774 h 4752000"/>
              <a:gd name="connsiteX4" fmla="*/ 9803845 w 10620000"/>
              <a:gd name="connsiteY4" fmla="*/ 3114774 h 4752000"/>
              <a:gd name="connsiteX5" fmla="*/ 10022677 w 10620000"/>
              <a:gd name="connsiteY5" fmla="*/ 2895942 h 4752000"/>
              <a:gd name="connsiteX6" fmla="*/ 10022677 w 10620000"/>
              <a:gd name="connsiteY6" fmla="*/ 1176560 h 4752000"/>
              <a:gd name="connsiteX7" fmla="*/ 9803845 w 10620000"/>
              <a:gd name="connsiteY7" fmla="*/ 957728 h 4752000"/>
              <a:gd name="connsiteX8" fmla="*/ 0 w 10620000"/>
              <a:gd name="connsiteY8" fmla="*/ 0 h 4752000"/>
              <a:gd name="connsiteX9" fmla="*/ 10620000 w 10620000"/>
              <a:gd name="connsiteY9" fmla="*/ 0 h 4752000"/>
              <a:gd name="connsiteX10" fmla="*/ 10620000 w 10620000"/>
              <a:gd name="connsiteY10" fmla="*/ 4752000 h 4752000"/>
              <a:gd name="connsiteX11" fmla="*/ 0 w 10620000"/>
              <a:gd name="connsiteY11" fmla="*/ 4752000 h 475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0620000" h="4752000">
                <a:moveTo>
                  <a:pt x="6665970" y="957728"/>
                </a:moveTo>
                <a:cubicBezTo>
                  <a:pt x="6545112" y="957728"/>
                  <a:pt x="6447138" y="1055702"/>
                  <a:pt x="6447138" y="1176560"/>
                </a:cubicBezTo>
                <a:lnTo>
                  <a:pt x="6447138" y="2895942"/>
                </a:lnTo>
                <a:cubicBezTo>
                  <a:pt x="6447138" y="3016800"/>
                  <a:pt x="6545112" y="3114774"/>
                  <a:pt x="6665970" y="3114774"/>
                </a:cubicBezTo>
                <a:lnTo>
                  <a:pt x="9803845" y="3114774"/>
                </a:lnTo>
                <a:cubicBezTo>
                  <a:pt x="9924703" y="3114774"/>
                  <a:pt x="10022677" y="3016800"/>
                  <a:pt x="10022677" y="2895942"/>
                </a:cubicBezTo>
                <a:lnTo>
                  <a:pt x="10022677" y="1176560"/>
                </a:lnTo>
                <a:cubicBezTo>
                  <a:pt x="10022677" y="1055702"/>
                  <a:pt x="9924703" y="957728"/>
                  <a:pt x="9803845" y="957728"/>
                </a:cubicBezTo>
                <a:close/>
                <a:moveTo>
                  <a:pt x="0" y="0"/>
                </a:moveTo>
                <a:lnTo>
                  <a:pt x="10620000" y="0"/>
                </a:lnTo>
                <a:lnTo>
                  <a:pt x="10620000" y="4752000"/>
                </a:lnTo>
                <a:lnTo>
                  <a:pt x="0" y="4752000"/>
                </a:lnTo>
                <a:close/>
              </a:path>
            </a:pathLst>
          </a:custGeom>
          <a:solidFill>
            <a:srgbClr val="F9F9F9">
              <a:alpha val="90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5799CA09-10C7-6C94-873B-D2DF283F2AC3}"/>
              </a:ext>
            </a:extLst>
          </p:cNvPr>
          <p:cNvSpPr/>
          <p:nvPr/>
        </p:nvSpPr>
        <p:spPr>
          <a:xfrm>
            <a:off x="2936663" y="3236246"/>
            <a:ext cx="3159337" cy="792480"/>
          </a:xfrm>
          <a:custGeom>
            <a:avLst/>
            <a:gdLst>
              <a:gd name="connsiteX0" fmla="*/ 0 w 4097633"/>
              <a:gd name="connsiteY0" fmla="*/ 109728 h 1097280"/>
              <a:gd name="connsiteX1" fmla="*/ 109728 w 4097633"/>
              <a:gd name="connsiteY1" fmla="*/ 0 h 1097280"/>
              <a:gd name="connsiteX2" fmla="*/ 3987905 w 4097633"/>
              <a:gd name="connsiteY2" fmla="*/ 0 h 1097280"/>
              <a:gd name="connsiteX3" fmla="*/ 4097633 w 4097633"/>
              <a:gd name="connsiteY3" fmla="*/ 109728 h 1097280"/>
              <a:gd name="connsiteX4" fmla="*/ 4097633 w 4097633"/>
              <a:gd name="connsiteY4" fmla="*/ 987552 h 1097280"/>
              <a:gd name="connsiteX5" fmla="*/ 3987905 w 4097633"/>
              <a:gd name="connsiteY5" fmla="*/ 1097280 h 1097280"/>
              <a:gd name="connsiteX6" fmla="*/ 109728 w 4097633"/>
              <a:gd name="connsiteY6" fmla="*/ 1097280 h 1097280"/>
              <a:gd name="connsiteX7" fmla="*/ 0 w 4097633"/>
              <a:gd name="connsiteY7" fmla="*/ 987552 h 1097280"/>
              <a:gd name="connsiteX8" fmla="*/ 0 w 4097633"/>
              <a:gd name="connsiteY8" fmla="*/ 109728 h 1097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097633" h="1097280">
                <a:moveTo>
                  <a:pt x="0" y="109728"/>
                </a:moveTo>
                <a:cubicBezTo>
                  <a:pt x="0" y="49127"/>
                  <a:pt x="49127" y="0"/>
                  <a:pt x="109728" y="0"/>
                </a:cubicBezTo>
                <a:lnTo>
                  <a:pt x="3987905" y="0"/>
                </a:lnTo>
                <a:cubicBezTo>
                  <a:pt x="4048506" y="0"/>
                  <a:pt x="4097633" y="49127"/>
                  <a:pt x="4097633" y="109728"/>
                </a:cubicBezTo>
                <a:lnTo>
                  <a:pt x="4097633" y="987552"/>
                </a:lnTo>
                <a:cubicBezTo>
                  <a:pt x="4097633" y="1048153"/>
                  <a:pt x="4048506" y="1097280"/>
                  <a:pt x="3987905" y="1097280"/>
                </a:cubicBezTo>
                <a:lnTo>
                  <a:pt x="109728" y="1097280"/>
                </a:lnTo>
                <a:cubicBezTo>
                  <a:pt x="49127" y="1097280"/>
                  <a:pt x="0" y="1048153"/>
                  <a:pt x="0" y="987552"/>
                </a:cubicBezTo>
                <a:lnTo>
                  <a:pt x="0" y="109728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31198" tIns="131198" rIns="129600" bIns="131198" numCol="1" spcCol="1270" anchor="ctr" anchorCtr="0">
            <a:noAutofit/>
          </a:bodyPr>
          <a:lstStyle/>
          <a:p>
            <a:pPr marL="0" lvl="0" indent="0" algn="l" defTabSz="1155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CN" altLang="en-US" sz="2400" kern="1200" dirty="0"/>
              <a:t>项目主题：烟气脱硝</a:t>
            </a:r>
          </a:p>
        </p:txBody>
      </p:sp>
    </p:spTree>
    <p:extLst>
      <p:ext uri="{BB962C8B-B14F-4D97-AF65-F5344CB8AC3E}">
        <p14:creationId xmlns:p14="http://schemas.microsoft.com/office/powerpoint/2010/main" val="12493477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Tm="28923">
        <p159:morph option="byObject"/>
      </p:transition>
    </mc:Choice>
    <mc:Fallback xmlns="">
      <p:transition spd="slow" advTm="2892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829"/>
</p:tagLst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1_Office 主题​​">
  <a:themeElements>
    <a:clrScheme name="自定义 1">
      <a:dk1>
        <a:srgbClr val="FFFFFF"/>
      </a:dk1>
      <a:lt1>
        <a:srgbClr val="000000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bvosqv0o">
      <a:majorFont>
        <a:latin typeface="Times New Roman"/>
        <a:ea typeface="华文楷体"/>
        <a:cs typeface=""/>
      </a:majorFont>
      <a:minorFont>
        <a:latin typeface="Times New Roman"/>
        <a:ea typeface="华文楷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28575">
          <a:solidFill>
            <a:schemeClr val="tx1"/>
          </a:solidFill>
        </a:ln>
      </a:spPr>
      <a:bodyPr rtlCol="0" anchor="ctr"/>
      <a:lstStyle>
        <a:defPPr algn="ctr">
          <a:defRPr sz="28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tx1"/>
          </a:solidFill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 anchor="ctr">
        <a:spAutoFit/>
      </a:bodyPr>
      <a:lstStyle>
        <a:defPPr algn="l">
          <a:defRPr sz="2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环保">
  <a:themeElements>
    <a:clrScheme name="环保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自定义 1">
      <a:majorFont>
        <a:latin typeface="Times New Roman"/>
        <a:ea typeface="华文楷体"/>
        <a:cs typeface=""/>
      </a:majorFont>
      <a:minorFont>
        <a:latin typeface="Times New Roman"/>
        <a:ea typeface="华文楷体"/>
        <a:cs typeface=""/>
      </a:minorFont>
    </a:fontScheme>
    <a:fmtScheme name="环保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>
    <a:lnDef>
      <a:spPr/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24354</TotalTime>
  <Words>672</Words>
  <Application>Microsoft Office PowerPoint</Application>
  <PresentationFormat>宽屏</PresentationFormat>
  <Paragraphs>126</Paragraphs>
  <Slides>25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Times New Roman</vt:lpstr>
      <vt:lpstr>华文楷体</vt:lpstr>
      <vt:lpstr>幼圆</vt:lpstr>
      <vt:lpstr>Arial</vt:lpstr>
      <vt:lpstr>Calibri</vt:lpstr>
      <vt:lpstr>1_Office 主题​​</vt:lpstr>
      <vt:lpstr>环保</vt:lpstr>
      <vt:lpstr>氮循环—烟气脱硝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学科网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rbm.xkw.com</dc:creator>
  <cp:lastModifiedBy>丁 锋</cp:lastModifiedBy>
  <cp:revision>868</cp:revision>
  <cp:lastPrinted>2020-11-30T11:18:00Z</cp:lastPrinted>
  <dcterms:created xsi:type="dcterms:W3CDTF">2020-11-30T11:18:00Z</dcterms:created>
  <dcterms:modified xsi:type="dcterms:W3CDTF">2022-11-13T22:53:53Z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bum">
    <vt:lpwstr>rbm.xkw.com</vt:lpwstr>
  </property>
  <property fmtid="{D5CDD505-2E9C-101B-9397-08002B2CF9AE}" pid="3" name="author">
    <vt:lpwstr>rbm.xkw.com</vt:lpwstr>
  </property>
  <property fmtid="{D5CDD505-2E9C-101B-9397-08002B2CF9AE}" pid="4" name="company">
    <vt:lpwstr>学科网</vt:lpwstr>
  </property>
  <property fmtid="{D5CDD505-2E9C-101B-9397-08002B2CF9AE}" pid="5" name="copyright">
    <vt:lpwstr>学科网版权所有</vt:lpwstr>
  </property>
  <property fmtid="{D5CDD505-2E9C-101B-9397-08002B2CF9AE}" pid="6" name="KSOProductBuildVer">
    <vt:lpwstr>2052-11.1.0.11215</vt:lpwstr>
  </property>
  <property fmtid="{D5CDD505-2E9C-101B-9397-08002B2CF9AE}" pid="7" name="ICV">
    <vt:lpwstr>AE0D19C8AE6F481E95A68156064A4870</vt:lpwstr>
  </property>
</Properties>
</file>