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85" r:id="rId3"/>
    <p:sldId id="287" r:id="rId4"/>
    <p:sldId id="286" r:id="rId5"/>
    <p:sldId id="278" r:id="rId6"/>
    <p:sldId id="259" r:id="rId7"/>
    <p:sldId id="260" r:id="rId8"/>
    <p:sldId id="266" r:id="rId9"/>
    <p:sldId id="268" r:id="rId10"/>
    <p:sldId id="269" r:id="rId11"/>
    <p:sldId id="271" r:id="rId12"/>
    <p:sldId id="279" r:id="rId13"/>
    <p:sldId id="272" r:id="rId14"/>
    <p:sldId id="273" r:id="rId15"/>
    <p:sldId id="289" r:id="rId16"/>
    <p:sldId id="288" r:id="rId17"/>
    <p:sldId id="282" r:id="rId18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6" userDrawn="1">
          <p15:clr>
            <a:srgbClr val="A4A3A4"/>
          </p15:clr>
        </p15:guide>
        <p15:guide id="2" pos="290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ix" initials="D" lastIdx="0" clrIdx="0"/>
  <p:cmAuthor id="2" name="作者" initials="A" lastIdx="0" clrIdx="1"/>
  <p:cmAuthor id="1483810881" name="WPS_1679281038" initials="W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118" d="100"/>
          <a:sy n="118" d="100"/>
        </p:scale>
        <p:origin x="84" y="84"/>
      </p:cViewPr>
      <p:guideLst>
        <p:guide orient="horz" pos="2216"/>
        <p:guide pos="290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30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file:///D:\qq&#25991;&#20214;\712321467\Image\C2C\Image2\%7b75232B38-A165-1FB7-499C-2E1C792CACB5%7d.png" TargetMode="Externa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</a:fld>
            <a:endParaRPr 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3" r:link="rId1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6.xml"/><Relationship Id="rId7" Type="http://schemas.openxmlformats.org/officeDocument/2006/relationships/image" Target="../media/image3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6" Type="http://schemas.openxmlformats.org/officeDocument/2006/relationships/tags" Target="../tags/tag17.xml"/><Relationship Id="rId5" Type="http://schemas.openxmlformats.org/officeDocument/2006/relationships/slide" Target="slide11.xml"/><Relationship Id="rId4" Type="http://schemas.openxmlformats.org/officeDocument/2006/relationships/image" Target="../media/image23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image" Target="../media/image26.jpeg"/><Relationship Id="rId7" Type="http://schemas.openxmlformats.org/officeDocument/2006/relationships/tags" Target="../tags/tag21.xml"/><Relationship Id="rId6" Type="http://schemas.openxmlformats.org/officeDocument/2006/relationships/image" Target="../media/image25.png"/><Relationship Id="rId5" Type="http://schemas.openxmlformats.org/officeDocument/2006/relationships/tags" Target="../tags/tag20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tags" Target="../tags/tag19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27.jpeg"/><Relationship Id="rId1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9.png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image" Target="../media/image2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tags" Target="../tags/tag13.xml"/><Relationship Id="rId7" Type="http://schemas.openxmlformats.org/officeDocument/2006/relationships/image" Target="../media/image8.png"/><Relationship Id="rId6" Type="http://schemas.openxmlformats.org/officeDocument/2006/relationships/tags" Target="../tags/tag12.xml"/><Relationship Id="rId5" Type="http://schemas.openxmlformats.org/officeDocument/2006/relationships/image" Target="../media/image7.jpeg"/><Relationship Id="rId4" Type="http://schemas.openxmlformats.org/officeDocument/2006/relationships/tags" Target="../tags/tag11.xml"/><Relationship Id="rId3" Type="http://schemas.openxmlformats.org/officeDocument/2006/relationships/image" Target="../media/image6.jpeg"/><Relationship Id="rId2" Type="http://schemas.openxmlformats.org/officeDocument/2006/relationships/tags" Target="../tags/tag10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16.xml"/><Relationship Id="rId13" Type="http://schemas.openxmlformats.org/officeDocument/2006/relationships/image" Target="../media/image11.jpeg"/><Relationship Id="rId12" Type="http://schemas.openxmlformats.org/officeDocument/2006/relationships/tags" Target="../tags/tag15.xml"/><Relationship Id="rId11" Type="http://schemas.openxmlformats.org/officeDocument/2006/relationships/image" Target="../media/image10.jpeg"/><Relationship Id="rId10" Type="http://schemas.openxmlformats.org/officeDocument/2006/relationships/tags" Target="../tags/tag14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-635" y="2225675"/>
            <a:ext cx="12192000" cy="101473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defRPr/>
            </a:pPr>
            <a:r>
              <a:rPr lang="en-US" altLang="zh-CN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zh-CN" altLang="en-US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第</a:t>
            </a:r>
            <a:r>
              <a:rPr lang="en-US" altLang="zh-CN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2</a:t>
            </a:r>
            <a:r>
              <a:rPr lang="zh-CN" altLang="en-US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章  空气与水资源</a:t>
            </a:r>
            <a:endParaRPr lang="zh-CN" altLang="en-US" sz="6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" y="3240405"/>
            <a:ext cx="12192000" cy="176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indent="0" algn="ctr" eaLnBrk="1" fontAlgn="auto" hangingPunct="1">
              <a:spcBef>
                <a:spcPct val="0"/>
              </a:spcBef>
              <a:defRPr/>
            </a:pPr>
            <a:endParaRPr lang="en-US" altLang="zh-CN" sz="4000">
              <a:ea typeface="黑体" panose="02010609060101010101" charset="-122"/>
              <a:cs typeface="Times New Roman" panose="02020603050405020304" pitchFamily="18" charset="0"/>
              <a:sym typeface="+mn-lt"/>
            </a:endParaRPr>
          </a:p>
          <a:p>
            <a:pPr indent="0" algn="ctr" eaLnBrk="1" fontAlgn="auto" hangingPunct="1">
              <a:spcBef>
                <a:spcPct val="0"/>
              </a:spcBef>
              <a:defRPr/>
            </a:pPr>
            <a:r>
              <a:rPr lang="en-US" altLang="zh-CN" sz="4000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    2 .4   </a:t>
            </a:r>
            <a:r>
              <a:rPr lang="zh-CN" altLang="en-US" sz="4000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水的组成与净化（第</a:t>
            </a:r>
            <a:r>
              <a:rPr lang="en-US" altLang="zh-CN" sz="4000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4000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课时）</a:t>
            </a:r>
            <a:endParaRPr lang="zh-CN" altLang="en-US" sz="4000">
              <a:ea typeface="黑体" panose="02010609060101010101" charset="-122"/>
              <a:cs typeface="Times New Roman" panose="02020603050405020304" pitchFamily="18" charset="0"/>
              <a:sym typeface="+mn-lt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altLang="zh-CN" sz="4000">
              <a:ea typeface="黑体" panose="02010609060101010101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407670" y="528955"/>
            <a:ext cx="34982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沪教版九年级化学上册</a:t>
            </a:r>
            <a:endParaRPr lang="zh-CN" altLang="en-US" sz="2400"/>
          </a:p>
        </p:txBody>
      </p:sp>
      <p:cxnSp>
        <p:nvCxnSpPr>
          <p:cNvPr id="11" name="直接连接符 10"/>
          <p:cNvCxnSpPr/>
          <p:nvPr>
            <p:custDataLst>
              <p:tags r:id="rId5"/>
            </p:custDataLst>
          </p:nvPr>
        </p:nvCxnSpPr>
        <p:spPr>
          <a:xfrm flipV="1">
            <a:off x="497205" y="1053465"/>
            <a:ext cx="3028950" cy="95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462" y="-86"/>
            <a:ext cx="2267398" cy="282470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" y="4791710"/>
            <a:ext cx="2514600" cy="18897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802464" y="1494314"/>
            <a:ext cx="1574991" cy="558800"/>
          </a:xfrm>
          <a:prstGeom prst="rect">
            <a:avLst/>
          </a:prstGeom>
          <a:solidFill>
            <a:srgbClr val="E2F0D9"/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sz="1985" b="1" i="0" u="none">
                <a:solidFill>
                  <a:srgbClr val="000000"/>
                </a:solidFill>
                <a:latin typeface="华文楷体" panose="02010600040101010101" charset="-122"/>
              </a:rPr>
              <a:t>驱动问题2</a:t>
            </a:r>
            <a:endParaRPr sz="198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2495550" y="1592580"/>
            <a:ext cx="4122420" cy="460375"/>
          </a:xfrm>
          <a:prstGeom prst="rect">
            <a:avLst/>
          </a:prstGeom>
          <a:noFill/>
          <a:ln w="15875">
            <a:noFill/>
          </a:ln>
        </p:spPr>
        <p:txBody>
          <a:bodyPr wrap="square" anchor="t">
            <a:noAutofit/>
          </a:bodyPr>
          <a:lstStyle/>
          <a:p>
            <a:pPr algn="l">
              <a:lnSpc>
                <a:spcPct val="113000"/>
              </a:lnSpc>
            </a:pPr>
            <a:r>
              <a:rPr lang="zh-CN" sz="2375" b="1" i="0" u="none">
                <a:solidFill>
                  <a:srgbClr val="000000"/>
                </a:solidFill>
                <a:latin typeface="华文楷体" panose="02010600040101010101" charset="-122"/>
              </a:rPr>
              <a:t>还能</a:t>
            </a:r>
            <a:r>
              <a:rPr sz="2375" b="1" i="0" u="none">
                <a:solidFill>
                  <a:srgbClr val="000000"/>
                </a:solidFill>
                <a:latin typeface="华文楷体" panose="02010600040101010101" charset="-122"/>
              </a:rPr>
              <a:t>如何验证水的组成呢？</a:t>
            </a:r>
            <a:endParaRPr sz="237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10" name="Down Arrow 8"/>
          <p:cNvSpPr/>
          <p:nvPr/>
        </p:nvSpPr>
        <p:spPr>
          <a:xfrm>
            <a:off x="1392555" y="2343150"/>
            <a:ext cx="180340" cy="484505"/>
          </a:xfrm>
          <a:prstGeom prst="downArrow">
            <a:avLst/>
          </a:prstGeom>
          <a:noFill/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</a:p>
        </p:txBody>
      </p:sp>
      <p:sp>
        <p:nvSpPr>
          <p:cNvPr id="11" name="Rectangle 9"/>
          <p:cNvSpPr/>
          <p:nvPr/>
        </p:nvSpPr>
        <p:spPr>
          <a:xfrm>
            <a:off x="1565275" y="3164205"/>
            <a:ext cx="7138670" cy="2990850"/>
          </a:xfrm>
          <a:prstGeom prst="rect">
            <a:avLst/>
          </a:prstGeom>
          <a:noFill/>
          <a:ln w="12700">
            <a:solidFill>
              <a:srgbClr val="C1DCF3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</a:p>
        </p:txBody>
      </p:sp>
      <p:sp>
        <p:nvSpPr>
          <p:cNvPr id="12" name="Rectangle 10"/>
          <p:cNvSpPr/>
          <p:nvPr/>
        </p:nvSpPr>
        <p:spPr>
          <a:xfrm>
            <a:off x="742950" y="2850515"/>
            <a:ext cx="1576831" cy="558800"/>
          </a:xfrm>
          <a:prstGeom prst="rect">
            <a:avLst/>
          </a:prstGeom>
          <a:solidFill>
            <a:srgbClr val="DAE3F3"/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sz="1985" b="1" i="0" u="none">
                <a:solidFill>
                  <a:srgbClr val="000000"/>
                </a:solidFill>
                <a:latin typeface="华文楷体" panose="02010600040101010101" charset="-122"/>
              </a:rPr>
              <a:t>验证实验</a:t>
            </a:r>
            <a:endParaRPr sz="198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2676524" y="2905125"/>
            <a:ext cx="2835211" cy="429894"/>
          </a:xfrm>
          <a:prstGeom prst="rect">
            <a:avLst/>
          </a:prstGeom>
          <a:solidFill>
            <a:srgbClr val="E7E6E6"/>
          </a:solidFill>
          <a:ln w="15875">
            <a:noFill/>
          </a:ln>
        </p:spPr>
        <p:txBody>
          <a:bodyPr wrap="square" anchor="t">
            <a:noAutofit/>
          </a:bodyPr>
          <a:lstStyle/>
          <a:p>
            <a:pPr algn="ctr">
              <a:lnSpc>
                <a:spcPct val="113000"/>
              </a:lnSpc>
            </a:pPr>
            <a:r>
              <a:rPr sz="2180" b="1" i="0" u="none">
                <a:solidFill>
                  <a:srgbClr val="000000"/>
                </a:solidFill>
                <a:latin typeface="华文楷体" panose="02010600040101010101" charset="-122"/>
              </a:rPr>
              <a:t>氢气在空气中点燃</a:t>
            </a:r>
            <a:endParaRPr sz="2180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14" name="Rectangle 12"/>
          <p:cNvSpPr/>
          <p:nvPr/>
        </p:nvSpPr>
        <p:spPr>
          <a:xfrm>
            <a:off x="200" y="264"/>
            <a:ext cx="374" cy="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5" name="5a5c93142faab661cb2712028d73078d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4445" y="3354070"/>
            <a:ext cx="4749800" cy="2807970"/>
          </a:xfrm>
          <a:prstGeom prst="rect">
            <a:avLst/>
          </a:prstGeom>
        </p:spPr>
      </p:pic>
      <p:sp>
        <p:nvSpPr>
          <p:cNvPr id="60" name="矩形 59">
            <a:hlinkClick r:id="rId5" action="ppaction://hlinksldjump"/>
          </p:cNvPr>
          <p:cNvSpPr/>
          <p:nvPr>
            <p:custDataLst>
              <p:tags r:id="rId6"/>
            </p:custDataLst>
          </p:nvPr>
        </p:nvSpPr>
        <p:spPr>
          <a:xfrm>
            <a:off x="8286115" y="1574165"/>
            <a:ext cx="3905885" cy="52197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>
                <a:solidFill>
                  <a:schemeClr val="accent1">
                    <a:alpha val="89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安全警示：</a:t>
            </a:r>
            <a:r>
              <a:rPr lang="zh-CN" altLang="en-US" sz="2800">
                <a:solidFill>
                  <a:srgbClr val="C00000">
                    <a:alpha val="89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氢气的验纯</a:t>
            </a:r>
            <a:endParaRPr lang="zh-CN" altLang="en-US" sz="2800">
              <a:solidFill>
                <a:srgbClr val="C00000">
                  <a:alpha val="89000"/>
                </a:srgb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8530" y="1097915"/>
            <a:ext cx="997585" cy="13208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02640" y="490855"/>
            <a:ext cx="5782310" cy="713740"/>
            <a:chOff x="758" y="1970"/>
            <a:chExt cx="9106" cy="1124"/>
          </a:xfrm>
        </p:grpSpPr>
        <p:cxnSp>
          <p:nvCxnSpPr>
            <p:cNvPr id="28" name="Connector 3"/>
            <p:cNvCxnSpPr/>
            <p:nvPr/>
          </p:nvCxnSpPr>
          <p:spPr>
            <a:xfrm rot="10800000" flipH="1">
              <a:off x="1644" y="2761"/>
              <a:ext cx="8220" cy="20"/>
            </a:xfrm>
            <a:prstGeom prst="line">
              <a:avLst/>
            </a:prstGeom>
            <a:ln w="12700">
              <a:solidFill>
                <a:srgbClr val="01431D"/>
              </a:solidFill>
              <a:headEnd type="none" w="lg" len="lg"/>
              <a:tailEnd type="none" w="lg" len="lg"/>
            </a:ln>
          </p:spPr>
        </p:cxnSp>
        <p:sp>
          <p:nvSpPr>
            <p:cNvPr id="29" name="Rectangle 3"/>
            <p:cNvSpPr/>
            <p:nvPr/>
          </p:nvSpPr>
          <p:spPr>
            <a:xfrm>
              <a:off x="758" y="2354"/>
              <a:ext cx="572" cy="572"/>
            </a:xfrm>
            <a:prstGeom prst="rect">
              <a:avLst/>
            </a:prstGeom>
            <a:solidFill>
              <a:srgbClr val="01431D"/>
            </a:solidFill>
            <a:ln w="12700">
              <a:noFill/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l"/>
            </a:p>
          </p:txBody>
        </p:sp>
        <p:sp>
          <p:nvSpPr>
            <p:cNvPr id="30" name="Rectangle 4"/>
            <p:cNvSpPr/>
            <p:nvPr/>
          </p:nvSpPr>
          <p:spPr>
            <a:xfrm>
              <a:off x="1072" y="2706"/>
              <a:ext cx="388" cy="388"/>
            </a:xfrm>
            <a:prstGeom prst="rect">
              <a:avLst/>
            </a:prstGeom>
            <a:solidFill>
              <a:srgbClr val="01621F"/>
            </a:solidFill>
            <a:ln w="12700">
              <a:noFill/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l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1644" y="1970"/>
              <a:ext cx="802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noAutofit/>
            </a:bodyPr>
            <a:p>
              <a:pPr algn="l">
                <a:lnSpc>
                  <a:spcPct val="113000"/>
                </a:lnSpc>
              </a:pPr>
              <a:r>
                <a:rPr sz="2770" b="1" i="0" u="none">
                  <a:solidFill>
                    <a:srgbClr val="000000"/>
                  </a:solidFill>
                  <a:latin typeface="黑体" panose="02010609060101010101" charset="-122"/>
                </a:rPr>
                <a:t>探究</a:t>
              </a:r>
              <a:r>
                <a:rPr lang="zh-CN" sz="2770" b="1">
                  <a:solidFill>
                    <a:srgbClr val="000000"/>
                  </a:solidFill>
                  <a:latin typeface="黑体" panose="02010609060101010101" charset="-122"/>
                  <a:sym typeface="+mn-ea"/>
                </a:rPr>
                <a:t>水</a:t>
              </a:r>
              <a:r>
                <a:rPr sz="2770" b="1" i="0" u="none">
                  <a:solidFill>
                    <a:srgbClr val="000000"/>
                  </a:solidFill>
                  <a:latin typeface="黑体" panose="02010609060101010101" charset="-122"/>
                </a:rPr>
                <a:t>的组成——</a:t>
              </a:r>
              <a:r>
                <a:rPr lang="zh-CN" sz="2770" b="1" i="0" u="none">
                  <a:solidFill>
                    <a:srgbClr val="000000"/>
                  </a:solidFill>
                  <a:latin typeface="黑体" panose="02010609060101010101" charset="-122"/>
                </a:rPr>
                <a:t>验证</a:t>
              </a:r>
              <a:r>
                <a:rPr sz="2770" b="1" i="0" u="none">
                  <a:solidFill>
                    <a:srgbClr val="000000"/>
                  </a:solidFill>
                  <a:latin typeface="黑体" panose="02010609060101010101" charset="-122"/>
                </a:rPr>
                <a:t>模型</a:t>
              </a:r>
              <a:endParaRPr sz="2770" b="1" i="0" u="none">
                <a:solidFill>
                  <a:srgbClr val="000000"/>
                </a:solidFill>
                <a:latin typeface="黑体" panose="0201060906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0" grpId="0" bldLvl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446770" y="1686560"/>
            <a:ext cx="3488055" cy="2679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点燃氢气时，声音很小则表示气体较纯，</a:t>
            </a:r>
            <a:r>
              <a:rPr lang="zh-CN" altLang="en-US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发出尖锐爆鸣声表明气体不纯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164465" y="1614805"/>
            <a:ext cx="11770360" cy="4907915"/>
          </a:xfrm>
          <a:prstGeom prst="rect">
            <a:avLst/>
          </a:prstGeom>
          <a:noFill/>
          <a:ln w="19050" cmpd="sng">
            <a:solidFill>
              <a:srgbClr val="04B0A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4" name="氢气的验纯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31775" y="1686560"/>
            <a:ext cx="8115300" cy="4745355"/>
          </a:xfrm>
          <a:prstGeom prst="rect">
            <a:avLst/>
          </a:prstGeom>
        </p:spPr>
      </p:pic>
      <p:pic>
        <p:nvPicPr>
          <p:cNvPr id="1073742979" name="图片 107374297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891270" y="5514340"/>
            <a:ext cx="936000" cy="856098"/>
          </a:xfrm>
          <a:prstGeom prst="rect">
            <a:avLst/>
          </a:prstGeom>
          <a:noFill/>
          <a:ln w="9525">
            <a:noFill/>
          </a:ln>
          <a:effectLst>
            <a:softEdge rad="31750"/>
          </a:effectLst>
        </p:spPr>
      </p:pic>
      <p:pic>
        <p:nvPicPr>
          <p:cNvPr id="1073742978" name="图片 107374297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201275" y="4704080"/>
            <a:ext cx="1603254" cy="1728000"/>
          </a:xfrm>
          <a:prstGeom prst="rect">
            <a:avLst/>
          </a:prstGeom>
          <a:noFill/>
          <a:ln w="9525">
            <a:noFill/>
          </a:ln>
          <a:effectLst>
            <a:softEdge rad="3175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>
            <p:custDataLst>
              <p:tags r:id="rId2"/>
            </p:custDataLst>
          </p:nvPr>
        </p:nvSpPr>
        <p:spPr>
          <a:xfrm>
            <a:off x="802957" y="1551304"/>
            <a:ext cx="1576831" cy="558800"/>
          </a:xfrm>
          <a:prstGeom prst="rect">
            <a:avLst/>
          </a:prstGeom>
          <a:solidFill>
            <a:srgbClr val="DAE3F3"/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sz="1985" b="1" i="0" u="none">
                <a:solidFill>
                  <a:srgbClr val="000000"/>
                </a:solidFill>
                <a:latin typeface="华文楷体" panose="02010600040101010101" charset="-122"/>
              </a:rPr>
              <a:t>验证实验</a:t>
            </a:r>
            <a:endParaRPr sz="198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9" name="TextBox 7"/>
          <p:cNvSpPr txBox="1"/>
          <p:nvPr>
            <p:custDataLst>
              <p:tags r:id="rId3"/>
            </p:custDataLst>
          </p:nvPr>
        </p:nvSpPr>
        <p:spPr>
          <a:xfrm>
            <a:off x="2772410" y="1657033"/>
            <a:ext cx="2835211" cy="429894"/>
          </a:xfrm>
          <a:prstGeom prst="rect">
            <a:avLst/>
          </a:prstGeom>
          <a:solidFill>
            <a:srgbClr val="E7E6E6"/>
          </a:solidFill>
          <a:ln w="15875">
            <a:noFill/>
          </a:ln>
        </p:spPr>
        <p:txBody>
          <a:bodyPr wrap="square" anchor="t">
            <a:noAutofit/>
          </a:bodyPr>
          <a:lstStyle/>
          <a:p>
            <a:pPr algn="ctr">
              <a:lnSpc>
                <a:spcPct val="113000"/>
              </a:lnSpc>
            </a:pPr>
            <a:r>
              <a:rPr sz="2180" b="1" i="0" u="none">
                <a:solidFill>
                  <a:srgbClr val="000000"/>
                </a:solidFill>
                <a:latin typeface="华文楷体" panose="02010600040101010101" charset="-122"/>
              </a:rPr>
              <a:t>氢气在空气中点燃</a:t>
            </a:r>
            <a:endParaRPr sz="2180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10" name="Rectangle 8"/>
          <p:cNvSpPr/>
          <p:nvPr/>
        </p:nvSpPr>
        <p:spPr>
          <a:xfrm>
            <a:off x="2191385" y="5193030"/>
            <a:ext cx="4507229" cy="880744"/>
          </a:xfrm>
          <a:prstGeom prst="rect">
            <a:avLst/>
          </a:prstGeom>
          <a:noFill/>
          <a:ln w="9525">
            <a:solidFill>
              <a:srgbClr val="2E75B6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buClr>
                <a:srgbClr val="000000"/>
              </a:buClr>
              <a:buFont typeface="Wingdings" panose="05000000000000000000" pitchFamily="2" charset="0"/>
              <a:buChar char="l"/>
            </a:pPr>
          </a:p>
          <a:p>
            <a:pPr algn="l">
              <a:lnSpc>
                <a:spcPct val="141000"/>
              </a:lnSpc>
              <a:buClr>
                <a:srgbClr val="000000"/>
              </a:buClr>
              <a:buFont typeface="Wingdings" panose="05000000000000000000" pitchFamily="2" charset="0"/>
              <a:buChar char="l"/>
            </a:pPr>
          </a:p>
        </p:txBody>
      </p:sp>
      <p:sp>
        <p:nvSpPr>
          <p:cNvPr id="11" name="Rectangle 9"/>
          <p:cNvSpPr/>
          <p:nvPr/>
        </p:nvSpPr>
        <p:spPr>
          <a:xfrm>
            <a:off x="1955800" y="5237480"/>
            <a:ext cx="488492" cy="791844"/>
          </a:xfrm>
          <a:prstGeom prst="rect">
            <a:avLst/>
          </a:prstGeom>
          <a:solidFill>
            <a:srgbClr val="C1DCF3"/>
          </a:solidFill>
          <a:ln w="12700">
            <a:solidFill>
              <a:srgbClr val="5B9BD5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l"/>
            <a:r>
              <a:rPr sz="1785" b="1" i="0" u="none">
                <a:solidFill>
                  <a:srgbClr val="000000"/>
                </a:solidFill>
                <a:latin typeface="华文楷体" panose="02010600040101010101" charset="-122"/>
              </a:rPr>
              <a:t>现</a:t>
            </a:r>
            <a:endParaRPr sz="1785" b="1" i="0" u="none">
              <a:solidFill>
                <a:srgbClr val="000000"/>
              </a:solidFill>
              <a:latin typeface="华文楷体" panose="02010600040101010101" charset="-122"/>
            </a:endParaRPr>
          </a:p>
          <a:p>
            <a:pPr algn="ctr">
              <a:lnSpc>
                <a:spcPct val="113000"/>
              </a:lnSpc>
            </a:pPr>
            <a:r>
              <a:rPr sz="1785" b="1" i="0" u="none">
                <a:solidFill>
                  <a:srgbClr val="000000"/>
                </a:solidFill>
                <a:latin typeface="华文楷体" panose="02010600040101010101" charset="-122"/>
              </a:rPr>
              <a:t>象</a:t>
            </a:r>
            <a:endParaRPr sz="178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12" name="Down Arrow 10"/>
          <p:cNvSpPr/>
          <p:nvPr>
            <p:custDataLst>
              <p:tags r:id="rId4"/>
            </p:custDataLst>
          </p:nvPr>
        </p:nvSpPr>
        <p:spPr>
          <a:xfrm>
            <a:off x="1384935" y="2263775"/>
            <a:ext cx="276860" cy="636905"/>
          </a:xfrm>
          <a:prstGeom prst="downArrow">
            <a:avLst/>
          </a:prstGeom>
          <a:noFill/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415" y="3571875"/>
            <a:ext cx="3203575" cy="1517014"/>
          </a:xfrm>
          <a:prstGeom prst="rect">
            <a:avLst/>
          </a:prstGeom>
          <a:ln w="19050">
            <a:solidFill>
              <a:srgbClr val="9DC3E6"/>
            </a:solidFill>
          </a:ln>
        </p:spPr>
      </p:pic>
      <p:sp>
        <p:nvSpPr>
          <p:cNvPr id="15" name="Rectangle 13"/>
          <p:cNvSpPr/>
          <p:nvPr>
            <p:custDataLst>
              <p:tags r:id="rId6"/>
            </p:custDataLst>
          </p:nvPr>
        </p:nvSpPr>
        <p:spPr>
          <a:xfrm>
            <a:off x="729297" y="2958465"/>
            <a:ext cx="1576831" cy="558800"/>
          </a:xfrm>
          <a:prstGeom prst="rect">
            <a:avLst/>
          </a:prstGeom>
          <a:solidFill>
            <a:srgbClr val="FFF2CC"/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sz="1985" b="1" i="0" u="none">
                <a:solidFill>
                  <a:srgbClr val="000000"/>
                </a:solidFill>
                <a:latin typeface="华文楷体" panose="02010600040101010101" charset="-122"/>
              </a:rPr>
              <a:t>得出结论</a:t>
            </a:r>
            <a:endParaRPr sz="198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16" name="TextBox 14"/>
          <p:cNvSpPr txBox="1"/>
          <p:nvPr>
            <p:custDataLst>
              <p:tags r:id="rId7"/>
            </p:custDataLst>
          </p:nvPr>
        </p:nvSpPr>
        <p:spPr>
          <a:xfrm>
            <a:off x="2581910" y="3037523"/>
            <a:ext cx="3025711" cy="429894"/>
          </a:xfrm>
          <a:prstGeom prst="rect">
            <a:avLst/>
          </a:prstGeom>
          <a:solidFill>
            <a:srgbClr val="FFF2CC"/>
          </a:solidFill>
          <a:ln w="19050">
            <a:noFill/>
          </a:ln>
        </p:spPr>
        <p:txBody>
          <a:bodyPr wrap="square" anchor="t">
            <a:noAutofit/>
          </a:bodyPr>
          <a:lstStyle/>
          <a:p>
            <a:pPr algn="ctr">
              <a:lnSpc>
                <a:spcPct val="113000"/>
              </a:lnSpc>
            </a:pPr>
            <a:r>
              <a:rPr sz="2180" b="1" i="0" u="none">
                <a:solidFill>
                  <a:srgbClr val="000000"/>
                </a:solidFill>
                <a:latin typeface="华文楷体" panose="02010600040101010101" charset="-122"/>
              </a:rPr>
              <a:t>水由氢、氧元素组成 </a:t>
            </a:r>
            <a:endParaRPr sz="2180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17" name="Rectangle 15"/>
          <p:cNvSpPr/>
          <p:nvPr/>
        </p:nvSpPr>
        <p:spPr>
          <a:xfrm>
            <a:off x="5829299" y="1931035"/>
            <a:ext cx="4666615" cy="1353185"/>
          </a:xfrm>
          <a:prstGeom prst="rect">
            <a:avLst/>
          </a:prstGeom>
          <a:solidFill>
            <a:srgbClr val="FFF2CC"/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</a:p>
        </p:txBody>
      </p:sp>
      <p:sp>
        <p:nvSpPr>
          <p:cNvPr id="18" name="TextBox 16"/>
          <p:cNvSpPr txBox="1"/>
          <p:nvPr/>
        </p:nvSpPr>
        <p:spPr>
          <a:xfrm>
            <a:off x="9533255" y="2185043"/>
            <a:ext cx="1071625" cy="5219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algn="l">
              <a:lnSpc>
                <a:spcPct val="113000"/>
              </a:lnSpc>
            </a:pPr>
            <a:endParaRPr sz="2770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829300" y="2087245"/>
            <a:ext cx="251523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algn="l">
              <a:lnSpc>
                <a:spcPct val="113000"/>
              </a:lnSpc>
            </a:pPr>
            <a:r>
              <a:rPr lang="zh-CN" sz="3565" b="1" i="0" u="none">
                <a:solidFill>
                  <a:srgbClr val="000000"/>
                </a:solidFill>
                <a:latin typeface="Times New Roman" panose="02020603050405020304"/>
              </a:rPr>
              <a:t>氢气</a:t>
            </a:r>
            <a:r>
              <a:rPr sz="3565" b="1" i="0" u="none">
                <a:solidFill>
                  <a:srgbClr val="000000"/>
                </a:solidFill>
                <a:latin typeface="Times New Roman" panose="02020603050405020304"/>
              </a:rPr>
              <a:t>+</a:t>
            </a:r>
            <a:r>
              <a:rPr sz="3565" b="1">
                <a:solidFill>
                  <a:srgbClr val="000000"/>
                </a:solidFill>
                <a:latin typeface="华文楷体" panose="02010600040101010101" charset="-122"/>
                <a:sym typeface="+mn-ea"/>
              </a:rPr>
              <a:t>氧气</a:t>
            </a:r>
            <a:endParaRPr sz="3565" b="1" i="0" u="none">
              <a:solidFill>
                <a:srgbClr val="000000"/>
              </a:solidFill>
              <a:latin typeface="华文楷体" panose="02010600040101010101" charset="-122"/>
            </a:endParaRPr>
          </a:p>
          <a:p>
            <a:pPr algn="l">
              <a:lnSpc>
                <a:spcPct val="113000"/>
              </a:lnSpc>
            </a:pPr>
            <a:endParaRPr sz="3565" b="1" i="0" u="none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9533255" y="2199005"/>
            <a:ext cx="527050" cy="4502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algn="l">
              <a:lnSpc>
                <a:spcPct val="113000"/>
              </a:lnSpc>
            </a:pPr>
            <a:r>
              <a:rPr sz="2770" b="1" i="0" u="none">
                <a:solidFill>
                  <a:srgbClr val="000000"/>
                </a:solidFill>
                <a:latin typeface="华文楷体" panose="02010600040101010101" charset="-122"/>
              </a:rPr>
              <a:t>水</a:t>
            </a:r>
            <a:endParaRPr sz="2770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cxnSp>
        <p:nvCxnSpPr>
          <p:cNvPr id="21" name="Connector 20"/>
          <p:cNvCxnSpPr/>
          <p:nvPr/>
        </p:nvCxnSpPr>
        <p:spPr>
          <a:xfrm rot="10800000" flipH="1">
            <a:off x="8157844" y="2516203"/>
            <a:ext cx="1223856" cy="28575"/>
          </a:xfrm>
          <a:prstGeom prst="line">
            <a:avLst/>
          </a:prstGeom>
          <a:ln w="28575">
            <a:solidFill>
              <a:srgbClr val="000000"/>
            </a:solidFill>
            <a:headEnd type="none" w="lg" len="lg"/>
            <a:tailEnd type="arrow" w="med" len="med"/>
          </a:ln>
        </p:spPr>
      </p:cxnSp>
      <p:sp>
        <p:nvSpPr>
          <p:cNvPr id="24" name="TextBox 22"/>
          <p:cNvSpPr txBox="1"/>
          <p:nvPr/>
        </p:nvSpPr>
        <p:spPr>
          <a:xfrm>
            <a:off x="5725794" y="2679070"/>
            <a:ext cx="4770221" cy="5219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algn="l">
              <a:lnSpc>
                <a:spcPct val="113000"/>
              </a:lnSpc>
            </a:pPr>
            <a:r>
              <a:rPr sz="2770" b="0" i="0" u="none">
                <a:solidFill>
                  <a:srgbClr val="FF0000"/>
                </a:solidFill>
                <a:latin typeface="Times New Roman" panose="02020603050405020304"/>
              </a:rPr>
              <a:t>     H</a:t>
            </a:r>
            <a:r>
              <a:rPr sz="2770" b="0" i="0" u="none" baseline="-25000">
                <a:solidFill>
                  <a:srgbClr val="FF0000"/>
                </a:solidFill>
                <a:latin typeface="Times New Roman" panose="02020603050405020304"/>
              </a:rPr>
              <a:t>2               </a:t>
            </a:r>
            <a:r>
              <a:rPr sz="2770" b="0" i="0" u="none">
                <a:solidFill>
                  <a:srgbClr val="FF0000"/>
                </a:solidFill>
                <a:latin typeface="Times New Roman" panose="02020603050405020304"/>
              </a:rPr>
              <a:t>O</a:t>
            </a:r>
            <a:r>
              <a:rPr sz="2770" b="0" i="0" u="none" baseline="-25000">
                <a:solidFill>
                  <a:srgbClr val="FF0000"/>
                </a:solidFill>
                <a:latin typeface="Times New Roman" panose="02020603050405020304"/>
              </a:rPr>
              <a:t>2</a:t>
            </a:r>
            <a:r>
              <a:rPr lang="en-US" sz="2770" b="0" i="0" u="none" baseline="-25000">
                <a:solidFill>
                  <a:srgbClr val="FF0000"/>
                </a:solidFill>
                <a:latin typeface="Times New Roman" panose="02020603050405020304"/>
              </a:rPr>
              <a:t>                        </a:t>
            </a:r>
            <a:r>
              <a:rPr sz="2770">
                <a:solidFill>
                  <a:srgbClr val="FF0000"/>
                </a:solidFill>
                <a:latin typeface="Times New Roman" panose="02020603050405020304"/>
                <a:sym typeface="+mn-ea"/>
              </a:rPr>
              <a:t>H</a:t>
            </a:r>
            <a:r>
              <a:rPr sz="2770" baseline="-25000">
                <a:solidFill>
                  <a:srgbClr val="FF0000"/>
                </a:solidFill>
                <a:latin typeface="Times New Roman" panose="02020603050405020304"/>
                <a:sym typeface="+mn-ea"/>
              </a:rPr>
              <a:t>2</a:t>
            </a:r>
            <a:r>
              <a:rPr sz="2770">
                <a:solidFill>
                  <a:srgbClr val="FF0000"/>
                </a:solidFill>
                <a:latin typeface="Times New Roman" panose="02020603050405020304"/>
                <a:sym typeface="+mn-ea"/>
              </a:rPr>
              <a:t>O</a:t>
            </a:r>
            <a:endParaRPr lang="en-US" sz="2770" b="0" i="0" u="none" baseline="-25000">
              <a:solidFill>
                <a:srgbClr val="FF0000"/>
              </a:solidFill>
              <a:latin typeface="Times New Roman" panose="02020603050405020304"/>
            </a:endParaRPr>
          </a:p>
        </p:txBody>
      </p:sp>
      <p:sp>
        <p:nvSpPr>
          <p:cNvPr id="26" name="TextBox 24"/>
          <p:cNvSpPr txBox="1"/>
          <p:nvPr/>
        </p:nvSpPr>
        <p:spPr>
          <a:xfrm>
            <a:off x="8157845" y="2090420"/>
            <a:ext cx="1237742" cy="39877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algn="ctr">
              <a:lnSpc>
                <a:spcPct val="113000"/>
              </a:lnSpc>
            </a:pPr>
            <a:r>
              <a:rPr sz="1985" b="1" i="0" u="none">
                <a:solidFill>
                  <a:srgbClr val="000000"/>
                </a:solidFill>
                <a:latin typeface="华文楷体" panose="02010600040101010101" charset="-122"/>
              </a:rPr>
              <a:t>点燃</a:t>
            </a:r>
            <a:endParaRPr sz="198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pic>
        <p:nvPicPr>
          <p:cNvPr id="27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5870" y="4806950"/>
            <a:ext cx="800734" cy="1416685"/>
          </a:xfrm>
          <a:prstGeom prst="rect">
            <a:avLst/>
          </a:prstGeom>
          <a:ln w="9525">
            <a:noFill/>
          </a:ln>
        </p:spPr>
      </p:pic>
      <p:sp>
        <p:nvSpPr>
          <p:cNvPr id="28" name="Rectangle 26"/>
          <p:cNvSpPr/>
          <p:nvPr/>
        </p:nvSpPr>
        <p:spPr>
          <a:xfrm>
            <a:off x="2467610" y="4867275"/>
            <a:ext cx="3481705" cy="1209675"/>
          </a:xfrm>
          <a:prstGeom prst="rect">
            <a:avLst/>
          </a:prstGeom>
          <a:noFill/>
          <a:ln w="9525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buClr>
                <a:srgbClr val="000000"/>
              </a:buClr>
              <a:buFont typeface="Wingdings" panose="05000000000000000000" pitchFamily="2" charset="0"/>
              <a:buChar char="l"/>
            </a:pPr>
          </a:p>
          <a:p>
            <a:pPr algn="l">
              <a:lnSpc>
                <a:spcPct val="141000"/>
              </a:lnSpc>
              <a:buClr>
                <a:srgbClr val="000000"/>
              </a:buClr>
              <a:buFont typeface="Wingdings" panose="05000000000000000000" pitchFamily="2" charset="0"/>
              <a:buChar char="l"/>
            </a:pPr>
            <a:r>
              <a:rPr sz="1985" b="1" i="0" u="none">
                <a:solidFill>
                  <a:srgbClr val="000000"/>
                </a:solidFill>
                <a:latin typeface="华文楷体" panose="02010600040101010101" charset="-122"/>
              </a:rPr>
              <a:t>干冷烧杯内壁出现水雾；</a:t>
            </a:r>
            <a:endParaRPr sz="1985" b="1" i="0" u="none">
              <a:solidFill>
                <a:srgbClr val="000000"/>
              </a:solidFill>
              <a:latin typeface="华文楷体" panose="02010600040101010101" charset="-122"/>
            </a:endParaRPr>
          </a:p>
          <a:p>
            <a:pPr algn="l">
              <a:lnSpc>
                <a:spcPct val="141000"/>
              </a:lnSpc>
              <a:buClr>
                <a:srgbClr val="000000"/>
              </a:buClr>
              <a:buFont typeface="Wingdings" panose="05000000000000000000" pitchFamily="2" charset="0"/>
              <a:buChar char="l"/>
            </a:pPr>
            <a:r>
              <a:rPr sz="1985" b="1">
                <a:solidFill>
                  <a:srgbClr val="000000"/>
                </a:solidFill>
                <a:latin typeface="华文楷体" panose="02010600040101010101" charset="-122"/>
                <a:sym typeface="+mn-ea"/>
              </a:rPr>
              <a:t>产生</a:t>
            </a:r>
            <a:r>
              <a:rPr sz="1985" b="1">
                <a:solidFill>
                  <a:srgbClr val="2E75B6"/>
                </a:solidFill>
                <a:latin typeface="华文楷体" panose="02010600040101010101" charset="-122"/>
                <a:sym typeface="+mn-ea"/>
              </a:rPr>
              <a:t>淡蓝色</a:t>
            </a:r>
            <a:r>
              <a:rPr sz="1985" b="1">
                <a:solidFill>
                  <a:srgbClr val="000000"/>
                </a:solidFill>
                <a:latin typeface="华文楷体" panose="02010600040101010101" charset="-122"/>
                <a:sym typeface="+mn-ea"/>
              </a:rPr>
              <a:t>火焰</a:t>
            </a:r>
            <a:endParaRPr sz="1985" b="1" i="0" u="none">
              <a:solidFill>
                <a:srgbClr val="000000"/>
              </a:solidFill>
              <a:latin typeface="华文楷体" panose="02010600040101010101" charset="-122"/>
            </a:endParaRPr>
          </a:p>
          <a:p>
            <a:pPr algn="l">
              <a:lnSpc>
                <a:spcPct val="141000"/>
              </a:lnSpc>
              <a:buClr>
                <a:srgbClr val="000000"/>
              </a:buClr>
              <a:buFont typeface="Wingdings" panose="05000000000000000000" pitchFamily="2" charset="0"/>
              <a:buChar char="l"/>
            </a:pPr>
            <a:endParaRPr sz="198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02640" y="436245"/>
            <a:ext cx="5657850" cy="768350"/>
            <a:chOff x="758" y="1884"/>
            <a:chExt cx="8910" cy="1210"/>
          </a:xfrm>
        </p:grpSpPr>
        <p:cxnSp>
          <p:nvCxnSpPr>
            <p:cNvPr id="5" name="Connector 3"/>
            <p:cNvCxnSpPr/>
            <p:nvPr/>
          </p:nvCxnSpPr>
          <p:spPr>
            <a:xfrm>
              <a:off x="1644" y="2781"/>
              <a:ext cx="4151" cy="10"/>
            </a:xfrm>
            <a:prstGeom prst="line">
              <a:avLst/>
            </a:prstGeom>
            <a:ln w="12700">
              <a:solidFill>
                <a:srgbClr val="01431D"/>
              </a:solidFill>
              <a:headEnd type="none" w="lg" len="lg"/>
              <a:tailEnd type="none" w="lg" len="lg"/>
            </a:ln>
          </p:spPr>
        </p:cxnSp>
        <p:sp>
          <p:nvSpPr>
            <p:cNvPr id="6" name="Rectangle 3"/>
            <p:cNvSpPr/>
            <p:nvPr/>
          </p:nvSpPr>
          <p:spPr>
            <a:xfrm>
              <a:off x="758" y="2354"/>
              <a:ext cx="572" cy="572"/>
            </a:xfrm>
            <a:prstGeom prst="rect">
              <a:avLst/>
            </a:prstGeom>
            <a:solidFill>
              <a:srgbClr val="01431D"/>
            </a:solidFill>
            <a:ln w="12700">
              <a:noFill/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l"/>
            </a:p>
          </p:txBody>
        </p:sp>
        <p:sp>
          <p:nvSpPr>
            <p:cNvPr id="7" name="Rectangle 4"/>
            <p:cNvSpPr/>
            <p:nvPr/>
          </p:nvSpPr>
          <p:spPr>
            <a:xfrm>
              <a:off x="1072" y="2706"/>
              <a:ext cx="388" cy="388"/>
            </a:xfrm>
            <a:prstGeom prst="rect">
              <a:avLst/>
            </a:prstGeom>
            <a:solidFill>
              <a:srgbClr val="01621F"/>
            </a:solidFill>
            <a:ln w="12700">
              <a:noFill/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l"/>
            </a:p>
          </p:txBody>
        </p:sp>
        <p:sp>
          <p:nvSpPr>
            <p:cNvPr id="13" name="TextBox 5"/>
            <p:cNvSpPr txBox="1"/>
            <p:nvPr/>
          </p:nvSpPr>
          <p:spPr>
            <a:xfrm>
              <a:off x="1644" y="1884"/>
              <a:ext cx="802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noAutofit/>
            </a:bodyPr>
            <a:p>
              <a:pPr algn="l">
                <a:lnSpc>
                  <a:spcPct val="113000"/>
                </a:lnSpc>
              </a:pPr>
              <a:r>
                <a:rPr sz="2770" b="1" i="0" u="none">
                  <a:solidFill>
                    <a:srgbClr val="000000"/>
                  </a:solidFill>
                  <a:latin typeface="黑体" panose="02010609060101010101" charset="-122"/>
                </a:rPr>
                <a:t>探究</a:t>
              </a:r>
              <a:r>
                <a:rPr lang="zh-CN" sz="2770" b="1" i="0" u="none">
                  <a:solidFill>
                    <a:srgbClr val="000000"/>
                  </a:solidFill>
                  <a:latin typeface="黑体" panose="02010609060101010101" charset="-122"/>
                </a:rPr>
                <a:t>水</a:t>
              </a:r>
              <a:r>
                <a:rPr sz="2770" b="1" i="0" u="none">
                  <a:solidFill>
                    <a:srgbClr val="000000"/>
                  </a:solidFill>
                  <a:latin typeface="黑体" panose="02010609060101010101" charset="-122"/>
                </a:rPr>
                <a:t>的组成</a:t>
              </a:r>
              <a:endParaRPr sz="2770" b="1" i="0" u="none">
                <a:solidFill>
                  <a:srgbClr val="000000"/>
                </a:solidFill>
                <a:latin typeface="黑体" panose="0201060906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8" grpId="1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or 3"/>
          <p:cNvCxnSpPr/>
          <p:nvPr/>
        </p:nvCxnSpPr>
        <p:spPr>
          <a:xfrm rot="10800000" flipH="1">
            <a:off x="1044136" y="1753162"/>
            <a:ext cx="3600000" cy="12700"/>
          </a:xfrm>
          <a:prstGeom prst="line">
            <a:avLst/>
          </a:prstGeom>
          <a:ln w="12700">
            <a:solidFill>
              <a:srgbClr val="01431D"/>
            </a:solidFill>
            <a:headEnd type="none" w="lg" len="lg"/>
            <a:tailEnd type="none" w="lg" len="lg"/>
          </a:ln>
        </p:spPr>
      </p:cxnSp>
      <p:sp>
        <p:nvSpPr>
          <p:cNvPr id="5" name="Rectangle 3"/>
          <p:cNvSpPr/>
          <p:nvPr/>
        </p:nvSpPr>
        <p:spPr>
          <a:xfrm>
            <a:off x="481425" y="1494565"/>
            <a:ext cx="363415" cy="363415"/>
          </a:xfrm>
          <a:prstGeom prst="rect">
            <a:avLst/>
          </a:prstGeom>
          <a:solidFill>
            <a:srgbClr val="01431D"/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</a:p>
        </p:txBody>
      </p:sp>
      <p:sp>
        <p:nvSpPr>
          <p:cNvPr id="6" name="Rectangle 4"/>
          <p:cNvSpPr/>
          <p:nvPr/>
        </p:nvSpPr>
        <p:spPr>
          <a:xfrm>
            <a:off x="680722" y="1717995"/>
            <a:ext cx="246183" cy="246183"/>
          </a:xfrm>
          <a:prstGeom prst="rect">
            <a:avLst/>
          </a:prstGeom>
          <a:solidFill>
            <a:srgbClr val="01621F"/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</a:p>
        </p:txBody>
      </p:sp>
      <p:sp>
        <p:nvSpPr>
          <p:cNvPr id="7" name="TextBox 5"/>
          <p:cNvSpPr txBox="1"/>
          <p:nvPr/>
        </p:nvSpPr>
        <p:spPr>
          <a:xfrm>
            <a:off x="1043940" y="1250950"/>
            <a:ext cx="3333496" cy="52196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algn="l">
              <a:lnSpc>
                <a:spcPct val="113000"/>
              </a:lnSpc>
            </a:pPr>
            <a:r>
              <a:rPr sz="2770" b="1" i="0" u="none">
                <a:solidFill>
                  <a:srgbClr val="000000"/>
                </a:solidFill>
                <a:latin typeface="黑体" panose="02010609060101010101" charset="-122"/>
              </a:rPr>
              <a:t>探究水的组成 </a:t>
            </a:r>
            <a:r>
              <a:rPr sz="2770" b="1" i="0" u="none">
                <a:solidFill>
                  <a:srgbClr val="FF0000"/>
                </a:solidFill>
                <a:latin typeface="黑体" panose="02010609060101010101" charset="-122"/>
              </a:rPr>
              <a:t>小结</a:t>
            </a:r>
            <a:endParaRPr sz="2770" b="1" i="0" u="none">
              <a:solidFill>
                <a:srgbClr val="FF0000"/>
              </a:solidFill>
              <a:latin typeface="黑体" panose="02010609060101010101" charset="-122"/>
            </a:endParaRPr>
          </a:p>
        </p:txBody>
      </p:sp>
      <p:cxnSp>
        <p:nvCxnSpPr>
          <p:cNvPr id="8" name="Connector 7"/>
          <p:cNvCxnSpPr/>
          <p:nvPr/>
        </p:nvCxnSpPr>
        <p:spPr>
          <a:xfrm flipV="1">
            <a:off x="1945005" y="3021329"/>
            <a:ext cx="394335" cy="426720"/>
          </a:xfrm>
          <a:prstGeom prst="line">
            <a:avLst/>
          </a:prstGeom>
          <a:ln>
            <a:headEnd type="none" w="lg" len="lg"/>
            <a:tailEnd type="arrow" w="med" len="med"/>
          </a:ln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Oval 7"/>
          <p:cNvSpPr/>
          <p:nvPr/>
        </p:nvSpPr>
        <p:spPr>
          <a:xfrm>
            <a:off x="1764664" y="2717799"/>
            <a:ext cx="2879725" cy="2879725"/>
          </a:xfrm>
          <a:prstGeom prst="ellipse">
            <a:avLst/>
          </a:prstGeom>
          <a:noFill/>
          <a:ln w="28575">
            <a:solidFill>
              <a:srgbClr val="2E75B6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</a:p>
        </p:txBody>
      </p:sp>
      <p:sp>
        <p:nvSpPr>
          <p:cNvPr id="11" name="Rectangle 9"/>
          <p:cNvSpPr/>
          <p:nvPr/>
        </p:nvSpPr>
        <p:spPr>
          <a:xfrm>
            <a:off x="2822575" y="4809489"/>
            <a:ext cx="977773" cy="462915"/>
          </a:xfrm>
          <a:prstGeom prst="rect">
            <a:avLst/>
          </a:prstGeom>
          <a:noFill/>
          <a:ln w="9525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/>
            <a:r>
              <a:rPr sz="2375" b="1" i="0" u="none">
                <a:solidFill>
                  <a:srgbClr val="C00000"/>
                </a:solidFill>
                <a:latin typeface="华文楷体" panose="02010600040101010101" charset="-122"/>
              </a:rPr>
              <a:t>分解</a:t>
            </a:r>
            <a:endParaRPr sz="2375" b="1" i="0" u="none">
              <a:solidFill>
                <a:srgbClr val="C00000"/>
              </a:solidFill>
              <a:latin typeface="华文楷体" panose="02010600040101010101" charset="-122"/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4279899" y="3693795"/>
            <a:ext cx="669925" cy="460375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anchor="t">
            <a:noAutofit/>
          </a:bodyPr>
          <a:lstStyle/>
          <a:p>
            <a:pPr algn="ctr">
              <a:lnSpc>
                <a:spcPct val="113000"/>
              </a:lnSpc>
            </a:pPr>
            <a:r>
              <a:rPr sz="2375" b="1" i="0" u="none">
                <a:solidFill>
                  <a:srgbClr val="000000"/>
                </a:solidFill>
                <a:latin typeface="华文楷体" panose="02010600040101010101" charset="-122"/>
              </a:rPr>
              <a:t>水</a:t>
            </a:r>
            <a:endParaRPr sz="237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2724150" y="2830194"/>
            <a:ext cx="97777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algn="ctr">
              <a:lnSpc>
                <a:spcPct val="113000"/>
              </a:lnSpc>
            </a:pPr>
            <a:r>
              <a:rPr sz="2375" b="1" i="0" u="none">
                <a:solidFill>
                  <a:srgbClr val="C00000"/>
                </a:solidFill>
                <a:latin typeface="华文楷体" panose="02010600040101010101" charset="-122"/>
              </a:rPr>
              <a:t>化合</a:t>
            </a:r>
            <a:endParaRPr sz="2375" b="1" i="0" u="none">
              <a:solidFill>
                <a:srgbClr val="C00000"/>
              </a:solidFill>
              <a:latin typeface="华文楷体" panose="02010600040101010101" charset="-122"/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758190" y="3693795"/>
            <a:ext cx="1967102" cy="460375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anchor="t">
            <a:noAutofit/>
          </a:bodyPr>
          <a:lstStyle/>
          <a:p>
            <a:pPr algn="ctr">
              <a:lnSpc>
                <a:spcPct val="113000"/>
              </a:lnSpc>
            </a:pPr>
            <a:r>
              <a:rPr sz="2375" b="1" i="0" u="none">
                <a:solidFill>
                  <a:srgbClr val="000000"/>
                </a:solidFill>
                <a:latin typeface="华文楷体" panose="02010600040101010101" charset="-122"/>
              </a:rPr>
              <a:t>氢气</a:t>
            </a:r>
            <a:r>
              <a:rPr sz="2375" b="1" i="0" u="none">
                <a:solidFill>
                  <a:srgbClr val="000000"/>
                </a:solidFill>
                <a:latin typeface="Times New Roman" panose="02020603050405020304"/>
              </a:rPr>
              <a:t> + </a:t>
            </a:r>
            <a:r>
              <a:rPr sz="2375" b="1" i="0" u="none">
                <a:solidFill>
                  <a:srgbClr val="000000"/>
                </a:solidFill>
                <a:latin typeface="华文楷体" panose="02010600040101010101" charset="-122"/>
              </a:rPr>
              <a:t>氧气</a:t>
            </a:r>
            <a:endParaRPr sz="237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15" name="Oval 13"/>
          <p:cNvSpPr/>
          <p:nvPr/>
        </p:nvSpPr>
        <p:spPr>
          <a:xfrm>
            <a:off x="2594609" y="3448049"/>
            <a:ext cx="1335277" cy="1259839"/>
          </a:xfrm>
          <a:prstGeom prst="ellipse">
            <a:avLst/>
          </a:prstGeom>
          <a:solidFill>
            <a:srgbClr val="DAE3F3"/>
          </a:solidFill>
          <a:ln w="12700">
            <a:solidFill>
              <a:srgbClr val="DEEBF7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2375" b="1" i="0" u="none">
                <a:solidFill>
                  <a:srgbClr val="000000"/>
                </a:solidFill>
                <a:latin typeface="华文楷体" panose="02010600040101010101" charset="-122"/>
              </a:rPr>
              <a:t>  </a:t>
            </a:r>
            <a:r>
              <a:rPr sz="2375" b="1" i="0" u="none">
                <a:solidFill>
                  <a:srgbClr val="000000"/>
                </a:solidFill>
                <a:latin typeface="华文楷体" panose="02010600040101010101" charset="-122"/>
              </a:rPr>
              <a:t>元素</a:t>
            </a:r>
            <a:endParaRPr sz="2375" b="1" i="0" u="none">
              <a:solidFill>
                <a:srgbClr val="000000"/>
              </a:solidFill>
              <a:latin typeface="华文楷体" panose="02010600040101010101" charset="-122"/>
            </a:endParaRPr>
          </a:p>
          <a:p>
            <a:pPr algn="ctr">
              <a:lnSpc>
                <a:spcPct val="113000"/>
              </a:lnSpc>
            </a:pPr>
            <a:r>
              <a:rPr sz="2375" b="1" i="0" u="none">
                <a:solidFill>
                  <a:srgbClr val="000000"/>
                </a:solidFill>
                <a:latin typeface="华文楷体" panose="02010600040101010101" charset="-122"/>
              </a:rPr>
              <a:t>守恒</a:t>
            </a:r>
            <a:endParaRPr sz="237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16" name="TextBox 14"/>
          <p:cNvSpPr txBox="1"/>
          <p:nvPr/>
        </p:nvSpPr>
        <p:spPr>
          <a:xfrm>
            <a:off x="2724150" y="2503169"/>
            <a:ext cx="977773" cy="460375"/>
          </a:xfrm>
          <a:prstGeom prst="rect">
            <a:avLst/>
          </a:prstGeom>
          <a:solidFill>
            <a:srgbClr val="FFE699"/>
          </a:solidFill>
          <a:ln w="9525">
            <a:noFill/>
          </a:ln>
        </p:spPr>
        <p:txBody>
          <a:bodyPr wrap="square" anchor="t">
            <a:noAutofit/>
          </a:bodyPr>
          <a:lstStyle/>
          <a:p>
            <a:pPr algn="ctr">
              <a:lnSpc>
                <a:spcPct val="113000"/>
              </a:lnSpc>
            </a:pPr>
            <a:r>
              <a:rPr sz="2375" b="1" i="0" u="none">
                <a:solidFill>
                  <a:srgbClr val="000000"/>
                </a:solidFill>
                <a:latin typeface="华文楷体" panose="02010600040101010101" charset="-122"/>
              </a:rPr>
              <a:t>点燃</a:t>
            </a:r>
            <a:endParaRPr sz="237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17" name="TextBox 15"/>
          <p:cNvSpPr txBox="1"/>
          <p:nvPr/>
        </p:nvSpPr>
        <p:spPr>
          <a:xfrm>
            <a:off x="2724150" y="5285105"/>
            <a:ext cx="977773" cy="460375"/>
          </a:xfrm>
          <a:prstGeom prst="rect">
            <a:avLst/>
          </a:prstGeom>
          <a:solidFill>
            <a:srgbClr val="C5E0B4"/>
          </a:solidFill>
          <a:ln w="9525">
            <a:noFill/>
          </a:ln>
        </p:spPr>
        <p:txBody>
          <a:bodyPr wrap="square" anchor="t">
            <a:noAutofit/>
          </a:bodyPr>
          <a:lstStyle/>
          <a:p>
            <a:pPr algn="ctr">
              <a:lnSpc>
                <a:spcPct val="113000"/>
              </a:lnSpc>
            </a:pPr>
            <a:r>
              <a:rPr sz="2375" b="1" i="0" u="none">
                <a:solidFill>
                  <a:srgbClr val="000000"/>
                </a:solidFill>
                <a:latin typeface="华文楷体" panose="02010600040101010101" charset="-122"/>
              </a:rPr>
              <a:t>通电</a:t>
            </a:r>
            <a:endParaRPr sz="237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pic>
        <p:nvPicPr>
          <p:cNvPr id="18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325" y="3021330"/>
            <a:ext cx="1590675" cy="864235"/>
          </a:xfrm>
          <a:prstGeom prst="rect">
            <a:avLst/>
          </a:prstGeom>
          <a:ln w="9525">
            <a:noFill/>
          </a:ln>
        </p:spPr>
      </p:pic>
      <p:sp>
        <p:nvSpPr>
          <p:cNvPr id="19" name="Rectangle 17"/>
          <p:cNvSpPr/>
          <p:nvPr/>
        </p:nvSpPr>
        <p:spPr>
          <a:xfrm>
            <a:off x="6257925" y="2910205"/>
            <a:ext cx="3509645" cy="864235"/>
          </a:xfrm>
          <a:prstGeom prst="rect">
            <a:avLst/>
          </a:prstGeom>
          <a:solidFill>
            <a:srgbClr val="C1DCF3"/>
          </a:solidFill>
          <a:ln w="12700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</a:p>
        </p:txBody>
      </p:sp>
      <p:sp>
        <p:nvSpPr>
          <p:cNvPr id="20" name="Rectangle 18"/>
          <p:cNvSpPr/>
          <p:nvPr/>
        </p:nvSpPr>
        <p:spPr>
          <a:xfrm>
            <a:off x="6172835" y="3097530"/>
            <a:ext cx="5969635" cy="788035"/>
          </a:xfrm>
          <a:prstGeom prst="rect">
            <a:avLst/>
          </a:prstGeom>
          <a:noFill/>
          <a:ln w="9525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/>
            <a:r>
              <a:rPr sz="2375" b="1" i="0" u="none">
                <a:solidFill>
                  <a:srgbClr val="000000"/>
                </a:solidFill>
                <a:latin typeface="华文楷体" panose="02010600040101010101" charset="-122"/>
              </a:rPr>
              <a:t>水由氢元素和氧元素组成</a:t>
            </a:r>
            <a:endParaRPr sz="237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cxnSp>
        <p:nvCxnSpPr>
          <p:cNvPr id="2" name="Connector 7"/>
          <p:cNvCxnSpPr>
            <a:endCxn id="9" idx="7"/>
          </p:cNvCxnSpPr>
          <p:nvPr/>
        </p:nvCxnSpPr>
        <p:spPr>
          <a:xfrm>
            <a:off x="3881120" y="2881629"/>
            <a:ext cx="341630" cy="257810"/>
          </a:xfrm>
          <a:prstGeom prst="line">
            <a:avLst/>
          </a:prstGeom>
          <a:ln>
            <a:headEnd type="none" w="lg" len="lg"/>
            <a:tailEnd type="arrow" w="med" len="med"/>
          </a:ln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Connector 7"/>
          <p:cNvCxnSpPr/>
          <p:nvPr/>
        </p:nvCxnSpPr>
        <p:spPr>
          <a:xfrm flipH="1" flipV="1">
            <a:off x="1764665" y="4507864"/>
            <a:ext cx="180340" cy="443230"/>
          </a:xfrm>
          <a:prstGeom prst="line">
            <a:avLst/>
          </a:prstGeom>
          <a:ln>
            <a:headEnd type="none" w="lg" len="lg"/>
            <a:tailEnd type="arrow" w="med" len="med"/>
          </a:ln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Connector 7"/>
          <p:cNvCxnSpPr>
            <a:endCxn id="9" idx="5"/>
          </p:cNvCxnSpPr>
          <p:nvPr/>
        </p:nvCxnSpPr>
        <p:spPr>
          <a:xfrm flipH="1">
            <a:off x="4222750" y="4811394"/>
            <a:ext cx="311785" cy="364490"/>
          </a:xfrm>
          <a:prstGeom prst="line">
            <a:avLst/>
          </a:prstGeom>
          <a:ln>
            <a:headEnd type="none" w="lg" len="lg"/>
            <a:tailEnd type="arrow" w="med" len="med"/>
          </a:ln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  <p:bldP spid="19" grpId="0" bldLvl="0" animBg="1"/>
      <p:bldP spid="2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802640" y="436245"/>
            <a:ext cx="5853430" cy="768350"/>
            <a:chOff x="758" y="1884"/>
            <a:chExt cx="9218" cy="1210"/>
          </a:xfrm>
        </p:grpSpPr>
        <p:cxnSp>
          <p:nvCxnSpPr>
            <p:cNvPr id="16" name="Connector 3"/>
            <p:cNvCxnSpPr/>
            <p:nvPr/>
          </p:nvCxnSpPr>
          <p:spPr>
            <a:xfrm>
              <a:off x="1644" y="2781"/>
              <a:ext cx="7061" cy="23"/>
            </a:xfrm>
            <a:prstGeom prst="line">
              <a:avLst/>
            </a:prstGeom>
            <a:ln w="12700">
              <a:solidFill>
                <a:srgbClr val="01431D"/>
              </a:solidFill>
              <a:headEnd type="none" w="lg" len="lg"/>
              <a:tailEnd type="none" w="lg" len="lg"/>
            </a:ln>
          </p:spPr>
        </p:cxnSp>
        <p:sp>
          <p:nvSpPr>
            <p:cNvPr id="29" name="Rectangle 3"/>
            <p:cNvSpPr/>
            <p:nvPr/>
          </p:nvSpPr>
          <p:spPr>
            <a:xfrm>
              <a:off x="758" y="2354"/>
              <a:ext cx="572" cy="572"/>
            </a:xfrm>
            <a:prstGeom prst="rect">
              <a:avLst/>
            </a:prstGeom>
            <a:solidFill>
              <a:srgbClr val="01431D"/>
            </a:solidFill>
            <a:ln w="12700">
              <a:noFill/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l"/>
            </a:p>
          </p:txBody>
        </p:sp>
        <p:sp>
          <p:nvSpPr>
            <p:cNvPr id="18" name="Rectangle 4"/>
            <p:cNvSpPr/>
            <p:nvPr/>
          </p:nvSpPr>
          <p:spPr>
            <a:xfrm>
              <a:off x="1072" y="2706"/>
              <a:ext cx="388" cy="388"/>
            </a:xfrm>
            <a:prstGeom prst="rect">
              <a:avLst/>
            </a:prstGeom>
            <a:solidFill>
              <a:srgbClr val="01621F"/>
            </a:solidFill>
            <a:ln w="12700">
              <a:noFill/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l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1612" y="1884"/>
              <a:ext cx="836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noAutofit/>
            </a:bodyPr>
            <a:p>
              <a:pPr algn="l">
                <a:lnSpc>
                  <a:spcPct val="113000"/>
                </a:lnSpc>
              </a:pPr>
              <a:r>
                <a:rPr lang="zh-CN" sz="2770" b="1">
                  <a:solidFill>
                    <a:srgbClr val="000000"/>
                  </a:solidFill>
                  <a:latin typeface="黑体" panose="02010609060101010101" charset="-122"/>
                  <a:sym typeface="+mn-ea"/>
                </a:rPr>
                <a:t>像科学家一样进行</a:t>
              </a:r>
              <a:r>
                <a:rPr sz="2770" b="1">
                  <a:solidFill>
                    <a:srgbClr val="000000"/>
                  </a:solidFill>
                  <a:latin typeface="黑体" panose="02010609060101010101" charset="-122"/>
                  <a:sym typeface="+mn-ea"/>
                </a:rPr>
                <a:t>科学探究</a:t>
              </a:r>
              <a:endParaRPr sz="2770" b="1" i="0" u="none">
                <a:solidFill>
                  <a:srgbClr val="000000"/>
                </a:solidFill>
                <a:latin typeface="黑体" panose="02010609060101010101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550" y="1443990"/>
            <a:ext cx="10229850" cy="39084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839470"/>
            <a:ext cx="12192000" cy="468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indent="0" algn="ctr" eaLnBrk="1" fontAlgn="auto" hangingPunct="1">
              <a:spcBef>
                <a:spcPct val="0"/>
              </a:spcBef>
              <a:defRPr/>
            </a:pPr>
            <a:endParaRPr lang="en-US" altLang="zh-CN" sz="4000">
              <a:ea typeface="黑体" panose="02010609060101010101" charset="-122"/>
              <a:cs typeface="Times New Roman" panose="02020603050405020304" pitchFamily="18" charset="0"/>
              <a:sym typeface="+mn-lt"/>
            </a:endParaRPr>
          </a:p>
          <a:p>
            <a:pPr indent="0" algn="l" eaLnBrk="1" fontAlgn="auto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4000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作业：</a:t>
            </a:r>
            <a:r>
              <a:rPr lang="en-US" altLang="zh-CN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、查阅资料，氢气燃烧时，火焰的颜色为何不是淡蓝色？</a:t>
            </a:r>
            <a:endParaRPr lang="zh-CN" altLang="en-US">
              <a:ea typeface="黑体" panose="02010609060101010101" charset="-122"/>
              <a:cs typeface="Times New Roman" panose="02020603050405020304" pitchFamily="18" charset="0"/>
              <a:sym typeface="+mn-lt"/>
            </a:endParaRPr>
          </a:p>
          <a:p>
            <a:pPr indent="0" algn="l" eaLnBrk="1" fontAlgn="auto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                2</a:t>
            </a:r>
            <a:r>
              <a:rPr lang="zh-CN" altLang="en-US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、生活中还有哪些</a:t>
            </a:r>
            <a:r>
              <a:rPr lang="en-US" altLang="zh-CN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“</a:t>
            </a:r>
            <a:r>
              <a:rPr lang="zh-CN" altLang="en-US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光催化</a:t>
            </a:r>
            <a:r>
              <a:rPr lang="en-US" altLang="zh-CN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”</a:t>
            </a:r>
            <a:r>
              <a:rPr lang="zh-CN" altLang="en-US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应用？</a:t>
            </a:r>
            <a:endParaRPr lang="zh-CN" altLang="en-US">
              <a:ea typeface="黑体" panose="02010609060101010101" charset="-122"/>
              <a:cs typeface="Times New Roman" panose="02020603050405020304" pitchFamily="18" charset="0"/>
              <a:sym typeface="+mn-lt"/>
            </a:endParaRPr>
          </a:p>
          <a:p>
            <a:pPr indent="0" algn="l" eaLnBrk="1" fontAlgn="auto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                 3</a:t>
            </a:r>
            <a:r>
              <a:rPr lang="zh-CN" altLang="en-US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、如果让你设计一个</a:t>
            </a:r>
            <a:r>
              <a:rPr lang="en-US" altLang="zh-CN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“</a:t>
            </a:r>
            <a:r>
              <a:rPr lang="zh-CN" altLang="en-US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低成本大规模制氢</a:t>
            </a:r>
            <a:r>
              <a:rPr lang="en-US" altLang="zh-CN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”</a:t>
            </a:r>
            <a:r>
              <a:rPr lang="zh-CN" altLang="en-US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方案，你会怎么做？把</a:t>
            </a:r>
            <a:r>
              <a:rPr lang="en-US" altLang="zh-CN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    </a:t>
            </a:r>
            <a:r>
              <a:rPr lang="zh-CN" altLang="en-US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你的创意写成</a:t>
            </a:r>
            <a:r>
              <a:rPr lang="en-US" altLang="zh-CN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200</a:t>
            </a:r>
            <a:r>
              <a:rPr lang="zh-CN" altLang="en-US"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字小提案，明天交。</a:t>
            </a:r>
            <a:endParaRPr lang="zh-CN" altLang="en-US">
              <a:ea typeface="黑体" panose="02010609060101010101" charset="-122"/>
              <a:cs typeface="Times New Roman" panose="02020603050405020304" pitchFamily="18" charset="0"/>
              <a:sym typeface="+mn-lt"/>
            </a:endParaRPr>
          </a:p>
          <a:p>
            <a:pPr indent="0" algn="ctr" eaLnBrk="1" fontAlgn="auto" hangingPunct="1">
              <a:spcBef>
                <a:spcPct val="0"/>
              </a:spcBef>
              <a:defRPr/>
            </a:pPr>
            <a:endParaRPr lang="zh-CN" altLang="en-US" sz="4000">
              <a:ea typeface="黑体" panose="02010609060101010101" charset="-122"/>
              <a:cs typeface="Times New Roman" panose="02020603050405020304" pitchFamily="18" charset="0"/>
              <a:sym typeface="+mn-lt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altLang="zh-CN" sz="4000">
              <a:ea typeface="黑体" panose="02010609060101010101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" y="4791710"/>
            <a:ext cx="2514600" cy="18897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80720" y="2582545"/>
            <a:ext cx="11107420" cy="21228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4400">
                <a:latin typeface="Calibri" panose="020F0502020204030204"/>
                <a:ea typeface="宋体" panose="02010600030101010101" pitchFamily="2" charset="-122"/>
              </a:rPr>
              <a:t>         </a:t>
            </a:r>
            <a:r>
              <a:rPr lang="zh-CN" altLang="en-US" sz="4400">
                <a:latin typeface="Calibri" panose="020F0502020204030204"/>
                <a:ea typeface="宋体" panose="02010600030101010101" pitchFamily="2" charset="-122"/>
              </a:rPr>
              <a:t>同学们，水不仅是生命之源，更是科学智慧的结晶。希望你们保持好奇，勇敢探索未知！</a:t>
            </a:r>
            <a:endParaRPr lang="zh-CN" altLang="en-US" sz="4400"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42900" y="2466340"/>
            <a:ext cx="4748530" cy="3259455"/>
            <a:chOff x="540" y="3884"/>
            <a:chExt cx="7478" cy="5133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540" y="3884"/>
              <a:ext cx="7478" cy="4251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4"/>
              </p:custDataLst>
            </p:nvPr>
          </p:nvSpPr>
          <p:spPr>
            <a:xfrm>
              <a:off x="540" y="8389"/>
              <a:ext cx="7479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2000"/>
                <a:t>图</a:t>
              </a:r>
              <a:r>
                <a:rPr lang="en-US" altLang="zh-CN" sz="2000"/>
                <a:t> 2-27 </a:t>
              </a:r>
              <a:r>
                <a:rPr lang="zh-CN" altLang="en-US" sz="2000"/>
                <a:t>初冬的松花江畔</a:t>
              </a:r>
              <a:endParaRPr lang="zh-CN" altLang="en-US" sz="2000"/>
            </a:p>
          </p:txBody>
        </p:sp>
      </p:grp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5455920" y="2466340"/>
            <a:ext cx="6428105" cy="269049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280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altLang="en-US" sz="280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水在自然界中能以</a:t>
            </a:r>
            <a:r>
              <a:rPr lang="zh-CN" altLang="en-US" sz="2800" b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液态、固态、气态三种状态同时存在</a:t>
            </a:r>
            <a:r>
              <a:rPr lang="zh-CN" altLang="en-US" sz="280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。与大多数物质不同，固态水（冰）的密度比液态水小，可以浮在水面上（图 </a:t>
            </a:r>
            <a:r>
              <a:rPr lang="en-US" altLang="zh-CN" sz="280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2-27</a:t>
            </a:r>
            <a:r>
              <a:rPr lang="zh-CN" altLang="en-US" sz="280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）；气态水无色无味。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不同状态的水在一定条件下可以互相转化。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13155" y="1861820"/>
            <a:ext cx="10354945" cy="4565015"/>
            <a:chOff x="1753" y="2932"/>
            <a:chExt cx="16307" cy="7189"/>
          </a:xfrm>
        </p:grpSpPr>
        <p:pic>
          <p:nvPicPr>
            <p:cNvPr id="4" name="图片 3"/>
            <p:cNvPicPr/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2929" y="2932"/>
              <a:ext cx="5131" cy="3527"/>
            </a:xfrm>
            <a:prstGeom prst="rect">
              <a:avLst/>
            </a:prstGeom>
          </p:spPr>
        </p:pic>
        <p:pic>
          <p:nvPicPr>
            <p:cNvPr id="3" name="图片 2"/>
            <p:cNvPicPr/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753" y="6753"/>
              <a:ext cx="5344" cy="336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753" y="2932"/>
              <a:ext cx="5344" cy="352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2928" y="6753"/>
              <a:ext cx="5132" cy="33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7600" y="2932"/>
              <a:ext cx="5011" cy="3528"/>
            </a:xfrm>
            <a:prstGeom prst="rect">
              <a:avLst/>
            </a:prstGeom>
          </p:spPr>
        </p:pic>
        <p:pic>
          <p:nvPicPr>
            <p:cNvPr id="14" name="图片 13"/>
            <p:cNvPicPr/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7600" y="6753"/>
              <a:ext cx="5010" cy="3368"/>
            </a:xfrm>
            <a:prstGeom prst="rect">
              <a:avLst/>
            </a:prstGeom>
          </p:spPr>
        </p:pic>
      </p:grpSp>
      <p:sp>
        <p:nvSpPr>
          <p:cNvPr id="5126" name="矩形 5125"/>
          <p:cNvSpPr/>
          <p:nvPr>
            <p:custDataLst>
              <p:tags r:id="rId14"/>
            </p:custDataLst>
          </p:nvPr>
        </p:nvSpPr>
        <p:spPr>
          <a:xfrm>
            <a:off x="888365" y="663575"/>
            <a:ext cx="10579735" cy="890270"/>
          </a:xfrm>
          <a:prstGeom prst="rect">
            <a:avLst/>
          </a:prstGeom>
          <a:noFill/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indent="0" fontAlgn="auto">
              <a:spcBef>
                <a:spcPct val="0"/>
              </a:spcBef>
            </a:pP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水是生命之源，不论人类还是动植物都离不开水。</a:t>
            </a:r>
            <a:endParaRPr lang="zh-CN" altLang="en-US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spcBef>
                <a:spcPct val="0"/>
              </a:spcBef>
            </a:pPr>
            <a:r>
              <a:rPr lang="en-US" altLang="zh-CN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同学们知道水的组成吗？</a:t>
            </a:r>
            <a:endParaRPr lang="zh-CN" altLang="en-US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2"/>
          <p:cNvSpPr txBox="1"/>
          <p:nvPr/>
        </p:nvSpPr>
        <p:spPr>
          <a:xfrm>
            <a:off x="0" y="1565275"/>
            <a:ext cx="12192635" cy="80137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>
              <a:lnSpc>
                <a:spcPct val="150000"/>
              </a:lnSpc>
              <a:buSzTx/>
            </a:pPr>
            <a:r>
              <a:rPr lang="zh-CN" altLang="en-US" sz="3600" b="1">
                <a:latin typeface="Times New Roman" panose="02020603050405020304" pitchFamily="18" charset="0"/>
                <a:ea typeface="微软雅黑" panose="020B0503020204020204" charset="-122"/>
              </a:rPr>
              <a:t>水曾被看作是一种“元素”</a:t>
            </a:r>
            <a:endParaRPr lang="zh-CN" altLang="en-US" sz="36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91235" y="2891155"/>
            <a:ext cx="3331614" cy="3208655"/>
            <a:chOff x="11278" y="4553"/>
            <a:chExt cx="5247" cy="5053"/>
          </a:xfrm>
        </p:grpSpPr>
        <p:grpSp>
          <p:nvGrpSpPr>
            <p:cNvPr id="9" name="组合 8"/>
            <p:cNvGrpSpPr/>
            <p:nvPr/>
          </p:nvGrpSpPr>
          <p:grpSpPr>
            <a:xfrm>
              <a:off x="11654" y="4553"/>
              <a:ext cx="4496" cy="4201"/>
              <a:chOff x="5953280" y="1314815"/>
              <a:chExt cx="4439383" cy="4421574"/>
            </a:xfrm>
          </p:grpSpPr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042642" y="1341418"/>
                <a:ext cx="4260659" cy="43949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椭圆 10"/>
              <p:cNvSpPr/>
              <p:nvPr/>
            </p:nvSpPr>
            <p:spPr>
              <a:xfrm>
                <a:off x="5953280" y="3241192"/>
                <a:ext cx="584791" cy="595422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2115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气</a:t>
                </a:r>
                <a:endParaRPr lang="zh-CN" altLang="en-US" sz="2115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7880575" y="1314815"/>
                <a:ext cx="584791" cy="595422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2115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火</a:t>
                </a:r>
                <a:endParaRPr lang="zh-CN" altLang="en-US" sz="2115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80574" y="5130377"/>
                <a:ext cx="584791" cy="595422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2115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水</a:t>
                </a:r>
                <a:endParaRPr lang="zh-CN" altLang="en-US" sz="2115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9807872" y="3241192"/>
                <a:ext cx="584791" cy="595422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2115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土</a:t>
                </a:r>
                <a:endParaRPr lang="zh-CN" altLang="en-US" sz="2115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48" name="矩形 47"/>
            <p:cNvSpPr/>
            <p:nvPr/>
          </p:nvSpPr>
          <p:spPr>
            <a:xfrm>
              <a:off x="11278" y="8744"/>
              <a:ext cx="5247" cy="86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p>
              <a:pPr algn="ctr"/>
              <a:r>
                <a:rPr lang="zh-CN" altLang="en-US" sz="2965">
                  <a:latin typeface="黑体" panose="02010609060101010101" charset="-122"/>
                  <a:ea typeface="黑体" panose="02010609060101010101" charset="-122"/>
                </a:rPr>
                <a:t>古希腊的四元素说</a:t>
              </a:r>
              <a:endParaRPr lang="zh-CN" altLang="en-US" sz="2965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033895" y="2801620"/>
            <a:ext cx="3319780" cy="3219450"/>
            <a:chOff x="2582" y="4553"/>
            <a:chExt cx="5228" cy="507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82" y="4553"/>
              <a:ext cx="5229" cy="4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矩形 46"/>
            <p:cNvSpPr/>
            <p:nvPr/>
          </p:nvSpPr>
          <p:spPr>
            <a:xfrm>
              <a:off x="2879" y="8761"/>
              <a:ext cx="4634" cy="86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p>
              <a:pPr algn="ctr"/>
              <a:r>
                <a:rPr lang="zh-CN" altLang="en-US" sz="2965">
                  <a:latin typeface="黑体" panose="02010609060101010101" charset="-122"/>
                  <a:ea typeface="黑体" panose="02010609060101010101" charset="-122"/>
                </a:rPr>
                <a:t>中国的五行学说</a:t>
              </a:r>
              <a:endParaRPr lang="zh-CN" altLang="en-US" sz="2965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02640" y="490855"/>
            <a:ext cx="4898390" cy="713740"/>
            <a:chOff x="758" y="1970"/>
            <a:chExt cx="7714" cy="1124"/>
          </a:xfrm>
        </p:grpSpPr>
        <p:cxnSp>
          <p:nvCxnSpPr>
            <p:cNvPr id="28" name="Connector 3"/>
            <p:cNvCxnSpPr/>
            <p:nvPr/>
          </p:nvCxnSpPr>
          <p:spPr>
            <a:xfrm>
              <a:off x="1644" y="2781"/>
              <a:ext cx="6423" cy="16"/>
            </a:xfrm>
            <a:prstGeom prst="line">
              <a:avLst/>
            </a:prstGeom>
            <a:ln w="12700">
              <a:solidFill>
                <a:srgbClr val="01431D"/>
              </a:solidFill>
              <a:headEnd type="none" w="lg" len="lg"/>
              <a:tailEnd type="none" w="lg" len="lg"/>
            </a:ln>
          </p:spPr>
        </p:cxnSp>
        <p:sp>
          <p:nvSpPr>
            <p:cNvPr id="29" name="Rectangle 3"/>
            <p:cNvSpPr/>
            <p:nvPr/>
          </p:nvSpPr>
          <p:spPr>
            <a:xfrm>
              <a:off x="758" y="2354"/>
              <a:ext cx="572" cy="572"/>
            </a:xfrm>
            <a:prstGeom prst="rect">
              <a:avLst/>
            </a:prstGeom>
            <a:solidFill>
              <a:srgbClr val="01431D"/>
            </a:solidFill>
            <a:ln w="12700">
              <a:noFill/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l"/>
            </a:p>
          </p:txBody>
        </p:sp>
        <p:sp>
          <p:nvSpPr>
            <p:cNvPr id="30" name="Rectangle 4"/>
            <p:cNvSpPr/>
            <p:nvPr/>
          </p:nvSpPr>
          <p:spPr>
            <a:xfrm>
              <a:off x="1072" y="2706"/>
              <a:ext cx="388" cy="388"/>
            </a:xfrm>
            <a:prstGeom prst="rect">
              <a:avLst/>
            </a:prstGeom>
            <a:solidFill>
              <a:srgbClr val="01621F"/>
            </a:solidFill>
            <a:ln w="12700">
              <a:noFill/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l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1644" y="1970"/>
              <a:ext cx="6828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noAutofit/>
            </a:bodyPr>
            <a:p>
              <a:pPr algn="l">
                <a:lnSpc>
                  <a:spcPct val="113000"/>
                </a:lnSpc>
              </a:pPr>
              <a:r>
                <a:rPr sz="2770" b="1">
                  <a:solidFill>
                    <a:srgbClr val="000000"/>
                  </a:solidFill>
                  <a:latin typeface="黑体" panose="02010609060101010101" charset="-122"/>
                  <a:sym typeface="+mn-ea"/>
                </a:rPr>
                <a:t>梳理“水的组成”发展史</a:t>
              </a:r>
              <a:endParaRPr sz="2770" b="1" i="0" u="none">
                <a:solidFill>
                  <a:srgbClr val="000000"/>
                </a:solidFill>
                <a:latin typeface="黑体" panose="0201060906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/>
          </p:cNvPicPr>
          <p:nvPr/>
        </p:nvPicPr>
        <p:blipFill>
          <a:blip r:embed="rId2"/>
          <a:srcRect l="22378" r="19700"/>
          <a:stretch>
            <a:fillRect/>
          </a:stretch>
        </p:blipFill>
        <p:spPr>
          <a:xfrm>
            <a:off x="303530" y="1360170"/>
            <a:ext cx="1361440" cy="1449705"/>
          </a:xfrm>
          <a:prstGeom prst="rect">
            <a:avLst/>
          </a:prstGeom>
          <a:ln w="9525">
            <a:noFill/>
          </a:ln>
        </p:spPr>
      </p:pic>
      <p:sp>
        <p:nvSpPr>
          <p:cNvPr id="11" name="Cloud Callout 9"/>
          <p:cNvSpPr/>
          <p:nvPr/>
        </p:nvSpPr>
        <p:spPr>
          <a:xfrm rot="18000044">
            <a:off x="793381" y="7718534"/>
            <a:ext cx="144471" cy="1912559"/>
          </a:xfrm>
          <a:prstGeom prst="cloudCallout">
            <a:avLst/>
          </a:prstGeom>
          <a:solidFill>
            <a:srgbClr val="A6A6A6">
              <a:alpha val="85098"/>
            </a:srgbClr>
          </a:solidFill>
          <a:ln w="4549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3"/>
          <a:srcRect l="7180" t="5591" r="5586" b="3547"/>
          <a:stretch>
            <a:fillRect/>
          </a:stretch>
        </p:blipFill>
        <p:spPr>
          <a:xfrm>
            <a:off x="3035300" y="1360170"/>
            <a:ext cx="1289050" cy="1476375"/>
          </a:xfrm>
          <a:prstGeom prst="ellipse">
            <a:avLst/>
          </a:prstGeom>
          <a:ln w="9525">
            <a:solidFill>
              <a:srgbClr val="C5E0B4"/>
            </a:solidFill>
          </a:ln>
        </p:spPr>
      </p:pic>
      <p:sp>
        <p:nvSpPr>
          <p:cNvPr id="15" name="Cloud Callout 13"/>
          <p:cNvSpPr/>
          <p:nvPr/>
        </p:nvSpPr>
        <p:spPr>
          <a:xfrm rot="14399956">
            <a:off x="9141622" y="13634689"/>
            <a:ext cx="144471" cy="1681926"/>
          </a:xfrm>
          <a:prstGeom prst="cloudCallout">
            <a:avLst/>
          </a:prstGeom>
          <a:solidFill>
            <a:srgbClr val="A6A6A6">
              <a:alpha val="85098"/>
            </a:srgbClr>
          </a:solidFill>
          <a:ln w="4549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</a:p>
        </p:txBody>
      </p:sp>
      <p:pic>
        <p:nvPicPr>
          <p:cNvPr id="18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810" y="3079750"/>
            <a:ext cx="1187450" cy="1451610"/>
          </a:xfrm>
          <a:prstGeom prst="rect">
            <a:avLst/>
          </a:prstGeom>
          <a:ln w="9525">
            <a:solidFill>
              <a:srgbClr val="C5E0B4"/>
            </a:solidFill>
          </a:ln>
        </p:spPr>
      </p:pic>
      <p:sp>
        <p:nvSpPr>
          <p:cNvPr id="19" name="Cloud Callout 17"/>
          <p:cNvSpPr/>
          <p:nvPr/>
        </p:nvSpPr>
        <p:spPr>
          <a:xfrm rot="18000044">
            <a:off x="7336610" y="11495425"/>
            <a:ext cx="144471" cy="1922062"/>
          </a:xfrm>
          <a:prstGeom prst="cloudCallout">
            <a:avLst/>
          </a:prstGeom>
          <a:solidFill>
            <a:srgbClr val="A6A6A6">
              <a:alpha val="85098"/>
            </a:srgbClr>
          </a:solidFill>
          <a:ln w="4549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</a:p>
        </p:txBody>
      </p:sp>
      <p:pic>
        <p:nvPicPr>
          <p:cNvPr id="22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5610" y="2914015"/>
            <a:ext cx="1272540" cy="1501775"/>
          </a:xfrm>
          <a:prstGeom prst="rect">
            <a:avLst/>
          </a:prstGeom>
          <a:ln w="9525">
            <a:solidFill>
              <a:srgbClr val="C5E0B4"/>
            </a:solidFill>
          </a:ln>
        </p:spPr>
      </p:pic>
      <p:cxnSp>
        <p:nvCxnSpPr>
          <p:cNvPr id="32" name="Connector 31"/>
          <p:cNvCxnSpPr/>
          <p:nvPr/>
        </p:nvCxnSpPr>
        <p:spPr>
          <a:xfrm rot="10800000" flipH="1">
            <a:off x="6008369" y="3994150"/>
            <a:ext cx="110489" cy="12700"/>
          </a:xfrm>
          <a:prstGeom prst="line">
            <a:avLst/>
          </a:prstGeom>
          <a:ln w="12700">
            <a:headEnd type="none" w="lg" len="lg"/>
            <a:tailEnd type="none" w="lg" len="lg"/>
          </a:ln>
        </p:spPr>
      </p:cxnSp>
      <p:sp>
        <p:nvSpPr>
          <p:cNvPr id="2" name="文本框 1"/>
          <p:cNvSpPr txBox="1"/>
          <p:nvPr/>
        </p:nvSpPr>
        <p:spPr>
          <a:xfrm>
            <a:off x="64770" y="2965450"/>
            <a:ext cx="1689100" cy="8299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600" b="1"/>
              <a:t>1766</a:t>
            </a:r>
            <a:r>
              <a:rPr lang="zh-CN" altLang="en-US" sz="1600" b="1"/>
              <a:t>年，英国科学家卡文迪许</a:t>
            </a:r>
            <a:r>
              <a:rPr lang="zh-CN" altLang="en-US" sz="1600" b="1">
                <a:solidFill>
                  <a:srgbClr val="FF0000"/>
                </a:solidFill>
              </a:rPr>
              <a:t>“可燃空气”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35300" y="3079750"/>
            <a:ext cx="1413510" cy="107632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600" b="1"/>
              <a:t>1775</a:t>
            </a:r>
            <a:r>
              <a:rPr lang="zh-CN" altLang="en-US" sz="1600" b="1"/>
              <a:t>年，法国科学家拉瓦锡证明空气中含有</a:t>
            </a:r>
            <a:r>
              <a:rPr lang="zh-CN" altLang="en-US" sz="1600" b="1">
                <a:solidFill>
                  <a:srgbClr val="FF0000"/>
                </a:solidFill>
              </a:rPr>
              <a:t>氧气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004310" y="4660900"/>
            <a:ext cx="2004695" cy="8299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600" b="1"/>
              <a:t>1776</a:t>
            </a:r>
            <a:r>
              <a:rPr lang="zh-CN" altLang="en-US" sz="1600" b="1"/>
              <a:t>年，瑞典化学家舍勒得到</a:t>
            </a:r>
            <a:r>
              <a:rPr lang="zh-CN" altLang="en-US" sz="1600" b="1">
                <a:solidFill>
                  <a:srgbClr val="FF0000"/>
                </a:solidFill>
              </a:rPr>
              <a:t>纯净的氧气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0497820" y="4660900"/>
            <a:ext cx="1468755" cy="107632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600" b="1"/>
              <a:t>1800</a:t>
            </a:r>
            <a:r>
              <a:rPr lang="zh-CN" altLang="en-US" sz="1600" b="1"/>
              <a:t>年，科学家尼克尔森用伏打电池对</a:t>
            </a:r>
            <a:r>
              <a:rPr lang="zh-CN" altLang="en-US" sz="1600" b="1">
                <a:solidFill>
                  <a:srgbClr val="FF0000"/>
                </a:solidFill>
              </a:rPr>
              <a:t>水</a:t>
            </a:r>
            <a:r>
              <a:rPr lang="zh-CN" altLang="en-US" sz="1600" b="1"/>
              <a:t>进行了分解</a:t>
            </a:r>
            <a:endParaRPr lang="zh-CN" altLang="en-US" sz="1600" b="1"/>
          </a:p>
        </p:txBody>
      </p:sp>
      <p:grpSp>
        <p:nvGrpSpPr>
          <p:cNvPr id="29" name="组合 28"/>
          <p:cNvGrpSpPr/>
          <p:nvPr/>
        </p:nvGrpSpPr>
        <p:grpSpPr>
          <a:xfrm>
            <a:off x="802640" y="490855"/>
            <a:ext cx="4898390" cy="713740"/>
            <a:chOff x="758" y="1970"/>
            <a:chExt cx="7714" cy="1124"/>
          </a:xfrm>
        </p:grpSpPr>
        <p:cxnSp>
          <p:nvCxnSpPr>
            <p:cNvPr id="30" name="Connector 3"/>
            <p:cNvCxnSpPr/>
            <p:nvPr/>
          </p:nvCxnSpPr>
          <p:spPr>
            <a:xfrm>
              <a:off x="1644" y="2781"/>
              <a:ext cx="6423" cy="16"/>
            </a:xfrm>
            <a:prstGeom prst="line">
              <a:avLst/>
            </a:prstGeom>
            <a:ln w="12700">
              <a:solidFill>
                <a:srgbClr val="01431D"/>
              </a:solidFill>
              <a:headEnd type="none" w="lg" len="lg"/>
              <a:tailEnd type="none" w="lg" len="lg"/>
            </a:ln>
          </p:spPr>
        </p:cxnSp>
        <p:sp>
          <p:nvSpPr>
            <p:cNvPr id="31" name="Rectangle 3"/>
            <p:cNvSpPr/>
            <p:nvPr/>
          </p:nvSpPr>
          <p:spPr>
            <a:xfrm>
              <a:off x="758" y="2354"/>
              <a:ext cx="572" cy="572"/>
            </a:xfrm>
            <a:prstGeom prst="rect">
              <a:avLst/>
            </a:prstGeom>
            <a:solidFill>
              <a:srgbClr val="01431D"/>
            </a:solidFill>
            <a:ln w="12700">
              <a:noFill/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l"/>
            </a:p>
          </p:txBody>
        </p:sp>
        <p:sp>
          <p:nvSpPr>
            <p:cNvPr id="33" name="Rectangle 4"/>
            <p:cNvSpPr/>
            <p:nvPr/>
          </p:nvSpPr>
          <p:spPr>
            <a:xfrm>
              <a:off x="1072" y="2706"/>
              <a:ext cx="388" cy="388"/>
            </a:xfrm>
            <a:prstGeom prst="rect">
              <a:avLst/>
            </a:prstGeom>
            <a:solidFill>
              <a:srgbClr val="01621F"/>
            </a:solidFill>
            <a:ln w="12700">
              <a:noFill/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l"/>
            </a:p>
          </p:txBody>
        </p:sp>
        <p:sp>
          <p:nvSpPr>
            <p:cNvPr id="34" name="TextBox 5"/>
            <p:cNvSpPr txBox="1"/>
            <p:nvPr/>
          </p:nvSpPr>
          <p:spPr>
            <a:xfrm>
              <a:off x="1644" y="1970"/>
              <a:ext cx="6828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noAutofit/>
            </a:bodyPr>
            <a:p>
              <a:pPr algn="l">
                <a:lnSpc>
                  <a:spcPct val="113000"/>
                </a:lnSpc>
              </a:pPr>
              <a:r>
                <a:rPr sz="2770" b="1">
                  <a:solidFill>
                    <a:srgbClr val="000000"/>
                  </a:solidFill>
                  <a:latin typeface="黑体" panose="02010609060101010101" charset="-122"/>
                  <a:sym typeface="+mn-ea"/>
                </a:rPr>
                <a:t>梳理“水的组成”发展史</a:t>
              </a:r>
              <a:endParaRPr sz="2770" b="1" i="0" u="none">
                <a:solidFill>
                  <a:srgbClr val="000000"/>
                </a:solidFill>
                <a:latin typeface="黑体" panose="02010609060101010101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3870" y="3079750"/>
            <a:ext cx="1090930" cy="15017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77645" y="4784090"/>
            <a:ext cx="1643380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None/>
            </a:pPr>
            <a:r>
              <a:rPr lang="zh-CN" altLang="en-US" sz="1600" b="1"/>
              <a:t>“可燃空气”跟空气混合后点燃</a:t>
            </a:r>
            <a:endParaRPr lang="zh-CN" altLang="en-US" sz="1600" b="1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/>
          <a:srcRect l="22378" r="19700"/>
          <a:stretch>
            <a:fillRect/>
          </a:stretch>
        </p:blipFill>
        <p:spPr>
          <a:xfrm>
            <a:off x="5694680" y="1264285"/>
            <a:ext cx="1361440" cy="1449705"/>
          </a:xfrm>
          <a:prstGeom prst="rect">
            <a:avLst/>
          </a:prstGeom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5730240" y="2939415"/>
            <a:ext cx="1710055" cy="8299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600" b="1"/>
              <a:t>1781</a:t>
            </a:r>
            <a:r>
              <a:rPr lang="zh-CN" altLang="en-US" sz="1600" b="1"/>
              <a:t>年，卡文迪许，氢气在空气中安静的燃烧</a:t>
            </a:r>
            <a:endParaRPr lang="zh-CN" altLang="en-US" sz="1600" b="1"/>
          </a:p>
        </p:txBody>
      </p:sp>
      <p:sp>
        <p:nvSpPr>
          <p:cNvPr id="8" name="文本框 7"/>
          <p:cNvSpPr txBox="1"/>
          <p:nvPr/>
        </p:nvSpPr>
        <p:spPr>
          <a:xfrm>
            <a:off x="6892290" y="4582160"/>
            <a:ext cx="2096770" cy="107632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600" b="1"/>
              <a:t>1782</a:t>
            </a:r>
            <a:r>
              <a:rPr lang="zh-CN" altLang="en-US" sz="1600" b="1"/>
              <a:t>年，拉瓦锡，水蒸气通过</a:t>
            </a:r>
            <a:r>
              <a:rPr lang="en-US" altLang="zh-CN" sz="1600" b="1"/>
              <a:t>1050℃</a:t>
            </a:r>
            <a:r>
              <a:rPr lang="zh-CN" altLang="en-US" sz="1600" b="1"/>
              <a:t>的高温金属管，重新获得“可燃空气”，</a:t>
            </a:r>
            <a:endParaRPr lang="zh-CN" altLang="en-US" sz="1600" b="1"/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3"/>
          <a:srcRect l="7180" t="5591" r="5586" b="3547"/>
          <a:stretch>
            <a:fillRect/>
          </a:stretch>
        </p:blipFill>
        <p:spPr>
          <a:xfrm>
            <a:off x="7296150" y="2939415"/>
            <a:ext cx="1289050" cy="1476375"/>
          </a:xfrm>
          <a:prstGeom prst="ellipse">
            <a:avLst/>
          </a:prstGeom>
          <a:ln w="9525">
            <a:solidFill>
              <a:srgbClr val="C5E0B4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2690" y="1308735"/>
            <a:ext cx="1231900" cy="15278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794750" y="2965450"/>
            <a:ext cx="1591310" cy="8299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600" b="1"/>
              <a:t>1799</a:t>
            </a:r>
            <a:r>
              <a:rPr lang="zh-CN" altLang="en-US" sz="1600" b="1"/>
              <a:t>年，意大利科学家伏特发明了</a:t>
            </a:r>
            <a:r>
              <a:rPr lang="zh-CN" altLang="en-US" sz="1600" b="1">
                <a:solidFill>
                  <a:srgbClr val="FF0000"/>
                </a:solidFill>
              </a:rPr>
              <a:t>电池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553585" y="582485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C00000"/>
                </a:solidFill>
              </a:rPr>
              <a:t>阅读学案</a:t>
            </a:r>
            <a:r>
              <a:rPr lang="en-US" altLang="zh-CN" sz="2800" b="1">
                <a:solidFill>
                  <a:srgbClr val="C00000"/>
                </a:solidFill>
              </a:rPr>
              <a:t>“</a:t>
            </a:r>
            <a:r>
              <a:rPr lang="zh-CN" altLang="en-US" sz="2800" b="1">
                <a:solidFill>
                  <a:srgbClr val="C00000"/>
                </a:solidFill>
              </a:rPr>
              <a:t>科普小短文</a:t>
            </a:r>
            <a:r>
              <a:rPr lang="en-US" altLang="zh-CN" sz="2800" b="1">
                <a:solidFill>
                  <a:srgbClr val="C00000"/>
                </a:solidFill>
              </a:rPr>
              <a:t>”</a:t>
            </a:r>
            <a:endParaRPr lang="en-US" altLang="zh-CN" sz="28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2" grpId="1"/>
      <p:bldP spid="3" grpId="1"/>
      <p:bldP spid="35" grpId="1"/>
      <p:bldP spid="3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or 3"/>
          <p:cNvCxnSpPr/>
          <p:nvPr/>
        </p:nvCxnSpPr>
        <p:spPr>
          <a:xfrm rot="10800000" flipH="1">
            <a:off x="1028260" y="1384862"/>
            <a:ext cx="7920000" cy="12700"/>
          </a:xfrm>
          <a:prstGeom prst="line">
            <a:avLst/>
          </a:prstGeom>
          <a:ln w="12700">
            <a:solidFill>
              <a:srgbClr val="01431D"/>
            </a:solidFill>
            <a:headEnd type="none" w="lg" len="lg"/>
            <a:tailEnd type="none" w="lg" len="lg"/>
          </a:ln>
        </p:spPr>
      </p:cxnSp>
      <p:grpSp>
        <p:nvGrpSpPr>
          <p:cNvPr id="3" name="组合 2"/>
          <p:cNvGrpSpPr/>
          <p:nvPr/>
        </p:nvGrpSpPr>
        <p:grpSpPr>
          <a:xfrm>
            <a:off x="582295" y="684530"/>
            <a:ext cx="8382000" cy="713740"/>
            <a:chOff x="758" y="1970"/>
            <a:chExt cx="13200" cy="1124"/>
          </a:xfrm>
        </p:grpSpPr>
        <p:sp>
          <p:nvSpPr>
            <p:cNvPr id="5" name="Rectangle 3"/>
            <p:cNvSpPr/>
            <p:nvPr/>
          </p:nvSpPr>
          <p:spPr>
            <a:xfrm>
              <a:off x="758" y="2354"/>
              <a:ext cx="572" cy="572"/>
            </a:xfrm>
            <a:prstGeom prst="rect">
              <a:avLst/>
            </a:prstGeom>
            <a:solidFill>
              <a:srgbClr val="01431D"/>
            </a:solidFill>
            <a:ln w="12700">
              <a:noFill/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l"/>
            </a:p>
          </p:txBody>
        </p:sp>
        <p:sp>
          <p:nvSpPr>
            <p:cNvPr id="6" name="Rectangle 4"/>
            <p:cNvSpPr/>
            <p:nvPr/>
          </p:nvSpPr>
          <p:spPr>
            <a:xfrm>
              <a:off x="1072" y="2706"/>
              <a:ext cx="388" cy="388"/>
            </a:xfrm>
            <a:prstGeom prst="rect">
              <a:avLst/>
            </a:prstGeom>
            <a:solidFill>
              <a:srgbClr val="01621F"/>
            </a:solidFill>
            <a:ln w="12700">
              <a:noFill/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l"/>
            </a:p>
          </p:txBody>
        </p:sp>
        <p:sp>
          <p:nvSpPr>
            <p:cNvPr id="7" name="TextBox 5"/>
            <p:cNvSpPr txBox="1"/>
            <p:nvPr/>
          </p:nvSpPr>
          <p:spPr>
            <a:xfrm>
              <a:off x="1644" y="1970"/>
              <a:ext cx="12315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noAutofit/>
            </a:bodyPr>
            <a:lstStyle/>
            <a:p>
              <a:pPr algn="l">
                <a:lnSpc>
                  <a:spcPct val="113000"/>
                </a:lnSpc>
              </a:pPr>
              <a:r>
                <a:rPr sz="2770" b="1" i="0" u="none">
                  <a:solidFill>
                    <a:srgbClr val="000000"/>
                  </a:solidFill>
                  <a:latin typeface="黑体" panose="02010609060101010101" charset="-122"/>
                </a:rPr>
                <a:t>从长达</a:t>
              </a:r>
              <a:r>
                <a:rPr sz="2770" b="1" i="0" u="none">
                  <a:solidFill>
                    <a:srgbClr val="000000"/>
                  </a:solidFill>
                  <a:latin typeface="Times New Roman" panose="02020603050405020304"/>
                </a:rPr>
                <a:t>2400</a:t>
              </a:r>
              <a:r>
                <a:rPr sz="2770" b="1" i="0" u="none">
                  <a:solidFill>
                    <a:srgbClr val="000000"/>
                  </a:solidFill>
                  <a:latin typeface="黑体" panose="02010609060101010101" charset="-122"/>
                </a:rPr>
                <a:t>年水的组成发展史，你感悟到什么？</a:t>
              </a:r>
              <a:endParaRPr sz="2770" b="1" i="0" u="none">
                <a:solidFill>
                  <a:srgbClr val="000000"/>
                </a:solidFill>
                <a:latin typeface="黑体" panose="02010609060101010101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80720" y="2367915"/>
            <a:ext cx="11107420" cy="21228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4400">
                <a:latin typeface="Calibri" panose="020F0502020204030204"/>
                <a:ea typeface="宋体" panose="02010600030101010101" pitchFamily="2" charset="-122"/>
              </a:rPr>
              <a:t>         </a:t>
            </a:r>
            <a:r>
              <a:rPr lang="zh-CN" altLang="en-US" sz="4400">
                <a:latin typeface="Calibri" panose="020F0502020204030204"/>
                <a:ea typeface="宋体" panose="02010600030101010101" pitchFamily="2" charset="-122"/>
              </a:rPr>
              <a:t>科学发现需要</a:t>
            </a:r>
            <a:r>
              <a:rPr lang="zh-CN" altLang="en-US" sz="4400" b="1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大胆假设、严谨验证</a:t>
            </a:r>
            <a:r>
              <a:rPr lang="zh-CN" altLang="en-US" sz="4400">
                <a:latin typeface="Calibri" panose="020F0502020204030204"/>
                <a:ea typeface="宋体" panose="02010600030101010101" pitchFamily="2" charset="-122"/>
              </a:rPr>
              <a:t>，甚至可能“擦肩而过”的真相，最终会被坚持不懈的探索揭示！</a:t>
            </a:r>
            <a:endParaRPr lang="zh-CN" altLang="en-US" sz="4400"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2677160" y="1530350"/>
            <a:ext cx="6049010" cy="460375"/>
          </a:xfrm>
          <a:prstGeom prst="rect">
            <a:avLst/>
          </a:prstGeom>
          <a:noFill/>
          <a:ln w="15875">
            <a:noFill/>
          </a:ln>
        </p:spPr>
        <p:txBody>
          <a:bodyPr wrap="square" anchor="t">
            <a:noAutofit/>
          </a:bodyPr>
          <a:lstStyle/>
          <a:p>
            <a:pPr algn="l">
              <a:lnSpc>
                <a:spcPct val="113000"/>
              </a:lnSpc>
            </a:pPr>
            <a:r>
              <a:rPr sz="2375" b="1">
                <a:solidFill>
                  <a:srgbClr val="000000"/>
                </a:solidFill>
                <a:latin typeface="华文楷体" panose="02010600040101010101" charset="-122"/>
                <a:sym typeface="+mn-ea"/>
              </a:rPr>
              <a:t>如何使水分解呢？</a:t>
            </a:r>
            <a:endParaRPr sz="237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802465" y="1483162"/>
            <a:ext cx="1574991" cy="558800"/>
          </a:xfrm>
          <a:prstGeom prst="rect">
            <a:avLst/>
          </a:prstGeom>
          <a:solidFill>
            <a:srgbClr val="E2F0D9"/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zh-CN" sz="1985" b="1" i="0" u="none">
                <a:solidFill>
                  <a:srgbClr val="000000"/>
                </a:solidFill>
                <a:latin typeface="华文楷体" panose="02010600040101010101" charset="-122"/>
              </a:rPr>
              <a:t>提出</a:t>
            </a:r>
            <a:r>
              <a:rPr sz="1985" b="1" i="0" u="none">
                <a:solidFill>
                  <a:srgbClr val="000000"/>
                </a:solidFill>
                <a:latin typeface="华文楷体" panose="02010600040101010101" charset="-122"/>
              </a:rPr>
              <a:t>问题</a:t>
            </a:r>
            <a:endParaRPr sz="198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10" name="Down Arrow 8"/>
          <p:cNvSpPr/>
          <p:nvPr/>
        </p:nvSpPr>
        <p:spPr>
          <a:xfrm>
            <a:off x="1395730" y="2259330"/>
            <a:ext cx="226695" cy="498475"/>
          </a:xfrm>
          <a:prstGeom prst="downArrow">
            <a:avLst/>
          </a:prstGeom>
          <a:noFill/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</a:p>
        </p:txBody>
      </p:sp>
      <p:sp>
        <p:nvSpPr>
          <p:cNvPr id="12" name="TextBox 10"/>
          <p:cNvSpPr txBox="1"/>
          <p:nvPr/>
        </p:nvSpPr>
        <p:spPr>
          <a:xfrm>
            <a:off x="1760220" y="3761740"/>
            <a:ext cx="6767830" cy="1238885"/>
          </a:xfrm>
          <a:prstGeom prst="rect">
            <a:avLst/>
          </a:prstGeom>
          <a:solidFill>
            <a:srgbClr val="F2F2F2"/>
          </a:solidFill>
          <a:ln w="15875">
            <a:solidFill>
              <a:srgbClr val="000000"/>
            </a:solidFill>
          </a:ln>
        </p:spPr>
        <p:txBody>
          <a:bodyPr wrap="square" anchor="t">
            <a:noAutofit/>
          </a:bodyPr>
          <a:lstStyle/>
          <a:p>
            <a:pPr algn="l">
              <a:lnSpc>
                <a:spcPct val="141000"/>
              </a:lnSpc>
            </a:pPr>
            <a:r>
              <a:rPr sz="1785" b="1" i="0" u="none">
                <a:solidFill>
                  <a:srgbClr val="000000"/>
                </a:solidFill>
                <a:latin typeface="华文楷体" panose="02010600040101010101" charset="-122"/>
              </a:rPr>
              <a:t>【资料</a:t>
            </a:r>
            <a:r>
              <a:rPr sz="1785" b="1" i="0" u="none">
                <a:solidFill>
                  <a:srgbClr val="000000"/>
                </a:solidFill>
                <a:latin typeface="Times New Roman" panose="02020603050405020304"/>
              </a:rPr>
              <a:t>3</a:t>
            </a:r>
            <a:r>
              <a:rPr sz="1785" b="1" i="0" u="none">
                <a:solidFill>
                  <a:srgbClr val="000000"/>
                </a:solidFill>
                <a:latin typeface="华文楷体" panose="02010600040101010101" charset="-122"/>
              </a:rPr>
              <a:t>】</a:t>
            </a:r>
            <a:endParaRPr sz="1785" b="1" i="0" u="none">
              <a:solidFill>
                <a:srgbClr val="000000"/>
              </a:solidFill>
              <a:latin typeface="华文楷体" panose="02010600040101010101" charset="-122"/>
            </a:endParaRPr>
          </a:p>
          <a:p>
            <a:pPr algn="l">
              <a:lnSpc>
                <a:spcPct val="141000"/>
              </a:lnSpc>
              <a:buClr>
                <a:srgbClr val="000000"/>
              </a:buClr>
              <a:buFont typeface="Wingdings" panose="05000000000000000000" pitchFamily="2" charset="0"/>
              <a:buChar char="l"/>
            </a:pPr>
            <a:r>
              <a:rPr sz="1785" b="1" i="0" u="none">
                <a:solidFill>
                  <a:srgbClr val="000000"/>
                </a:solidFill>
                <a:latin typeface="华文楷体" panose="02010600040101010101" charset="-122"/>
              </a:rPr>
              <a:t>纯水的导电性十分微弱，可通过向水中加入自由移动的离子来增强水的导电性。</a:t>
            </a:r>
            <a:r>
              <a:rPr lang="zh-CN" sz="1785" b="1" i="0" u="none">
                <a:solidFill>
                  <a:srgbClr val="000000"/>
                </a:solidFill>
                <a:latin typeface="华文楷体" panose="02010600040101010101" charset="-122"/>
              </a:rPr>
              <a:t>（</a:t>
            </a:r>
            <a:r>
              <a:rPr sz="1785" b="1">
                <a:solidFill>
                  <a:srgbClr val="000000"/>
                </a:solidFill>
                <a:latin typeface="华文楷体" panose="02010600040101010101" charset="-122"/>
                <a:sym typeface="+mn-ea"/>
              </a:rPr>
              <a:t>加入</a:t>
            </a:r>
            <a:r>
              <a:rPr sz="1785" b="1" u="sng">
                <a:solidFill>
                  <a:srgbClr val="000000"/>
                </a:solidFill>
                <a:latin typeface="华文楷体" panose="02010600040101010101" charset="-122"/>
                <a:sym typeface="+mn-ea"/>
              </a:rPr>
              <a:t>少量</a:t>
            </a:r>
            <a:r>
              <a:rPr sz="1785" b="1" u="sng">
                <a:solidFill>
                  <a:srgbClr val="FF0000"/>
                </a:solidFill>
                <a:latin typeface="华文楷体" panose="02010600040101010101" charset="-122"/>
                <a:sym typeface="+mn-ea"/>
              </a:rPr>
              <a:t>氢氧化钠</a:t>
            </a:r>
            <a:r>
              <a:rPr sz="1785" b="1" u="sng">
                <a:solidFill>
                  <a:srgbClr val="000000"/>
                </a:solidFill>
                <a:latin typeface="华文楷体" panose="02010600040101010101" charset="-122"/>
                <a:sym typeface="+mn-ea"/>
              </a:rPr>
              <a:t>或</a:t>
            </a:r>
            <a:r>
              <a:rPr sz="1785" b="1" u="sng">
                <a:solidFill>
                  <a:srgbClr val="FF0000"/>
                </a:solidFill>
                <a:latin typeface="华文楷体" panose="02010600040101010101" charset="-122"/>
                <a:sym typeface="+mn-ea"/>
              </a:rPr>
              <a:t>稀硫酸</a:t>
            </a:r>
            <a:r>
              <a:rPr lang="zh-CN" sz="1785" b="1">
                <a:solidFill>
                  <a:srgbClr val="000000"/>
                </a:solidFill>
                <a:latin typeface="华文楷体" panose="02010600040101010101" charset="-122"/>
                <a:sym typeface="+mn-ea"/>
              </a:rPr>
              <a:t>）</a:t>
            </a:r>
            <a:endParaRPr lang="zh-CN" sz="1785" b="1" i="0" u="none">
              <a:solidFill>
                <a:srgbClr val="000000"/>
              </a:solidFill>
              <a:latin typeface="华文楷体" panose="02010600040101010101" charset="-122"/>
              <a:sym typeface="+mn-ea"/>
            </a:endParaRPr>
          </a:p>
        </p:txBody>
      </p:sp>
      <p:sp>
        <p:nvSpPr>
          <p:cNvPr id="13" name="Rectangle 11"/>
          <p:cNvSpPr/>
          <p:nvPr/>
        </p:nvSpPr>
        <p:spPr>
          <a:xfrm>
            <a:off x="1587500" y="3392170"/>
            <a:ext cx="7138670" cy="1938020"/>
          </a:xfrm>
          <a:prstGeom prst="rect">
            <a:avLst/>
          </a:prstGeom>
          <a:noFill/>
          <a:ln w="12700">
            <a:solidFill>
              <a:srgbClr val="C1DCF3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</a:p>
        </p:txBody>
      </p:sp>
      <p:sp>
        <p:nvSpPr>
          <p:cNvPr id="14" name="TextBox 12"/>
          <p:cNvSpPr txBox="1"/>
          <p:nvPr/>
        </p:nvSpPr>
        <p:spPr>
          <a:xfrm>
            <a:off x="2698750" y="2833369"/>
            <a:ext cx="1805241" cy="429894"/>
          </a:xfrm>
          <a:prstGeom prst="rect">
            <a:avLst/>
          </a:prstGeom>
          <a:solidFill>
            <a:srgbClr val="E7E6E6"/>
          </a:solidFill>
          <a:ln w="15875">
            <a:noFill/>
          </a:ln>
        </p:spPr>
        <p:txBody>
          <a:bodyPr wrap="square" anchor="t">
            <a:noAutofit/>
          </a:bodyPr>
          <a:lstStyle/>
          <a:p>
            <a:pPr algn="ctr">
              <a:lnSpc>
                <a:spcPct val="113000"/>
              </a:lnSpc>
            </a:pPr>
            <a:r>
              <a:rPr sz="2180" b="1" i="0" u="none">
                <a:solidFill>
                  <a:srgbClr val="000000"/>
                </a:solidFill>
                <a:latin typeface="华文楷体" panose="02010600040101010101" charset="-122"/>
              </a:rPr>
              <a:t>通电分解水</a:t>
            </a:r>
            <a:endParaRPr sz="2180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15" name="Rectangle 13"/>
          <p:cNvSpPr/>
          <p:nvPr/>
        </p:nvSpPr>
        <p:spPr>
          <a:xfrm>
            <a:off x="765175" y="2833369"/>
            <a:ext cx="1576831" cy="558800"/>
          </a:xfrm>
          <a:prstGeom prst="rect">
            <a:avLst/>
          </a:prstGeom>
          <a:solidFill>
            <a:srgbClr val="DAE3F3"/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sz="1985" b="1" i="0" u="none">
                <a:solidFill>
                  <a:srgbClr val="000000"/>
                </a:solidFill>
                <a:latin typeface="华文楷体" panose="02010600040101010101" charset="-122"/>
              </a:rPr>
              <a:t>设计实验</a:t>
            </a:r>
            <a:endParaRPr sz="198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pic>
        <p:nvPicPr>
          <p:cNvPr id="16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955" y="2508885"/>
            <a:ext cx="1800860" cy="3142615"/>
          </a:xfrm>
          <a:prstGeom prst="rect">
            <a:avLst/>
          </a:prstGeom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505" y="170180"/>
            <a:ext cx="1845310" cy="213296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802640" y="436245"/>
            <a:ext cx="5657850" cy="768350"/>
            <a:chOff x="758" y="1884"/>
            <a:chExt cx="8910" cy="1210"/>
          </a:xfrm>
        </p:grpSpPr>
        <p:cxnSp>
          <p:nvCxnSpPr>
            <p:cNvPr id="5" name="Connector 3"/>
            <p:cNvCxnSpPr/>
            <p:nvPr/>
          </p:nvCxnSpPr>
          <p:spPr>
            <a:xfrm>
              <a:off x="1644" y="2781"/>
              <a:ext cx="4151" cy="10"/>
            </a:xfrm>
            <a:prstGeom prst="line">
              <a:avLst/>
            </a:prstGeom>
            <a:ln w="12700">
              <a:solidFill>
                <a:srgbClr val="01431D"/>
              </a:solidFill>
              <a:headEnd type="none" w="lg" len="lg"/>
              <a:tailEnd type="none" w="lg" len="lg"/>
            </a:ln>
          </p:spPr>
        </p:cxnSp>
        <p:sp>
          <p:nvSpPr>
            <p:cNvPr id="6" name="Rectangle 3"/>
            <p:cNvSpPr/>
            <p:nvPr/>
          </p:nvSpPr>
          <p:spPr>
            <a:xfrm>
              <a:off x="758" y="2354"/>
              <a:ext cx="572" cy="572"/>
            </a:xfrm>
            <a:prstGeom prst="rect">
              <a:avLst/>
            </a:prstGeom>
            <a:solidFill>
              <a:srgbClr val="01431D"/>
            </a:solidFill>
            <a:ln w="12700">
              <a:noFill/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l"/>
            </a:p>
          </p:txBody>
        </p:sp>
        <p:sp>
          <p:nvSpPr>
            <p:cNvPr id="7" name="Rectangle 4"/>
            <p:cNvSpPr/>
            <p:nvPr/>
          </p:nvSpPr>
          <p:spPr>
            <a:xfrm>
              <a:off x="1072" y="2706"/>
              <a:ext cx="388" cy="388"/>
            </a:xfrm>
            <a:prstGeom prst="rect">
              <a:avLst/>
            </a:prstGeom>
            <a:solidFill>
              <a:srgbClr val="01621F"/>
            </a:solidFill>
            <a:ln w="12700">
              <a:noFill/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l"/>
            </a:p>
          </p:txBody>
        </p:sp>
        <p:sp>
          <p:nvSpPr>
            <p:cNvPr id="17" name="TextBox 5"/>
            <p:cNvSpPr txBox="1"/>
            <p:nvPr/>
          </p:nvSpPr>
          <p:spPr>
            <a:xfrm>
              <a:off x="1644" y="1884"/>
              <a:ext cx="802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noAutofit/>
            </a:bodyPr>
            <a:p>
              <a:pPr algn="l">
                <a:lnSpc>
                  <a:spcPct val="113000"/>
                </a:lnSpc>
              </a:pPr>
              <a:r>
                <a:rPr sz="2770" b="1" i="0" u="none">
                  <a:solidFill>
                    <a:srgbClr val="000000"/>
                  </a:solidFill>
                  <a:latin typeface="黑体" panose="02010609060101010101" charset="-122"/>
                </a:rPr>
                <a:t>探究</a:t>
              </a:r>
              <a:r>
                <a:rPr lang="zh-CN" sz="2770" b="1" i="0" u="none">
                  <a:solidFill>
                    <a:srgbClr val="000000"/>
                  </a:solidFill>
                  <a:latin typeface="黑体" panose="02010609060101010101" charset="-122"/>
                </a:rPr>
                <a:t>水</a:t>
              </a:r>
              <a:r>
                <a:rPr sz="2770" b="1" i="0" u="none">
                  <a:solidFill>
                    <a:srgbClr val="000000"/>
                  </a:solidFill>
                  <a:latin typeface="黑体" panose="02010609060101010101" charset="-122"/>
                </a:rPr>
                <a:t>的组成</a:t>
              </a:r>
              <a:endParaRPr sz="2770" b="1" i="0" u="none">
                <a:solidFill>
                  <a:srgbClr val="000000"/>
                </a:solidFill>
                <a:latin typeface="黑体" panose="0201060906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ldLvl="0" animBg="1"/>
      <p:bldP spid="15" grpId="0" bldLvl="0" animBg="1"/>
      <p:bldP spid="14" grpId="0" bldLvl="0" animBg="1"/>
      <p:bldP spid="14" grpId="1" animBg="1"/>
      <p:bldP spid="13" grpId="0" bldLvl="0" animBg="1"/>
      <p:bldP spid="13" grpId="1" animBg="1"/>
      <p:bldP spid="12" grpId="0" bldLvl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2559050" y="1433671"/>
            <a:ext cx="2791967" cy="460375"/>
          </a:xfrm>
          <a:prstGeom prst="rect">
            <a:avLst/>
          </a:prstGeom>
          <a:noFill/>
          <a:ln w="15875">
            <a:noFill/>
          </a:ln>
        </p:spPr>
        <p:txBody>
          <a:bodyPr wrap="square" anchor="t">
            <a:noAutofit/>
          </a:bodyPr>
          <a:lstStyle/>
          <a:p>
            <a:pPr algn="l">
              <a:lnSpc>
                <a:spcPct val="113000"/>
              </a:lnSpc>
            </a:pPr>
            <a:r>
              <a:rPr sz="2375" b="1" i="0" u="none">
                <a:solidFill>
                  <a:srgbClr val="000000"/>
                </a:solidFill>
                <a:latin typeface="华文楷体" panose="02010600040101010101" charset="-122"/>
              </a:rPr>
              <a:t>水由什么元素组成？</a:t>
            </a:r>
            <a:endParaRPr sz="237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802904" y="1380014"/>
            <a:ext cx="1502991" cy="558800"/>
          </a:xfrm>
          <a:prstGeom prst="rect">
            <a:avLst/>
          </a:prstGeom>
          <a:solidFill>
            <a:srgbClr val="C5E0B4"/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sz="1985" b="1" i="0" u="none">
                <a:solidFill>
                  <a:srgbClr val="000000"/>
                </a:solidFill>
                <a:latin typeface="华文楷体" panose="02010600040101010101" charset="-122"/>
              </a:rPr>
              <a:t>提出问题</a:t>
            </a:r>
            <a:endParaRPr sz="198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10" name="Down Arrow 8"/>
          <p:cNvSpPr/>
          <p:nvPr/>
        </p:nvSpPr>
        <p:spPr>
          <a:xfrm>
            <a:off x="1395730" y="2113915"/>
            <a:ext cx="252095" cy="757555"/>
          </a:xfrm>
          <a:prstGeom prst="downArrow">
            <a:avLst/>
          </a:prstGeom>
          <a:noFill/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</a:p>
        </p:txBody>
      </p:sp>
      <p:sp>
        <p:nvSpPr>
          <p:cNvPr id="11" name="Rectangle 9"/>
          <p:cNvSpPr/>
          <p:nvPr/>
        </p:nvSpPr>
        <p:spPr>
          <a:xfrm>
            <a:off x="765175" y="2913379"/>
            <a:ext cx="1576831" cy="558800"/>
          </a:xfrm>
          <a:prstGeom prst="rect">
            <a:avLst/>
          </a:prstGeom>
          <a:solidFill>
            <a:srgbClr val="DAE3F3"/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sz="1985" b="1" i="0" u="none">
                <a:solidFill>
                  <a:srgbClr val="000000"/>
                </a:solidFill>
                <a:latin typeface="华文楷体" panose="02010600040101010101" charset="-122"/>
              </a:rPr>
              <a:t>进行实验</a:t>
            </a:r>
            <a:endParaRPr sz="198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2698750" y="2987039"/>
            <a:ext cx="1805241" cy="429894"/>
          </a:xfrm>
          <a:prstGeom prst="rect">
            <a:avLst/>
          </a:prstGeom>
          <a:solidFill>
            <a:srgbClr val="E7E6E6"/>
          </a:solidFill>
          <a:ln w="15875">
            <a:noFill/>
          </a:ln>
        </p:spPr>
        <p:txBody>
          <a:bodyPr wrap="square" anchor="t">
            <a:noAutofit/>
          </a:bodyPr>
          <a:lstStyle/>
          <a:p>
            <a:pPr algn="ctr">
              <a:lnSpc>
                <a:spcPct val="113000"/>
              </a:lnSpc>
            </a:pPr>
            <a:r>
              <a:rPr sz="2180" b="1" i="0" u="none">
                <a:solidFill>
                  <a:srgbClr val="000000"/>
                </a:solidFill>
                <a:latin typeface="华文楷体" panose="02010600040101010101" charset="-122"/>
              </a:rPr>
              <a:t>通电分解水</a:t>
            </a:r>
            <a:endParaRPr sz="2180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pic>
        <p:nvPicPr>
          <p:cNvPr id="13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329" y="1943100"/>
            <a:ext cx="2124075" cy="3706495"/>
          </a:xfrm>
          <a:prstGeom prst="rect">
            <a:avLst/>
          </a:prstGeom>
          <a:ln w="9525">
            <a:noFill/>
          </a:ln>
        </p:spPr>
      </p:pic>
      <p:sp>
        <p:nvSpPr>
          <p:cNvPr id="14" name="Rectangle 12"/>
          <p:cNvSpPr/>
          <p:nvPr/>
        </p:nvSpPr>
        <p:spPr>
          <a:xfrm rot="7800000">
            <a:off x="21940712" y="769340"/>
            <a:ext cx="576000" cy="539999"/>
          </a:xfrm>
          <a:prstGeom prst="rect">
            <a:avLst/>
          </a:prstGeom>
          <a:solidFill>
            <a:srgbClr val="F2F2F2"/>
          </a:solidFill>
          <a:ln w="12700">
            <a:solidFill>
              <a:srgbClr val="9DC3E6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</a:p>
        </p:txBody>
      </p:sp>
      <p:sp>
        <p:nvSpPr>
          <p:cNvPr id="15" name="TextBox 13"/>
          <p:cNvSpPr txBox="1"/>
          <p:nvPr/>
        </p:nvSpPr>
        <p:spPr>
          <a:xfrm rot="60000">
            <a:off x="9137401" y="2263024"/>
            <a:ext cx="571285" cy="46041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algn="ctr">
              <a:lnSpc>
                <a:spcPct val="113000"/>
              </a:lnSpc>
            </a:pPr>
            <a:r>
              <a:rPr sz="2375" b="0" i="0" u="none">
                <a:solidFill>
                  <a:srgbClr val="000000"/>
                </a:solidFill>
                <a:latin typeface="Times New Roman" panose="02020603050405020304"/>
              </a:rPr>
              <a:t>O</a:t>
            </a:r>
            <a:r>
              <a:rPr sz="2375" b="0" i="0" u="none" baseline="-25000">
                <a:solidFill>
                  <a:srgbClr val="000000"/>
                </a:solidFill>
                <a:latin typeface="Times New Roman" panose="02020603050405020304"/>
              </a:rPr>
              <a:t>2 </a:t>
            </a:r>
            <a:endParaRPr sz="2375" b="0" i="0" u="none" baseline="-25000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16" name="Rectangle 14"/>
          <p:cNvSpPr/>
          <p:nvPr/>
        </p:nvSpPr>
        <p:spPr>
          <a:xfrm rot="7800000">
            <a:off x="24525094" y="20225"/>
            <a:ext cx="576000" cy="539999"/>
          </a:xfrm>
          <a:prstGeom prst="rect">
            <a:avLst/>
          </a:prstGeom>
          <a:solidFill>
            <a:srgbClr val="F2F2F2"/>
          </a:solidFill>
          <a:ln w="12700">
            <a:solidFill>
              <a:srgbClr val="9DC3E6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</a:p>
        </p:txBody>
      </p:sp>
      <p:sp>
        <p:nvSpPr>
          <p:cNvPr id="17" name="TextBox 15"/>
          <p:cNvSpPr txBox="1"/>
          <p:nvPr/>
        </p:nvSpPr>
        <p:spPr>
          <a:xfrm rot="60000">
            <a:off x="11326395" y="2226273"/>
            <a:ext cx="571285" cy="46041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algn="ctr">
              <a:lnSpc>
                <a:spcPct val="113000"/>
              </a:lnSpc>
            </a:pPr>
            <a:r>
              <a:rPr sz="2375" b="0" i="0" u="none">
                <a:solidFill>
                  <a:srgbClr val="000000"/>
                </a:solidFill>
                <a:latin typeface="Times New Roman" panose="02020603050405020304"/>
              </a:rPr>
              <a:t>H</a:t>
            </a:r>
            <a:r>
              <a:rPr sz="2375" b="0" i="0" u="none" baseline="-25000">
                <a:solidFill>
                  <a:srgbClr val="000000"/>
                </a:solidFill>
                <a:latin typeface="Times New Roman" panose="02020603050405020304"/>
              </a:rPr>
              <a:t>2 </a:t>
            </a:r>
            <a:endParaRPr sz="2375" b="0" i="0" u="none" baseline="-25000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19" name="Rectangle 17"/>
          <p:cNvSpPr/>
          <p:nvPr/>
        </p:nvSpPr>
        <p:spPr>
          <a:xfrm>
            <a:off x="1955800" y="3713479"/>
            <a:ext cx="488492" cy="791844"/>
          </a:xfrm>
          <a:prstGeom prst="rect">
            <a:avLst/>
          </a:prstGeom>
          <a:solidFill>
            <a:srgbClr val="C1DCF3"/>
          </a:solidFill>
          <a:ln w="12700">
            <a:solidFill>
              <a:srgbClr val="5B9BD5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l"/>
            <a:r>
              <a:rPr sz="1785" b="1" i="0" u="none">
                <a:solidFill>
                  <a:srgbClr val="000000"/>
                </a:solidFill>
                <a:latin typeface="华文楷体" panose="02010600040101010101" charset="-122"/>
              </a:rPr>
              <a:t>现</a:t>
            </a:r>
            <a:endParaRPr sz="1785" b="1" i="0" u="none">
              <a:solidFill>
                <a:srgbClr val="000000"/>
              </a:solidFill>
              <a:latin typeface="华文楷体" panose="02010600040101010101" charset="-122"/>
            </a:endParaRPr>
          </a:p>
          <a:p>
            <a:pPr algn="ctr">
              <a:lnSpc>
                <a:spcPct val="113000"/>
              </a:lnSpc>
            </a:pPr>
            <a:r>
              <a:rPr sz="1785" b="1" i="0" u="none">
                <a:solidFill>
                  <a:srgbClr val="000000"/>
                </a:solidFill>
                <a:latin typeface="华文楷体" panose="02010600040101010101" charset="-122"/>
              </a:rPr>
              <a:t>象</a:t>
            </a:r>
            <a:endParaRPr sz="178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20" name="Rectangle 18"/>
          <p:cNvSpPr/>
          <p:nvPr/>
        </p:nvSpPr>
        <p:spPr>
          <a:xfrm>
            <a:off x="765175" y="4954270"/>
            <a:ext cx="1576831" cy="558800"/>
          </a:xfrm>
          <a:prstGeom prst="rect">
            <a:avLst/>
          </a:prstGeom>
          <a:solidFill>
            <a:srgbClr val="FFF2CC"/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sz="1985" b="1" i="0" u="none">
                <a:solidFill>
                  <a:srgbClr val="000000"/>
                </a:solidFill>
                <a:latin typeface="华文楷体" panose="02010600040101010101" charset="-122"/>
              </a:rPr>
              <a:t>得出结论</a:t>
            </a:r>
            <a:endParaRPr sz="198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21" name="Down Arrow 19"/>
          <p:cNvSpPr/>
          <p:nvPr/>
        </p:nvSpPr>
        <p:spPr>
          <a:xfrm>
            <a:off x="1364615" y="3599180"/>
            <a:ext cx="282575" cy="1233805"/>
          </a:xfrm>
          <a:prstGeom prst="downArrow">
            <a:avLst/>
          </a:prstGeom>
          <a:noFill/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</a:p>
        </p:txBody>
      </p:sp>
      <p:sp>
        <p:nvSpPr>
          <p:cNvPr id="22" name="TextBox 20"/>
          <p:cNvSpPr txBox="1"/>
          <p:nvPr/>
        </p:nvSpPr>
        <p:spPr>
          <a:xfrm>
            <a:off x="6188074" y="5045710"/>
            <a:ext cx="10716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algn="l">
              <a:lnSpc>
                <a:spcPct val="113000"/>
              </a:lnSpc>
            </a:pPr>
            <a:r>
              <a:rPr sz="2770" b="1" i="0" u="none">
                <a:solidFill>
                  <a:srgbClr val="000000"/>
                </a:solidFill>
                <a:latin typeface="华文楷体" panose="02010600040101010101" charset="-122"/>
              </a:rPr>
              <a:t>氧气</a:t>
            </a:r>
            <a:endParaRPr sz="2770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23" name="TextBox 21"/>
          <p:cNvSpPr txBox="1"/>
          <p:nvPr/>
        </p:nvSpPr>
        <p:spPr>
          <a:xfrm>
            <a:off x="5604509" y="5004601"/>
            <a:ext cx="424180" cy="64499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algn="l">
              <a:lnSpc>
                <a:spcPct val="113000"/>
              </a:lnSpc>
            </a:pPr>
            <a:r>
              <a:rPr sz="3565" b="1" i="0" u="none">
                <a:solidFill>
                  <a:srgbClr val="000000"/>
                </a:solidFill>
                <a:latin typeface="Times New Roman" panose="02020603050405020304"/>
              </a:rPr>
              <a:t>+</a:t>
            </a:r>
            <a:endParaRPr sz="3565" b="1" i="0" u="none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24" name="TextBox 22"/>
          <p:cNvSpPr txBox="1"/>
          <p:nvPr/>
        </p:nvSpPr>
        <p:spPr>
          <a:xfrm>
            <a:off x="2675889" y="5045654"/>
            <a:ext cx="527050" cy="5218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algn="l">
              <a:lnSpc>
                <a:spcPct val="113000"/>
              </a:lnSpc>
            </a:pPr>
            <a:r>
              <a:rPr sz="2770" b="1" i="0" u="none">
                <a:solidFill>
                  <a:srgbClr val="000000"/>
                </a:solidFill>
                <a:latin typeface="华文楷体" panose="02010600040101010101" charset="-122"/>
              </a:rPr>
              <a:t>水</a:t>
            </a:r>
            <a:endParaRPr sz="2770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cxnSp>
        <p:nvCxnSpPr>
          <p:cNvPr id="25" name="Connector 24"/>
          <p:cNvCxnSpPr/>
          <p:nvPr/>
        </p:nvCxnSpPr>
        <p:spPr>
          <a:xfrm rot="10821487" flipH="1">
            <a:off x="3202927" y="5302551"/>
            <a:ext cx="1218800" cy="28575"/>
          </a:xfrm>
          <a:prstGeom prst="line">
            <a:avLst/>
          </a:prstGeom>
          <a:ln w="28575">
            <a:solidFill>
              <a:srgbClr val="000000"/>
            </a:solidFill>
            <a:headEnd type="none" w="lg" len="lg"/>
            <a:tailEnd type="arrow" w="med" len="med"/>
          </a:ln>
        </p:spPr>
      </p:cxnSp>
      <p:sp>
        <p:nvSpPr>
          <p:cNvPr id="26" name="TextBox 24"/>
          <p:cNvSpPr txBox="1"/>
          <p:nvPr/>
        </p:nvSpPr>
        <p:spPr>
          <a:xfrm>
            <a:off x="3158489" y="4827270"/>
            <a:ext cx="1262761" cy="5218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algn="ctr">
              <a:lnSpc>
                <a:spcPct val="113000"/>
              </a:lnSpc>
            </a:pPr>
            <a:r>
              <a:rPr sz="2000" b="1" i="0" u="none">
                <a:solidFill>
                  <a:srgbClr val="000000"/>
                </a:solidFill>
                <a:latin typeface="华文楷体" panose="02010600040101010101" charset="-122"/>
              </a:rPr>
              <a:t>通电</a:t>
            </a:r>
            <a:endParaRPr sz="2000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27" name="TextBox 25"/>
          <p:cNvSpPr txBox="1"/>
          <p:nvPr/>
        </p:nvSpPr>
        <p:spPr>
          <a:xfrm>
            <a:off x="4723764" y="5051425"/>
            <a:ext cx="14577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algn="l">
              <a:lnSpc>
                <a:spcPct val="113000"/>
              </a:lnSpc>
            </a:pPr>
            <a:r>
              <a:rPr sz="2770" b="1" i="0" u="none">
                <a:solidFill>
                  <a:srgbClr val="000000"/>
                </a:solidFill>
                <a:latin typeface="华文楷体" panose="02010600040101010101" charset="-122"/>
              </a:rPr>
              <a:t>氢气</a:t>
            </a:r>
            <a:endParaRPr sz="2770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28" name="TextBox 26"/>
          <p:cNvSpPr txBox="1"/>
          <p:nvPr/>
        </p:nvSpPr>
        <p:spPr>
          <a:xfrm>
            <a:off x="2559050" y="5521960"/>
            <a:ext cx="4770221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algn="l">
              <a:lnSpc>
                <a:spcPct val="113000"/>
              </a:lnSpc>
            </a:pPr>
            <a:r>
              <a:rPr sz="2770" b="0" i="0" u="none">
                <a:solidFill>
                  <a:srgbClr val="FF0000"/>
                </a:solidFill>
                <a:latin typeface="Times New Roman" panose="02020603050405020304"/>
              </a:rPr>
              <a:t>H</a:t>
            </a:r>
            <a:r>
              <a:rPr sz="2770" b="0" i="0" u="none" baseline="-25000">
                <a:solidFill>
                  <a:srgbClr val="FF0000"/>
                </a:solidFill>
                <a:latin typeface="Times New Roman" panose="02020603050405020304"/>
              </a:rPr>
              <a:t>2</a:t>
            </a:r>
            <a:r>
              <a:rPr sz="2770" b="0" i="0" u="none">
                <a:solidFill>
                  <a:srgbClr val="FF0000"/>
                </a:solidFill>
                <a:latin typeface="Times New Roman" panose="02020603050405020304"/>
              </a:rPr>
              <a:t>O                   H</a:t>
            </a:r>
            <a:r>
              <a:rPr sz="2770" b="0" i="0" u="none" baseline="-25000">
                <a:solidFill>
                  <a:srgbClr val="FF0000"/>
                </a:solidFill>
                <a:latin typeface="Times New Roman" panose="02020603050405020304"/>
              </a:rPr>
              <a:t>2                    </a:t>
            </a:r>
            <a:r>
              <a:rPr sz="2770" b="0" i="0" u="none">
                <a:solidFill>
                  <a:srgbClr val="FF0000"/>
                </a:solidFill>
                <a:latin typeface="Times New Roman" panose="02020603050405020304"/>
              </a:rPr>
              <a:t>O</a:t>
            </a:r>
            <a:r>
              <a:rPr sz="2770" b="0" i="0" u="none" baseline="-25000">
                <a:solidFill>
                  <a:srgbClr val="FF0000"/>
                </a:solidFill>
                <a:latin typeface="Times New Roman" panose="02020603050405020304"/>
              </a:rPr>
              <a:t>2</a:t>
            </a:r>
            <a:endParaRPr sz="2770" b="0" i="0" u="none" baseline="-25000">
              <a:solidFill>
                <a:srgbClr val="FF0000"/>
              </a:solidFill>
              <a:latin typeface="Times New Roman" panose="02020603050405020304"/>
            </a:endParaRPr>
          </a:p>
        </p:txBody>
      </p:sp>
      <p:sp>
        <p:nvSpPr>
          <p:cNvPr id="29" name="TextBox 27"/>
          <p:cNvSpPr txBox="1"/>
          <p:nvPr/>
        </p:nvSpPr>
        <p:spPr>
          <a:xfrm>
            <a:off x="2637790" y="6216333"/>
            <a:ext cx="3025711" cy="429894"/>
          </a:xfrm>
          <a:prstGeom prst="rect">
            <a:avLst/>
          </a:prstGeom>
          <a:solidFill>
            <a:srgbClr val="FFF2CC"/>
          </a:solidFill>
          <a:ln w="19050">
            <a:noFill/>
          </a:ln>
        </p:spPr>
        <p:txBody>
          <a:bodyPr wrap="square" anchor="t">
            <a:noAutofit/>
          </a:bodyPr>
          <a:lstStyle/>
          <a:p>
            <a:pPr algn="l">
              <a:lnSpc>
                <a:spcPct val="113000"/>
              </a:lnSpc>
            </a:pPr>
            <a:r>
              <a:rPr sz="2180" b="1" i="0" u="none">
                <a:solidFill>
                  <a:srgbClr val="000000"/>
                </a:solidFill>
                <a:latin typeface="华文楷体" panose="02010600040101010101" charset="-122"/>
              </a:rPr>
              <a:t>水由氢、氧元素组成 </a:t>
            </a:r>
            <a:endParaRPr sz="2180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30" name="Rectangle 28"/>
          <p:cNvSpPr/>
          <p:nvPr/>
        </p:nvSpPr>
        <p:spPr>
          <a:xfrm>
            <a:off x="2559050" y="3726815"/>
            <a:ext cx="4631690" cy="789940"/>
          </a:xfrm>
          <a:prstGeom prst="rect">
            <a:avLst/>
          </a:prstGeom>
          <a:noFill/>
          <a:ln w="9525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buClr>
                <a:srgbClr val="000000"/>
              </a:buClr>
              <a:buFont typeface="Wingdings" panose="05000000000000000000" pitchFamily="2" charset="0"/>
              <a:buChar char="l"/>
            </a:pPr>
            <a:r>
              <a:rPr b="1">
                <a:solidFill>
                  <a:srgbClr val="000000"/>
                </a:solidFill>
                <a:latin typeface="华文楷体" panose="02010600040101010101" charset="-122"/>
                <a:sym typeface="+mn-ea"/>
              </a:rPr>
              <a:t>两极均有气体产生</a:t>
            </a:r>
            <a:endParaRPr b="1">
              <a:solidFill>
                <a:srgbClr val="000000"/>
              </a:solidFill>
              <a:latin typeface="华文楷体" panose="02010600040101010101" charset="-122"/>
              <a:sym typeface="+mn-ea"/>
            </a:endParaRPr>
          </a:p>
          <a:p>
            <a:pPr algn="l">
              <a:lnSpc>
                <a:spcPct val="141000"/>
              </a:lnSpc>
              <a:buClr>
                <a:srgbClr val="000000"/>
              </a:buClr>
              <a:buFont typeface="Wingdings" panose="05000000000000000000" pitchFamily="2" charset="0"/>
              <a:buChar char="l"/>
            </a:pPr>
            <a:r>
              <a:rPr sz="1985" b="1" i="0" u="none">
                <a:solidFill>
                  <a:srgbClr val="000000"/>
                </a:solidFill>
                <a:latin typeface="华文楷体" panose="02010600040101010101" charset="-122"/>
              </a:rPr>
              <a:t>正极与负极上气体体积比约为</a:t>
            </a:r>
            <a:r>
              <a:rPr sz="1985" b="1" i="0" u="none">
                <a:solidFill>
                  <a:srgbClr val="000000"/>
                </a:solidFill>
                <a:latin typeface="Times New Roman" panose="02020603050405020304"/>
              </a:rPr>
              <a:t> 1:2</a:t>
            </a:r>
            <a:endParaRPr sz="1985" b="1" i="0" u="none">
              <a:solidFill>
                <a:srgbClr val="000000"/>
              </a:solidFill>
              <a:latin typeface="Times New Roman" panose="02020603050405020304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02640" y="436245"/>
            <a:ext cx="5657850" cy="768350"/>
            <a:chOff x="758" y="1884"/>
            <a:chExt cx="8910" cy="1210"/>
          </a:xfrm>
        </p:grpSpPr>
        <p:cxnSp>
          <p:nvCxnSpPr>
            <p:cNvPr id="5" name="Connector 3"/>
            <p:cNvCxnSpPr/>
            <p:nvPr/>
          </p:nvCxnSpPr>
          <p:spPr>
            <a:xfrm>
              <a:off x="1644" y="2781"/>
              <a:ext cx="4151" cy="10"/>
            </a:xfrm>
            <a:prstGeom prst="line">
              <a:avLst/>
            </a:prstGeom>
            <a:ln w="12700">
              <a:solidFill>
                <a:srgbClr val="01431D"/>
              </a:solidFill>
              <a:headEnd type="none" w="lg" len="lg"/>
              <a:tailEnd type="none" w="lg" len="lg"/>
            </a:ln>
          </p:spPr>
        </p:cxnSp>
        <p:sp>
          <p:nvSpPr>
            <p:cNvPr id="6" name="Rectangle 3"/>
            <p:cNvSpPr/>
            <p:nvPr/>
          </p:nvSpPr>
          <p:spPr>
            <a:xfrm>
              <a:off x="758" y="2354"/>
              <a:ext cx="572" cy="572"/>
            </a:xfrm>
            <a:prstGeom prst="rect">
              <a:avLst/>
            </a:prstGeom>
            <a:solidFill>
              <a:srgbClr val="01431D"/>
            </a:solidFill>
            <a:ln w="12700">
              <a:noFill/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l"/>
            </a:p>
          </p:txBody>
        </p:sp>
        <p:sp>
          <p:nvSpPr>
            <p:cNvPr id="7" name="Rectangle 4"/>
            <p:cNvSpPr/>
            <p:nvPr/>
          </p:nvSpPr>
          <p:spPr>
            <a:xfrm>
              <a:off x="1072" y="2706"/>
              <a:ext cx="388" cy="388"/>
            </a:xfrm>
            <a:prstGeom prst="rect">
              <a:avLst/>
            </a:prstGeom>
            <a:solidFill>
              <a:srgbClr val="01621F"/>
            </a:solidFill>
            <a:ln w="12700">
              <a:noFill/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l"/>
            </a:p>
          </p:txBody>
        </p:sp>
        <p:sp>
          <p:nvSpPr>
            <p:cNvPr id="18" name="TextBox 5"/>
            <p:cNvSpPr txBox="1"/>
            <p:nvPr/>
          </p:nvSpPr>
          <p:spPr>
            <a:xfrm>
              <a:off x="1644" y="1884"/>
              <a:ext cx="802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noAutofit/>
            </a:bodyPr>
            <a:p>
              <a:pPr algn="l">
                <a:lnSpc>
                  <a:spcPct val="113000"/>
                </a:lnSpc>
              </a:pPr>
              <a:r>
                <a:rPr sz="2770" b="1" i="0" u="none">
                  <a:solidFill>
                    <a:srgbClr val="000000"/>
                  </a:solidFill>
                  <a:latin typeface="黑体" panose="02010609060101010101" charset="-122"/>
                </a:rPr>
                <a:t>探究</a:t>
              </a:r>
              <a:r>
                <a:rPr lang="zh-CN" sz="2770" b="1" i="0" u="none">
                  <a:solidFill>
                    <a:srgbClr val="000000"/>
                  </a:solidFill>
                  <a:latin typeface="黑体" panose="02010609060101010101" charset="-122"/>
                </a:rPr>
                <a:t>水</a:t>
              </a:r>
              <a:r>
                <a:rPr sz="2770" b="1" i="0" u="none">
                  <a:solidFill>
                    <a:srgbClr val="000000"/>
                  </a:solidFill>
                  <a:latin typeface="黑体" panose="02010609060101010101" charset="-122"/>
                </a:rPr>
                <a:t>的组成</a:t>
              </a:r>
              <a:endParaRPr sz="2770" b="1" i="0" u="none">
                <a:solidFill>
                  <a:srgbClr val="000000"/>
                </a:solidFill>
                <a:latin typeface="黑体" panose="0201060906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9" grpId="0" animBg="1"/>
      <p:bldP spid="20" grpId="0" animBg="1"/>
      <p:bldP spid="21" grpId="0" bldLvl="0" animBg="1"/>
      <p:bldP spid="22" grpId="0"/>
      <p:bldP spid="23" grpId="0"/>
      <p:bldP spid="24" grpId="0"/>
      <p:bldP spid="26" grpId="0"/>
      <p:bldP spid="27" grpId="0"/>
      <p:bldP spid="28" grpId="0"/>
      <p:bldP spid="29" grpId="0" bldLvl="0" animBg="1"/>
      <p:bldP spid="3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/>
          <p:cNvSpPr txBox="1"/>
          <p:nvPr/>
        </p:nvSpPr>
        <p:spPr>
          <a:xfrm>
            <a:off x="2698750" y="1748790"/>
            <a:ext cx="3957320" cy="460375"/>
          </a:xfrm>
          <a:prstGeom prst="rect">
            <a:avLst/>
          </a:prstGeom>
          <a:noFill/>
          <a:ln w="15875">
            <a:noFill/>
          </a:ln>
        </p:spPr>
        <p:txBody>
          <a:bodyPr wrap="square" anchor="t">
            <a:noAutofit/>
          </a:bodyPr>
          <a:lstStyle/>
          <a:p>
            <a:pPr algn="l">
              <a:lnSpc>
                <a:spcPct val="113000"/>
              </a:lnSpc>
            </a:pPr>
            <a:r>
              <a:rPr lang="zh-CN" sz="2375" b="1" i="0" u="none">
                <a:solidFill>
                  <a:srgbClr val="000000"/>
                </a:solidFill>
                <a:latin typeface="华文楷体" panose="02010600040101010101" charset="-122"/>
              </a:rPr>
              <a:t>还能</a:t>
            </a:r>
            <a:r>
              <a:rPr sz="2375" b="1" i="0" u="none">
                <a:solidFill>
                  <a:srgbClr val="000000"/>
                </a:solidFill>
                <a:latin typeface="华文楷体" panose="02010600040101010101" charset="-122"/>
              </a:rPr>
              <a:t>如何使水分解呢？</a:t>
            </a:r>
            <a:endParaRPr sz="237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10" name="Rectangle 8"/>
          <p:cNvSpPr/>
          <p:nvPr/>
        </p:nvSpPr>
        <p:spPr>
          <a:xfrm>
            <a:off x="920575" y="1650167"/>
            <a:ext cx="1574991" cy="558800"/>
          </a:xfrm>
          <a:prstGeom prst="rect">
            <a:avLst/>
          </a:prstGeom>
          <a:solidFill>
            <a:srgbClr val="E2F0D9"/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sz="1985" b="1" i="0" u="none">
                <a:solidFill>
                  <a:srgbClr val="000000"/>
                </a:solidFill>
                <a:latin typeface="华文楷体" panose="02010600040101010101" charset="-122"/>
              </a:rPr>
              <a:t>驱动问题</a:t>
            </a:r>
            <a:endParaRPr sz="198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11" name="Down Arrow 9"/>
          <p:cNvSpPr/>
          <p:nvPr/>
        </p:nvSpPr>
        <p:spPr>
          <a:xfrm>
            <a:off x="1395730" y="2383790"/>
            <a:ext cx="455295" cy="697230"/>
          </a:xfrm>
          <a:prstGeom prst="downArrow">
            <a:avLst/>
          </a:prstGeom>
          <a:noFill/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</a:p>
        </p:txBody>
      </p:sp>
      <p:sp>
        <p:nvSpPr>
          <p:cNvPr id="12" name="Rectangle 10"/>
          <p:cNvSpPr/>
          <p:nvPr/>
        </p:nvSpPr>
        <p:spPr>
          <a:xfrm>
            <a:off x="1587500" y="3392170"/>
            <a:ext cx="7138669" cy="2844000"/>
          </a:xfrm>
          <a:prstGeom prst="rect">
            <a:avLst/>
          </a:prstGeom>
          <a:noFill/>
          <a:ln w="12700">
            <a:solidFill>
              <a:srgbClr val="C1DCF3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</a:p>
        </p:txBody>
      </p:sp>
      <p:sp>
        <p:nvSpPr>
          <p:cNvPr id="13" name="TextBox 11"/>
          <p:cNvSpPr txBox="1"/>
          <p:nvPr/>
        </p:nvSpPr>
        <p:spPr>
          <a:xfrm>
            <a:off x="2698750" y="3177539"/>
            <a:ext cx="1805241" cy="429894"/>
          </a:xfrm>
          <a:prstGeom prst="rect">
            <a:avLst/>
          </a:prstGeom>
          <a:solidFill>
            <a:srgbClr val="E7E6E6"/>
          </a:solidFill>
          <a:ln w="15875">
            <a:noFill/>
          </a:ln>
        </p:spPr>
        <p:txBody>
          <a:bodyPr wrap="square" anchor="t">
            <a:noAutofit/>
          </a:bodyPr>
          <a:lstStyle/>
          <a:p>
            <a:pPr algn="ctr">
              <a:lnSpc>
                <a:spcPct val="113000"/>
              </a:lnSpc>
            </a:pPr>
            <a:r>
              <a:rPr sz="2180" b="1" i="0" u="none">
                <a:solidFill>
                  <a:srgbClr val="000000"/>
                </a:solidFill>
                <a:latin typeface="华文楷体" panose="02010600040101010101" charset="-122"/>
              </a:rPr>
              <a:t>光分解水</a:t>
            </a:r>
            <a:endParaRPr sz="2180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sp>
        <p:nvSpPr>
          <p:cNvPr id="14" name="Rectangle 12"/>
          <p:cNvSpPr/>
          <p:nvPr/>
        </p:nvSpPr>
        <p:spPr>
          <a:xfrm>
            <a:off x="765175" y="3122929"/>
            <a:ext cx="1576831" cy="558800"/>
          </a:xfrm>
          <a:prstGeom prst="rect">
            <a:avLst/>
          </a:prstGeom>
          <a:solidFill>
            <a:srgbClr val="DAE3F3"/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sz="1985" b="1" i="0" u="none">
                <a:solidFill>
                  <a:srgbClr val="000000"/>
                </a:solidFill>
                <a:latin typeface="华文楷体" panose="02010600040101010101" charset="-122"/>
              </a:rPr>
              <a:t>设计实验</a:t>
            </a:r>
            <a:endParaRPr sz="1985" b="1" i="0" u="none">
              <a:solidFill>
                <a:srgbClr val="000000"/>
              </a:solidFill>
              <a:latin typeface="华文楷体" panose="0201060004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840230" y="2503805"/>
            <a:ext cx="9133840" cy="3608705"/>
            <a:chOff x="2898" y="3943"/>
            <a:chExt cx="14384" cy="5683"/>
          </a:xfrm>
        </p:grpSpPr>
        <p:sp>
          <p:nvSpPr>
            <p:cNvPr id="4" name="Rectangle 3"/>
            <p:cNvSpPr/>
            <p:nvPr/>
          </p:nvSpPr>
          <p:spPr>
            <a:xfrm>
              <a:off x="2898" y="5904"/>
              <a:ext cx="10005" cy="3723"/>
            </a:xfrm>
            <a:prstGeom prst="rect">
              <a:avLst/>
            </a:prstGeom>
            <a:solidFill>
              <a:srgbClr val="F2F2F2"/>
            </a:solidFill>
            <a:ln w="15875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pPr algn="l"/>
              <a:r>
                <a:rPr sz="1785" b="1" i="0" u="none">
                  <a:solidFill>
                    <a:srgbClr val="000000"/>
                  </a:solidFill>
                  <a:latin typeface="华文楷体" panose="02010600040101010101" charset="-122"/>
                </a:rPr>
                <a:t>【资料</a:t>
              </a:r>
              <a:r>
                <a:rPr sz="1785" b="1" i="0" u="none">
                  <a:solidFill>
                    <a:srgbClr val="000000"/>
                  </a:solidFill>
                  <a:latin typeface="Times New Roman" panose="02020603050405020304"/>
                </a:rPr>
                <a:t>4</a:t>
              </a:r>
              <a:r>
                <a:rPr sz="1785" b="1" i="0" u="none">
                  <a:solidFill>
                    <a:srgbClr val="000000"/>
                  </a:solidFill>
                  <a:latin typeface="华文楷体" panose="02010600040101010101" charset="-122"/>
                </a:rPr>
                <a:t>】</a:t>
              </a:r>
              <a:r>
                <a:rPr lang="zh-CN" sz="1785" b="1" i="0" u="none">
                  <a:solidFill>
                    <a:srgbClr val="C00000"/>
                  </a:solidFill>
                  <a:latin typeface="华文楷体" panose="02010600040101010101" charset="-122"/>
                </a:rPr>
                <a:t>（阅读课本</a:t>
              </a:r>
              <a:r>
                <a:rPr lang="en-US" altLang="zh-CN" sz="1785" b="1" i="0" u="none">
                  <a:solidFill>
                    <a:srgbClr val="C00000"/>
                  </a:solidFill>
                  <a:latin typeface="华文楷体" panose="02010600040101010101" charset="-122"/>
                </a:rPr>
                <a:t>61</a:t>
              </a:r>
              <a:r>
                <a:rPr lang="zh-CN" altLang="en-US" sz="1785" b="1" i="0" u="none">
                  <a:solidFill>
                    <a:srgbClr val="C00000"/>
                  </a:solidFill>
                  <a:latin typeface="华文楷体" panose="02010600040101010101" charset="-122"/>
                </a:rPr>
                <a:t>页</a:t>
              </a:r>
              <a:r>
                <a:rPr lang="en-US" altLang="zh-CN" sz="1785" b="1" i="0" u="none">
                  <a:solidFill>
                    <a:srgbClr val="C00000"/>
                  </a:solidFill>
                  <a:latin typeface="华文楷体" panose="02010600040101010101" charset="-122"/>
                </a:rPr>
                <a:t>——</a:t>
              </a:r>
              <a:r>
                <a:rPr lang="zh-CN" altLang="en-US" sz="1785" b="1" i="0" u="none">
                  <a:solidFill>
                    <a:srgbClr val="C00000"/>
                  </a:solidFill>
                  <a:latin typeface="华文楷体" panose="02010600040101010101" charset="-122"/>
                </a:rPr>
                <a:t>拓展视野）</a:t>
              </a:r>
              <a:endParaRPr sz="1785" b="1" i="0" u="none">
                <a:solidFill>
                  <a:srgbClr val="000000"/>
                </a:solidFill>
                <a:latin typeface="华文楷体" panose="02010600040101010101" charset="-122"/>
              </a:endParaRPr>
            </a:p>
            <a:p>
              <a:pPr algn="l">
                <a:lnSpc>
                  <a:spcPct val="141000"/>
                </a:lnSpc>
                <a:buClr>
                  <a:srgbClr val="000000"/>
                </a:buClr>
                <a:buFont typeface="Wingdings" panose="05000000000000000000" pitchFamily="2" charset="0"/>
                <a:buChar char="l"/>
              </a:pPr>
              <a:r>
                <a:rPr sz="1785" b="1" i="0" u="none">
                  <a:solidFill>
                    <a:srgbClr val="000000"/>
                  </a:solidFill>
                  <a:latin typeface="华文楷体" panose="02010600040101010101" charset="-122"/>
                </a:rPr>
                <a:t>科学家通过大量研究表明，用</a:t>
              </a:r>
              <a:r>
                <a:rPr sz="1785" b="1" i="0" u="none">
                  <a:solidFill>
                    <a:srgbClr val="000000"/>
                  </a:solidFill>
                  <a:latin typeface="Times New Roman" panose="02020603050405020304"/>
                </a:rPr>
                <a:t>TiO</a:t>
              </a:r>
              <a:r>
                <a:rPr sz="1785" b="1" i="0" u="none" baseline="-25000">
                  <a:solidFill>
                    <a:srgbClr val="000000"/>
                  </a:solidFill>
                  <a:latin typeface="Times New Roman" panose="02020603050405020304"/>
                </a:rPr>
                <a:t>2</a:t>
              </a:r>
              <a:r>
                <a:rPr sz="1785" b="1" i="0" u="none">
                  <a:solidFill>
                    <a:srgbClr val="000000"/>
                  </a:solidFill>
                  <a:latin typeface="华文楷体" panose="02010600040101010101" charset="-122"/>
                </a:rPr>
                <a:t>等物质作为催化剂，利用太阳光直接将水分解为氢气和氧气。近年来，中国科学技术大学研究人员的一系列研究表明，采用纳米级的硅、石墨烯等材料作为催化剂，在太阳光下分解水的效果良好。该研究为水分解实现工业化制氢提供了新思路。</a:t>
              </a:r>
              <a:endParaRPr sz="1785" b="1" i="0" u="none">
                <a:solidFill>
                  <a:srgbClr val="000000"/>
                </a:solidFill>
                <a:latin typeface="华文楷体" panose="02010600040101010101" charset="-122"/>
              </a:endParaRPr>
            </a:p>
          </p:txBody>
        </p:sp>
        <p:pic>
          <p:nvPicPr>
            <p:cNvPr id="15" name="Picture 13"/>
            <p:cNvPicPr>
              <a:picLocks noChangeAspect="1"/>
            </p:cNvPicPr>
            <p:nvPr/>
          </p:nvPicPr>
          <p:blipFill>
            <a:blip r:embed="rId2"/>
            <a:srcRect t="1065"/>
            <a:stretch>
              <a:fillRect/>
            </a:stretch>
          </p:blipFill>
          <p:spPr>
            <a:xfrm>
              <a:off x="13122" y="3943"/>
              <a:ext cx="4161" cy="5102"/>
            </a:xfrm>
            <a:prstGeom prst="rect">
              <a:avLst/>
            </a:prstGeom>
            <a:ln w="9525">
              <a:noFill/>
            </a:ln>
          </p:spPr>
        </p:pic>
      </p:grpSp>
      <p:grpSp>
        <p:nvGrpSpPr>
          <p:cNvPr id="2" name="组合 1"/>
          <p:cNvGrpSpPr/>
          <p:nvPr/>
        </p:nvGrpSpPr>
        <p:grpSpPr>
          <a:xfrm>
            <a:off x="802640" y="436245"/>
            <a:ext cx="5657850" cy="768350"/>
            <a:chOff x="758" y="1884"/>
            <a:chExt cx="8910" cy="1210"/>
          </a:xfrm>
        </p:grpSpPr>
        <p:cxnSp>
          <p:nvCxnSpPr>
            <p:cNvPr id="5" name="Connector 3"/>
            <p:cNvCxnSpPr/>
            <p:nvPr/>
          </p:nvCxnSpPr>
          <p:spPr>
            <a:xfrm>
              <a:off x="1644" y="2781"/>
              <a:ext cx="4151" cy="10"/>
            </a:xfrm>
            <a:prstGeom prst="line">
              <a:avLst/>
            </a:prstGeom>
            <a:ln w="12700">
              <a:solidFill>
                <a:srgbClr val="01431D"/>
              </a:solidFill>
              <a:headEnd type="none" w="lg" len="lg"/>
              <a:tailEnd type="none" w="lg" len="lg"/>
            </a:ln>
          </p:spPr>
        </p:cxnSp>
        <p:sp>
          <p:nvSpPr>
            <p:cNvPr id="6" name="Rectangle 3"/>
            <p:cNvSpPr/>
            <p:nvPr/>
          </p:nvSpPr>
          <p:spPr>
            <a:xfrm>
              <a:off x="758" y="2354"/>
              <a:ext cx="572" cy="572"/>
            </a:xfrm>
            <a:prstGeom prst="rect">
              <a:avLst/>
            </a:prstGeom>
            <a:solidFill>
              <a:srgbClr val="01431D"/>
            </a:solidFill>
            <a:ln w="12700">
              <a:noFill/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l"/>
            </a:p>
          </p:txBody>
        </p:sp>
        <p:sp>
          <p:nvSpPr>
            <p:cNvPr id="7" name="Rectangle 4"/>
            <p:cNvSpPr/>
            <p:nvPr/>
          </p:nvSpPr>
          <p:spPr>
            <a:xfrm>
              <a:off x="1072" y="2706"/>
              <a:ext cx="388" cy="388"/>
            </a:xfrm>
            <a:prstGeom prst="rect">
              <a:avLst/>
            </a:prstGeom>
            <a:solidFill>
              <a:srgbClr val="01621F"/>
            </a:solidFill>
            <a:ln w="12700">
              <a:noFill/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l"/>
            </a:p>
          </p:txBody>
        </p:sp>
        <p:sp>
          <p:nvSpPr>
            <p:cNvPr id="8" name="TextBox 5"/>
            <p:cNvSpPr txBox="1"/>
            <p:nvPr/>
          </p:nvSpPr>
          <p:spPr>
            <a:xfrm>
              <a:off x="1644" y="1884"/>
              <a:ext cx="802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noAutofit/>
            </a:bodyPr>
            <a:p>
              <a:pPr algn="l">
                <a:lnSpc>
                  <a:spcPct val="113000"/>
                </a:lnSpc>
              </a:pPr>
              <a:r>
                <a:rPr sz="2770" b="1" i="0" u="none">
                  <a:solidFill>
                    <a:srgbClr val="000000"/>
                  </a:solidFill>
                  <a:latin typeface="黑体" panose="02010609060101010101" charset="-122"/>
                </a:rPr>
                <a:t>探究</a:t>
              </a:r>
              <a:r>
                <a:rPr lang="zh-CN" sz="2770" b="1" i="0" u="none">
                  <a:solidFill>
                    <a:srgbClr val="000000"/>
                  </a:solidFill>
                  <a:latin typeface="黑体" panose="02010609060101010101" charset="-122"/>
                </a:rPr>
                <a:t>水</a:t>
              </a:r>
              <a:r>
                <a:rPr sz="2770" b="1" i="0" u="none">
                  <a:solidFill>
                    <a:srgbClr val="000000"/>
                  </a:solidFill>
                  <a:latin typeface="黑体" panose="02010609060101010101" charset="-122"/>
                </a:rPr>
                <a:t>的组成</a:t>
              </a:r>
              <a:endParaRPr sz="2770" b="1" i="0" u="none">
                <a:solidFill>
                  <a:srgbClr val="000000"/>
                </a:solidFill>
                <a:latin typeface="黑体" panose="0201060906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AS_UNIQUEID" val="1575"/>
</p:tagLst>
</file>

<file path=ppt/tags/tag10.xml><?xml version="1.0" encoding="utf-8"?>
<p:tagLst xmlns:p="http://schemas.openxmlformats.org/presentationml/2006/main">
  <p:tag name="AS_UNIQUEID" val="1184"/>
</p:tagLst>
</file>

<file path=ppt/tags/tag11.xml><?xml version="1.0" encoding="utf-8"?>
<p:tagLst xmlns:p="http://schemas.openxmlformats.org/presentationml/2006/main">
  <p:tag name="AS_UNIQUEID" val="1185"/>
</p:tagLst>
</file>

<file path=ppt/tags/tag12.xml><?xml version="1.0" encoding="utf-8"?>
<p:tagLst xmlns:p="http://schemas.openxmlformats.org/presentationml/2006/main">
  <p:tag name="AS_UNIQUEID" val="1186"/>
</p:tagLst>
</file>

<file path=ppt/tags/tag13.xml><?xml version="1.0" encoding="utf-8"?>
<p:tagLst xmlns:p="http://schemas.openxmlformats.org/presentationml/2006/main">
  <p:tag name="AS_UNIQUEID" val="1187"/>
</p:tagLst>
</file>

<file path=ppt/tags/tag14.xml><?xml version="1.0" encoding="utf-8"?>
<p:tagLst xmlns:p="http://schemas.openxmlformats.org/presentationml/2006/main">
  <p:tag name="AS_UNIQUEID" val="1188"/>
</p:tagLst>
</file>

<file path=ppt/tags/tag15.xml><?xml version="1.0" encoding="utf-8"?>
<p:tagLst xmlns:p="http://schemas.openxmlformats.org/presentationml/2006/main">
  <p:tag name="AS_UNIQUEID" val="1189"/>
</p:tagLst>
</file>

<file path=ppt/tags/tag16.xml><?xml version="1.0" encoding="utf-8"?>
<p:tagLst xmlns:p="http://schemas.openxmlformats.org/presentationml/2006/main">
  <p:tag name="AS_UNIQUEID" val="1018"/>
</p:tagLst>
</file>

<file path=ppt/tags/tag17.xml><?xml version="1.0" encoding="utf-8"?>
<p:tagLst xmlns:p="http://schemas.openxmlformats.org/presentationml/2006/main">
  <p:tag name="AS_UNIQUEID" val="2108"/>
</p:tagLst>
</file>

<file path=ppt/tags/tag18.xml><?xml version="1.0" encoding="utf-8"?>
<p:tagLst xmlns:p="http://schemas.openxmlformats.org/presentationml/2006/main">
  <p:tag name="AS_UNIQUEID" val="682"/>
</p:tagLst>
</file>

<file path=ppt/tags/tag19.xml><?xml version="1.0" encoding="utf-8"?>
<p:tagLst xmlns:p="http://schemas.openxmlformats.org/presentationml/2006/main">
  <p:tag name="AS_UNIQUEID" val="2106"/>
</p:tagLst>
</file>

<file path=ppt/tags/tag2.xml><?xml version="1.0" encoding="utf-8"?>
<p:tagLst xmlns:p="http://schemas.openxmlformats.org/presentationml/2006/main">
  <p:tag name="AS_UNIQUEID" val="1576"/>
</p:tagLst>
</file>

<file path=ppt/tags/tag20.xml><?xml version="1.0" encoding="utf-8"?>
<p:tagLst xmlns:p="http://schemas.openxmlformats.org/presentationml/2006/main">
  <p:tag name="AS_UNIQUEID" val="2107"/>
  <p:tag name="KSO_WM_MEDIACOVER_FLAG" val="1"/>
  <p:tag name="KSO_WM_UNIT_MEDIACOVER_BTN_STATE" val="1"/>
  <p:tag name="KSO_WM_UNIT_MEDIACOVER_BTNRECT" val="0*0*0*0"/>
</p:tagLst>
</file>

<file path=ppt/tags/tag21.xml><?xml version="1.0" encoding="utf-8"?>
<p:tagLst xmlns:p="http://schemas.openxmlformats.org/presentationml/2006/main">
  <p:tag name="AS_UNIQUEID" val="2109"/>
</p:tagLst>
</file>

<file path=ppt/tags/tag22.xml><?xml version="1.0" encoding="utf-8"?>
<p:tagLst xmlns:p="http://schemas.openxmlformats.org/presentationml/2006/main">
  <p:tag name="AS_UNIQUEID" val="2110"/>
</p:tagLst>
</file>

<file path=ppt/tags/tag23.xml><?xml version="1.0" encoding="utf-8"?>
<p:tagLst xmlns:p="http://schemas.openxmlformats.org/presentationml/2006/main">
  <p:tag name="KSO_WM_DIAGRAM_VIRTUALLY_FRAME" val="{&quot;height&quot;:246.8999212598425,&quot;left&quot;:57.42496062992126,&quot;top&quot;:122.12503937007872,&quot;width&quot;:700.32}"/>
</p:tagLst>
</file>

<file path=ppt/tags/tag24.xml><?xml version="1.0" encoding="utf-8"?>
<p:tagLst xmlns:p="http://schemas.openxmlformats.org/presentationml/2006/main">
  <p:tag name="KSO_WM_DIAGRAM_VIRTUALLY_FRAME" val="{&quot;height&quot;:246.8999212598425,&quot;left&quot;:57.42496062992126,&quot;top&quot;:122.12503937007872,&quot;width&quot;:700.32}"/>
</p:tagLst>
</file>

<file path=ppt/tags/tag25.xml><?xml version="1.0" encoding="utf-8"?>
<p:tagLst xmlns:p="http://schemas.openxmlformats.org/presentationml/2006/main">
  <p:tag name="KSO_WM_DIAGRAM_VIRTUALLY_FRAME" val="{&quot;height&quot;:246.8999212598425,&quot;left&quot;:57.42496062992126,&quot;top&quot;:122.12503937007872,&quot;width&quot;:700.32}"/>
</p:tagLst>
</file>

<file path=ppt/tags/tag26.xml><?xml version="1.0" encoding="utf-8"?>
<p:tagLst xmlns:p="http://schemas.openxmlformats.org/presentationml/2006/main">
  <p:tag name="KSO_WM_DIAGRAM_VIRTUALLY_FRAME" val="{&quot;height&quot;:246.8999212598425,&quot;left&quot;:57.42496062992126,&quot;top&quot;:122.12503937007872,&quot;width&quot;:700.32}"/>
</p:tagLst>
</file>

<file path=ppt/tags/tag27.xml><?xml version="1.0" encoding="utf-8"?>
<p:tagLst xmlns:p="http://schemas.openxmlformats.org/presentationml/2006/main">
  <p:tag name="KSO_WM_DIAGRAM_VIRTUALLY_FRAME" val="{&quot;height&quot;:246.8999212598425,&quot;left&quot;:57.42496062992126,&quot;top&quot;:122.12503937007872,&quot;width&quot;:700.32}"/>
</p:tagLst>
</file>

<file path=ppt/tags/tag28.xml><?xml version="1.0" encoding="utf-8"?>
<p:tagLst xmlns:p="http://schemas.openxmlformats.org/presentationml/2006/main">
  <p:tag name="AS_UNIQUEID" val="1576"/>
</p:tagLst>
</file>

<file path=ppt/tags/tag29.xml><?xml version="1.0" encoding="utf-8"?>
<p:tagLst xmlns:p="http://schemas.openxmlformats.org/presentationml/2006/main">
  <p:tag name="AS_UNIQUEID" val="1572"/>
</p:tagLst>
</file>

<file path=ppt/tags/tag3.xml><?xml version="1.0" encoding="utf-8"?>
<p:tagLst xmlns:p="http://schemas.openxmlformats.org/presentationml/2006/main">
  <p:tag name="AS_UNIQUEID" val="1573"/>
</p:tagLst>
</file>

<file path=ppt/tags/tag30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4.xml><?xml version="1.0" encoding="utf-8"?>
<p:tagLst xmlns:p="http://schemas.openxmlformats.org/presentationml/2006/main">
  <p:tag name="AS_UNIQUEID" val="1574"/>
</p:tagLst>
</file>

<file path=ppt/tags/tag5.xml><?xml version="1.0" encoding="utf-8"?>
<p:tagLst xmlns:p="http://schemas.openxmlformats.org/presentationml/2006/main">
  <p:tag name="AS_UNIQUEID" val="1571"/>
</p:tagLst>
</file>

<file path=ppt/tags/tag6.xml><?xml version="1.0" encoding="utf-8"?>
<p:tagLst xmlns:p="http://schemas.openxmlformats.org/presentationml/2006/main">
  <p:tag name="AS_UNIQUEID" val="1572"/>
</p:tagLst>
</file>

<file path=ppt/tags/tag7.xml><?xml version="1.0" encoding="utf-8"?>
<p:tagLst xmlns:p="http://schemas.openxmlformats.org/presentationml/2006/main">
  <p:tag name="AS_UNIQUEID" val="1194"/>
</p:tagLst>
</file>

<file path=ppt/tags/tag8.xml><?xml version="1.0" encoding="utf-8"?>
<p:tagLst xmlns:p="http://schemas.openxmlformats.org/presentationml/2006/main">
  <p:tag name="AS_UNIQUEID" val="1195"/>
</p:tagLst>
</file>

<file path=ppt/tags/tag9.xml><?xml version="1.0" encoding="utf-8"?>
<p:tagLst xmlns:p="http://schemas.openxmlformats.org/presentationml/2006/main">
  <p:tag name="AS_UNIQUEID" val="119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1330</Words>
  <Application>WPS 演示</Application>
  <PresentationFormat>宽屏</PresentationFormat>
  <Paragraphs>187</Paragraphs>
  <Slides>16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Arial</vt:lpstr>
      <vt:lpstr>宋体</vt:lpstr>
      <vt:lpstr>Wingdings</vt:lpstr>
      <vt:lpstr>Arial</vt:lpstr>
      <vt:lpstr>Times New Roman</vt:lpstr>
      <vt:lpstr>黑体</vt:lpstr>
      <vt:lpstr>微软雅黑</vt:lpstr>
      <vt:lpstr>Times New Roman</vt:lpstr>
      <vt:lpstr>Calibri</vt:lpstr>
      <vt:lpstr>华文楷体</vt:lpstr>
      <vt:lpstr>Wingdings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110</cp:revision>
  <dcterms:created xsi:type="dcterms:W3CDTF">2013-01-27T09:14:00Z</dcterms:created>
  <dcterms:modified xsi:type="dcterms:W3CDTF">2025-08-10T13:16:12Z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EBE04FAC04E047D48C113E5253DE0C44_13</vt:lpwstr>
  </property>
  <property fmtid="{D5CDD505-2E9C-101B-9397-08002B2CF9AE}" pid="3" name="KSOProductBuildVer">
    <vt:lpwstr>2052-12.1.0.21915</vt:lpwstr>
  </property>
</Properties>
</file>